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9" r:id="rId2"/>
  </p:sldMasterIdLst>
  <p:notesMasterIdLst>
    <p:notesMasterId r:id="rId21"/>
  </p:notesMasterIdLst>
  <p:sldIdLst>
    <p:sldId id="264" r:id="rId3"/>
    <p:sldId id="257" r:id="rId4"/>
    <p:sldId id="2654" r:id="rId5"/>
    <p:sldId id="259" r:id="rId6"/>
    <p:sldId id="272" r:id="rId7"/>
    <p:sldId id="2655" r:id="rId8"/>
    <p:sldId id="2638" r:id="rId9"/>
    <p:sldId id="2639" r:id="rId10"/>
    <p:sldId id="2641" r:id="rId11"/>
    <p:sldId id="265" r:id="rId12"/>
    <p:sldId id="2640" r:id="rId13"/>
    <p:sldId id="2629" r:id="rId14"/>
    <p:sldId id="2650" r:id="rId15"/>
    <p:sldId id="2651" r:id="rId16"/>
    <p:sldId id="2622" r:id="rId17"/>
    <p:sldId id="2652" r:id="rId18"/>
    <p:sldId id="2653" r:id="rId19"/>
    <p:sldId id="2631" r:id="rId2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281"/>
    <a:srgbClr val="EE4CB4"/>
    <a:srgbClr val="D6BBEB"/>
    <a:srgbClr val="261036"/>
    <a:srgbClr val="080A4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0136" autoAdjust="0"/>
  </p:normalViewPr>
  <p:slideViewPr>
    <p:cSldViewPr snapToGrid="0">
      <p:cViewPr varScale="1">
        <p:scale>
          <a:sx n="89" d="100"/>
          <a:sy n="89" d="100"/>
        </p:scale>
        <p:origin x="768"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80"/>
          </a:xfrm>
          <a:prstGeom prst="rect">
            <a:avLst/>
          </a:prstGeom>
        </p:spPr>
        <p:txBody>
          <a:bodyPr vert="horz" lIns="93924" tIns="46962" rIns="93924" bIns="46962" rtlCol="0"/>
          <a:lstStyle>
            <a:lvl1pPr algn="l">
              <a:defRPr sz="1200"/>
            </a:lvl1pPr>
          </a:lstStyle>
          <a:p>
            <a:endParaRPr lang="en-GB"/>
          </a:p>
        </p:txBody>
      </p:sp>
      <p:sp>
        <p:nvSpPr>
          <p:cNvPr id="3" name="Date Placeholder 2"/>
          <p:cNvSpPr>
            <a:spLocks noGrp="1"/>
          </p:cNvSpPr>
          <p:nvPr>
            <p:ph type="dt" idx="1"/>
          </p:nvPr>
        </p:nvSpPr>
        <p:spPr>
          <a:xfrm>
            <a:off x="4008706" y="0"/>
            <a:ext cx="3066733" cy="469780"/>
          </a:xfrm>
          <a:prstGeom prst="rect">
            <a:avLst/>
          </a:prstGeom>
        </p:spPr>
        <p:txBody>
          <a:bodyPr vert="horz" lIns="93924" tIns="46962" rIns="93924" bIns="46962" rtlCol="0"/>
          <a:lstStyle>
            <a:lvl1pPr algn="r">
              <a:defRPr sz="1200"/>
            </a:lvl1pPr>
          </a:lstStyle>
          <a:p>
            <a:fld id="{C0AC0937-E037-4D9A-B6BB-EA778B187AA0}" type="datetimeFigureOut">
              <a:rPr lang="en-GB" smtClean="0"/>
              <a:t>17/11/2025</a:t>
            </a:fld>
            <a:endParaRPr lang="en-GB"/>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24" tIns="46962" rIns="93924" bIns="46962" rtlCol="0" anchor="ctr"/>
          <a:lstStyle/>
          <a:p>
            <a:endParaRPr lang="en-GB"/>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3924" tIns="46962" rIns="93924" bIns="469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93298"/>
            <a:ext cx="3066733" cy="469779"/>
          </a:xfrm>
          <a:prstGeom prst="rect">
            <a:avLst/>
          </a:prstGeom>
        </p:spPr>
        <p:txBody>
          <a:bodyPr vert="horz" lIns="93924" tIns="46962" rIns="93924" bIns="46962" rtlCol="0" anchor="b"/>
          <a:lstStyle>
            <a:lvl1pPr algn="l">
              <a:defRPr sz="1200"/>
            </a:lvl1pPr>
          </a:lstStyle>
          <a:p>
            <a:endParaRPr lang="en-GB"/>
          </a:p>
        </p:txBody>
      </p:sp>
      <p:sp>
        <p:nvSpPr>
          <p:cNvPr id="7" name="Slide Number Placeholder 6"/>
          <p:cNvSpPr>
            <a:spLocks noGrp="1"/>
          </p:cNvSpPr>
          <p:nvPr>
            <p:ph type="sldNum" sz="quarter" idx="5"/>
          </p:nvPr>
        </p:nvSpPr>
        <p:spPr>
          <a:xfrm>
            <a:off x="4008706" y="8893298"/>
            <a:ext cx="3066733" cy="469779"/>
          </a:xfrm>
          <a:prstGeom prst="rect">
            <a:avLst/>
          </a:prstGeom>
        </p:spPr>
        <p:txBody>
          <a:bodyPr vert="horz" lIns="93924" tIns="46962" rIns="93924" bIns="46962" rtlCol="0" anchor="b"/>
          <a:lstStyle>
            <a:lvl1pPr algn="r">
              <a:defRPr sz="1200"/>
            </a:lvl1pPr>
          </a:lstStyle>
          <a:p>
            <a:fld id="{8D61FA52-93B5-4E02-AE67-DD6843D5F7B6}" type="slidenum">
              <a:rPr lang="en-GB" smtClean="0"/>
              <a:t>‹#›</a:t>
            </a:fld>
            <a:endParaRPr lang="en-GB"/>
          </a:p>
        </p:txBody>
      </p:sp>
    </p:spTree>
    <p:extLst>
      <p:ext uri="{BB962C8B-B14F-4D97-AF65-F5344CB8AC3E}">
        <p14:creationId xmlns:p14="http://schemas.microsoft.com/office/powerpoint/2010/main" val="42547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61FA52-93B5-4E02-AE67-DD6843D5F7B6}" type="slidenum">
              <a:rPr lang="en-GB" smtClean="0"/>
              <a:t>1</a:t>
            </a:fld>
            <a:endParaRPr lang="en-GB"/>
          </a:p>
        </p:txBody>
      </p:sp>
    </p:spTree>
    <p:extLst>
      <p:ext uri="{BB962C8B-B14F-4D97-AF65-F5344CB8AC3E}">
        <p14:creationId xmlns:p14="http://schemas.microsoft.com/office/powerpoint/2010/main" val="214556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55FE-2C9E-84D8-9543-03EBD4930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80403-F361-6EF6-E206-C7400B84E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949BB-46C6-A416-F85E-BB37DBF2690A}"/>
              </a:ext>
            </a:extLst>
          </p:cNvPr>
          <p:cNvSpPr>
            <a:spLocks noGrp="1"/>
          </p:cNvSpPr>
          <p:nvPr>
            <p:ph type="body" idx="1"/>
          </p:nvPr>
        </p:nvSpPr>
        <p:spPr/>
        <p:txBody>
          <a:bodyPr/>
          <a:lstStyle/>
          <a:p>
            <a:endParaRPr lang="en-US" dirty="0"/>
          </a:p>
          <a:p>
            <a:pPr marL="228600" indent="-228600">
              <a:buAutoNum type="arabicParenR"/>
            </a:pPr>
            <a:r>
              <a:rPr lang="en-US" dirty="0"/>
              <a:t>The appliance block diagram shows the 4 CXL memory devices and the enclosure switch.  </a:t>
            </a:r>
          </a:p>
          <a:p>
            <a:pPr marL="228600" indent="-228600">
              <a:buAutoNum type="arabicParenR"/>
            </a:pPr>
            <a:r>
              <a:rPr lang="en-US" dirty="0"/>
              <a:t>The associated Redfish model for the appliance can be quite complex.  Note that the appliance manager also named its ‘fabric’ “CXL”.</a:t>
            </a:r>
          </a:p>
          <a:p>
            <a:pPr marL="228600" indent="-228600">
              <a:buAutoNum type="arabicParenR"/>
            </a:pPr>
            <a:r>
              <a:rPr lang="en-US" dirty="0"/>
              <a:t>All the upstream ports on the appliance switch are ‘Boundary Links’</a:t>
            </a:r>
          </a:p>
        </p:txBody>
      </p:sp>
      <p:sp>
        <p:nvSpPr>
          <p:cNvPr id="4" name="Slide Number Placeholder 3">
            <a:extLst>
              <a:ext uri="{FF2B5EF4-FFF2-40B4-BE49-F238E27FC236}">
                <a16:creationId xmlns:a16="http://schemas.microsoft.com/office/drawing/2014/main" id="{951826F6-4F96-A63B-8CC5-50E5A62CC6B5}"/>
              </a:ext>
            </a:extLst>
          </p:cNvPr>
          <p:cNvSpPr>
            <a:spLocks noGrp="1"/>
          </p:cNvSpPr>
          <p:nvPr>
            <p:ph type="sldNum" sz="quarter" idx="5"/>
          </p:nvPr>
        </p:nvSpPr>
        <p:spPr/>
        <p:txBody>
          <a:bodyPr/>
          <a:lstStyle/>
          <a:p>
            <a:fld id="{8D61FA52-93B5-4E02-AE67-DD6843D5F7B6}" type="slidenum">
              <a:rPr lang="en-GB" smtClean="0"/>
              <a:t>13</a:t>
            </a:fld>
            <a:endParaRPr lang="en-GB"/>
          </a:p>
        </p:txBody>
      </p:sp>
    </p:spTree>
    <p:extLst>
      <p:ext uri="{BB962C8B-B14F-4D97-AF65-F5344CB8AC3E}">
        <p14:creationId xmlns:p14="http://schemas.microsoft.com/office/powerpoint/2010/main" val="37179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3AF5-795A-DC8E-CF07-E182F77DE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CE5A0-9959-D878-560A-13E6D14A5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210FD-5BFA-3AB8-C8A8-386DB9595774}"/>
              </a:ext>
            </a:extLst>
          </p:cNvPr>
          <p:cNvSpPr>
            <a:spLocks noGrp="1"/>
          </p:cNvSpPr>
          <p:nvPr>
            <p:ph type="body" idx="1"/>
          </p:nvPr>
        </p:nvSpPr>
        <p:spPr/>
        <p:txBody>
          <a:bodyPr/>
          <a:lstStyle/>
          <a:p>
            <a:endParaRPr lang="en-US" dirty="0"/>
          </a:p>
          <a:p>
            <a:r>
              <a:rPr lang="en-US" dirty="0"/>
              <a:t>“Here are the two managers’ inventories (as presented by two CXL Agents) in one view.  There are two Redfish URI namespaces – Two Roots.  </a:t>
            </a:r>
          </a:p>
          <a:p>
            <a:r>
              <a:rPr lang="en-US" dirty="0"/>
              <a:t>Sunfish has to fix the conflicts between these two namespaces.  The big ones we are discussing today:</a:t>
            </a:r>
          </a:p>
          <a:p>
            <a:pPr marL="228600" indent="-228600">
              <a:buAutoNum type="arabicParenR"/>
            </a:pPr>
            <a:r>
              <a:rPr lang="en-US" dirty="0"/>
              <a:t>Redfish API rules requires Sunfish present clients with only ONE Root</a:t>
            </a:r>
          </a:p>
          <a:p>
            <a:pPr marL="228600" indent="-228600">
              <a:buAutoNum type="arabicParenR"/>
            </a:pPr>
            <a:r>
              <a:rPr lang="en-US" dirty="0"/>
              <a:t>Sunfish cannot simply drop both namespaces onto a single Root, as name (URIs) collisions may result</a:t>
            </a:r>
          </a:p>
          <a:p>
            <a:pPr marL="228600" indent="-228600">
              <a:buAutoNum type="arabicParenR"/>
            </a:pPr>
            <a:r>
              <a:rPr lang="en-US" dirty="0"/>
              <a:t>When multiple managers are used within the same fabric, boundary links that tie their domains together must be resolved, otherwise the physical topology cannot be determined by just examining the Sunfish model  (the individual managers do not know the Redfish ID (URI) that the other managers are assigning to the component on the other end)</a:t>
            </a:r>
          </a:p>
          <a:p>
            <a:pPr marL="228600" indent="-228600">
              <a:buAutoNum type="arabicParenR"/>
            </a:pPr>
            <a:endParaRPr lang="en-US" dirty="0"/>
          </a:p>
          <a:p>
            <a:pPr marL="0" indent="0">
              <a:buNone/>
            </a:pPr>
            <a:r>
              <a:rPr lang="en-US" dirty="0"/>
              <a:t>Imagine a dozen appliance managers, and 4 fabric (switch) managers….  Sunfish Library is developing the tools to make this aggregation a ‘plug, aggregate, and play’ proposition</a:t>
            </a:r>
          </a:p>
          <a:p>
            <a:endParaRPr lang="en-US" dirty="0"/>
          </a:p>
        </p:txBody>
      </p:sp>
      <p:sp>
        <p:nvSpPr>
          <p:cNvPr id="4" name="Slide Number Placeholder 3">
            <a:extLst>
              <a:ext uri="{FF2B5EF4-FFF2-40B4-BE49-F238E27FC236}">
                <a16:creationId xmlns:a16="http://schemas.microsoft.com/office/drawing/2014/main" id="{5CE7BCCC-43A2-692B-1696-4DD16CFCF002}"/>
              </a:ext>
            </a:extLst>
          </p:cNvPr>
          <p:cNvSpPr>
            <a:spLocks noGrp="1"/>
          </p:cNvSpPr>
          <p:nvPr>
            <p:ph type="sldNum" sz="quarter" idx="5"/>
          </p:nvPr>
        </p:nvSpPr>
        <p:spPr/>
        <p:txBody>
          <a:bodyPr/>
          <a:lstStyle/>
          <a:p>
            <a:fld id="{8D61FA52-93B5-4E02-AE67-DD6843D5F7B6}" type="slidenum">
              <a:rPr lang="en-GB" smtClean="0"/>
              <a:t>14</a:t>
            </a:fld>
            <a:endParaRPr lang="en-GB"/>
          </a:p>
        </p:txBody>
      </p:sp>
    </p:spTree>
    <p:extLst>
      <p:ext uri="{BB962C8B-B14F-4D97-AF65-F5344CB8AC3E}">
        <p14:creationId xmlns:p14="http://schemas.microsoft.com/office/powerpoint/2010/main" val="102566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There are two functionalities coded into the Sunfish Core Library for handling Redfish URI conflicts among multiple Agents.  The first is to simply ‘disambiguate’ the two Agents’ names.  If the Redfish URI assigned by the Agent to an object being uploaded into Sunfish conflicts with an existing object’s Redfish URI, Sunfish will alias (i.e., rename) the one being currently uploaded.  Sunfish tracks all aliased names and uses the correct version when communicating with Agents vs communicating with clients.  </a:t>
            </a:r>
          </a:p>
          <a:p>
            <a:pPr marL="228600" indent="-228600">
              <a:buAutoNum type="arabicParenR"/>
            </a:pPr>
            <a:r>
              <a:rPr lang="en-US" dirty="0"/>
              <a:t>If Sunfish detects that a Fabric object (and only a Fabric object) is being uploaded with both the same Redfish URI and the same Redfish Fabric object UUID property, Sunfish will not rename the conflicting Fabric object; Sunfish will ‘merge’ the new object with the existing one, basically by updating the existing Fabric object to show it is ‘shared’ with multiple Agents.  </a:t>
            </a:r>
          </a:p>
          <a:p>
            <a:pPr marL="228600" indent="-228600">
              <a:buAutoNum type="arabicParenR"/>
            </a:pPr>
            <a:r>
              <a:rPr lang="en-US" dirty="0"/>
              <a:t>Some fabric specifications, such as CXL, have hardware links that exchange the hardware IDs of the components on each end of a link.  In the case of a Sunfish Agent for a CXL fabric, it forwards the hardware IDs for the component expected on the other end of a Boundary Link (when it knows them), and Sunfish will use these hardware IDs to match up the Redfish URI of the expected component.</a:t>
            </a:r>
          </a:p>
        </p:txBody>
      </p:sp>
      <p:sp>
        <p:nvSpPr>
          <p:cNvPr id="4" name="Slide Number Placeholder 3"/>
          <p:cNvSpPr>
            <a:spLocks noGrp="1"/>
          </p:cNvSpPr>
          <p:nvPr>
            <p:ph type="sldNum" sz="quarter" idx="5"/>
          </p:nvPr>
        </p:nvSpPr>
        <p:spPr/>
        <p:txBody>
          <a:bodyPr/>
          <a:lstStyle/>
          <a:p>
            <a:fld id="{8D61FA52-93B5-4E02-AE67-DD6843D5F7B6}" type="slidenum">
              <a:rPr lang="en-GB" smtClean="0"/>
              <a:t>15</a:t>
            </a:fld>
            <a:endParaRPr lang="en-GB"/>
          </a:p>
        </p:txBody>
      </p:sp>
    </p:spTree>
    <p:extLst>
      <p:ext uri="{BB962C8B-B14F-4D97-AF65-F5344CB8AC3E}">
        <p14:creationId xmlns:p14="http://schemas.microsoft.com/office/powerpoint/2010/main" val="58035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1E2EF-00D6-0E79-17FB-67733B4F0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28A68-311E-70D0-1FA2-8829AA5E8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0B20C-59D6-1DD1-B973-C493126AE366}"/>
              </a:ext>
            </a:extLst>
          </p:cNvPr>
          <p:cNvSpPr>
            <a:spLocks noGrp="1"/>
          </p:cNvSpPr>
          <p:nvPr>
            <p:ph type="body" idx="1"/>
          </p:nvPr>
        </p:nvSpPr>
        <p:spPr/>
        <p:txBody>
          <a:bodyPr/>
          <a:lstStyle/>
          <a:p>
            <a:pPr marL="228600" indent="-228600">
              <a:buAutoNum type="arabicParenR"/>
            </a:pPr>
            <a:r>
              <a:rPr lang="en-US" dirty="0"/>
              <a:t>Sunfish present clients only ONE Root, </a:t>
            </a:r>
          </a:p>
          <a:p>
            <a:pPr marL="228600" indent="-228600">
              <a:buAutoNum type="arabicParenR"/>
            </a:pPr>
            <a:r>
              <a:rPr lang="en-US" dirty="0"/>
              <a:t>if Systems, Fabrics, or Chassis instances have conflicts, Sunfish renames these instances and all the subordinate paths and all navigation links </a:t>
            </a:r>
          </a:p>
          <a:p>
            <a:pPr marL="228600" indent="-228600">
              <a:buAutoNum type="arabicParenR"/>
            </a:pPr>
            <a:r>
              <a:rPr lang="en-US" dirty="0"/>
              <a:t>Sunfish compliant Agents include fabric specific boundary port details that enable Sunfish to ‘fill in the blanks’ of the physical topology as inventories are uploaded, so boundary links can still be resolved</a:t>
            </a:r>
          </a:p>
          <a:p>
            <a:pPr marL="228600" indent="-228600">
              <a:buAutoNum type="arabicParenR"/>
            </a:pPr>
            <a:r>
              <a:rPr lang="en-US" dirty="0"/>
              <a:t>Any Sunfish compliant agent can register and upload its inventory; Sunfish will end up giving each Agent its own ‘namespace’ within the Sunfish tree</a:t>
            </a:r>
          </a:p>
          <a:p>
            <a:pPr marL="228600" indent="-228600">
              <a:buAutoNum type="arabicParenR"/>
            </a:pPr>
            <a:r>
              <a:rPr lang="en-US" dirty="0"/>
              <a:t>The downside is that Clients will have to trace the physical topology via Ports to determine that Endpoints I1, I2, and I3 can connect with Endpoints T4, T3, etc.</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E4FF259-57C7-4D71-EC13-0211DC22E993}"/>
              </a:ext>
            </a:extLst>
          </p:cNvPr>
          <p:cNvSpPr>
            <a:spLocks noGrp="1"/>
          </p:cNvSpPr>
          <p:nvPr>
            <p:ph type="sldNum" sz="quarter" idx="5"/>
          </p:nvPr>
        </p:nvSpPr>
        <p:spPr/>
        <p:txBody>
          <a:bodyPr/>
          <a:lstStyle/>
          <a:p>
            <a:fld id="{8D61FA52-93B5-4E02-AE67-DD6843D5F7B6}" type="slidenum">
              <a:rPr lang="en-GB" smtClean="0"/>
              <a:t>16</a:t>
            </a:fld>
            <a:endParaRPr lang="en-GB"/>
          </a:p>
        </p:txBody>
      </p:sp>
    </p:spTree>
    <p:extLst>
      <p:ext uri="{BB962C8B-B14F-4D97-AF65-F5344CB8AC3E}">
        <p14:creationId xmlns:p14="http://schemas.microsoft.com/office/powerpoint/2010/main" val="19134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CBEE-E4C5-4BA6-338C-CBF425940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4C2A6-566A-E060-8759-7C7B193F4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AC57A-4E60-9572-4179-D39C15DC324F}"/>
              </a:ext>
            </a:extLst>
          </p:cNvPr>
          <p:cNvSpPr>
            <a:spLocks noGrp="1"/>
          </p:cNvSpPr>
          <p:nvPr>
            <p:ph type="body" idx="1"/>
          </p:nvPr>
        </p:nvSpPr>
        <p:spPr/>
        <p:txBody>
          <a:bodyPr/>
          <a:lstStyle/>
          <a:p>
            <a:pPr marL="228600" indent="-228600">
              <a:buAutoNum type="arabicParenR"/>
            </a:pPr>
            <a:r>
              <a:rPr lang="en-US" dirty="0"/>
              <a:t>Sunfish present clients only ONE Root, </a:t>
            </a:r>
          </a:p>
          <a:p>
            <a:pPr marL="228600" indent="-228600">
              <a:buAutoNum type="arabicParenR"/>
            </a:pPr>
            <a:r>
              <a:rPr lang="en-US" dirty="0"/>
              <a:t>if Fabrics instances have conflicts, Sunfish will check the UUID of the fabric for a match to the existing fabric, and does NOT rename the new Agent’s Fabric.  Rather, it simply assumes that the Grand Plan calls for this Agent to upload its resources to the existing fabric.  The original Fabric object is assumed to be the one to keep, but BOTH Agents are ‘owners’ and can update subordinate collections (like Endpoints and Switches).  Conflicts in any subtree of the common fabric WILL be renamed.</a:t>
            </a:r>
          </a:p>
          <a:p>
            <a:pPr marL="228600" indent="-228600">
              <a:buAutoNum type="arabicParenR"/>
            </a:pPr>
            <a:r>
              <a:rPr lang="en-US" dirty="0"/>
              <a:t>Sunfish compliant Agents include fabric specific boundary port details that enable Sunfish to ‘fill in the blanks’ of the physical topology as inventories are uploaded</a:t>
            </a:r>
          </a:p>
          <a:p>
            <a:pPr marL="228600" indent="-228600">
              <a:buAutoNum type="arabicParenR"/>
            </a:pPr>
            <a:r>
              <a:rPr lang="en-US" dirty="0"/>
              <a:t>All Agents on the same fabric MUST declare the same URI, @odataId, and fabric UUID property in their fabric object that they upload before Sunfish will Merge all Agents’ inventories under the same fabric object.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85A196A-AC89-017D-D63F-75CA81C672C8}"/>
              </a:ext>
            </a:extLst>
          </p:cNvPr>
          <p:cNvSpPr>
            <a:spLocks noGrp="1"/>
          </p:cNvSpPr>
          <p:nvPr>
            <p:ph type="sldNum" sz="quarter" idx="5"/>
          </p:nvPr>
        </p:nvSpPr>
        <p:spPr/>
        <p:txBody>
          <a:bodyPr/>
          <a:lstStyle/>
          <a:p>
            <a:fld id="{8D61FA52-93B5-4E02-AE67-DD6843D5F7B6}" type="slidenum">
              <a:rPr lang="en-GB" smtClean="0"/>
              <a:t>17</a:t>
            </a:fld>
            <a:endParaRPr lang="en-GB"/>
          </a:p>
        </p:txBody>
      </p:sp>
    </p:spTree>
    <p:extLst>
      <p:ext uri="{BB962C8B-B14F-4D97-AF65-F5344CB8AC3E}">
        <p14:creationId xmlns:p14="http://schemas.microsoft.com/office/powerpoint/2010/main" val="423876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61FA52-93B5-4E02-AE67-DD6843D5F7B6}" type="slidenum">
              <a:rPr lang="en-GB" smtClean="0"/>
              <a:t>18</a:t>
            </a:fld>
            <a:endParaRPr lang="en-GB"/>
          </a:p>
        </p:txBody>
      </p:sp>
    </p:spTree>
    <p:extLst>
      <p:ext uri="{BB962C8B-B14F-4D97-AF65-F5344CB8AC3E}">
        <p14:creationId xmlns:p14="http://schemas.microsoft.com/office/powerpoint/2010/main" val="185668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everything is working, but not on the right things</a:t>
            </a:r>
          </a:p>
        </p:txBody>
      </p:sp>
      <p:sp>
        <p:nvSpPr>
          <p:cNvPr id="4" name="Slide Number Placeholder 3"/>
          <p:cNvSpPr>
            <a:spLocks noGrp="1"/>
          </p:cNvSpPr>
          <p:nvPr>
            <p:ph type="sldNum" sz="quarter" idx="5"/>
          </p:nvPr>
        </p:nvSpPr>
        <p:spPr/>
        <p:txBody>
          <a:bodyPr/>
          <a:lstStyle/>
          <a:p>
            <a:fld id="{23269888-4AFA-4AB0-91F3-D2B1BA8F81A4}" type="slidenum">
              <a:rPr lang="en-US" smtClean="0"/>
              <a:t>2</a:t>
            </a:fld>
            <a:endParaRPr lang="en-US"/>
          </a:p>
        </p:txBody>
      </p:sp>
    </p:spTree>
    <p:extLst>
      <p:ext uri="{BB962C8B-B14F-4D97-AF65-F5344CB8AC3E}">
        <p14:creationId xmlns:p14="http://schemas.microsoft.com/office/powerpoint/2010/main" val="123925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00E3-69C3-3944-091D-3F3F5EBF8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3FA37-67E1-B76E-006C-5677C5ECF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F3E20-20C5-E389-2C73-B714BE801583}"/>
              </a:ext>
            </a:extLst>
          </p:cNvPr>
          <p:cNvSpPr>
            <a:spLocks noGrp="1"/>
          </p:cNvSpPr>
          <p:nvPr>
            <p:ph type="body" idx="1"/>
          </p:nvPr>
        </p:nvSpPr>
        <p:spPr/>
        <p:txBody>
          <a:bodyPr/>
          <a:lstStyle/>
          <a:p>
            <a:r>
              <a:rPr lang="en-US" dirty="0"/>
              <a:t>When everything is working, but not on the right things</a:t>
            </a:r>
          </a:p>
        </p:txBody>
      </p:sp>
      <p:sp>
        <p:nvSpPr>
          <p:cNvPr id="4" name="Slide Number Placeholder 3">
            <a:extLst>
              <a:ext uri="{FF2B5EF4-FFF2-40B4-BE49-F238E27FC236}">
                <a16:creationId xmlns:a16="http://schemas.microsoft.com/office/drawing/2014/main" id="{0682BBDE-F44F-401D-DC1B-34E1B1E4910D}"/>
              </a:ext>
            </a:extLst>
          </p:cNvPr>
          <p:cNvSpPr>
            <a:spLocks noGrp="1"/>
          </p:cNvSpPr>
          <p:nvPr>
            <p:ph type="sldNum" sz="quarter" idx="5"/>
          </p:nvPr>
        </p:nvSpPr>
        <p:spPr/>
        <p:txBody>
          <a:bodyPr/>
          <a:lstStyle/>
          <a:p>
            <a:fld id="{23269888-4AFA-4AB0-91F3-D2B1BA8F81A4}" type="slidenum">
              <a:rPr lang="en-US" smtClean="0"/>
              <a:t>3</a:t>
            </a:fld>
            <a:endParaRPr lang="en-US"/>
          </a:p>
        </p:txBody>
      </p:sp>
    </p:spTree>
    <p:extLst>
      <p:ext uri="{BB962C8B-B14F-4D97-AF65-F5344CB8AC3E}">
        <p14:creationId xmlns:p14="http://schemas.microsoft.com/office/powerpoint/2010/main" val="196003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Sunfish, when you absolutely, positively need to sleep at night.</a:t>
            </a:r>
          </a:p>
        </p:txBody>
      </p:sp>
      <p:sp>
        <p:nvSpPr>
          <p:cNvPr id="4" name="Slide Number Placeholder 3"/>
          <p:cNvSpPr>
            <a:spLocks noGrp="1"/>
          </p:cNvSpPr>
          <p:nvPr>
            <p:ph type="sldNum" sz="quarter" idx="5"/>
          </p:nvPr>
        </p:nvSpPr>
        <p:spPr/>
        <p:txBody>
          <a:bodyPr/>
          <a:lstStyle/>
          <a:p>
            <a:fld id="{23269888-4AFA-4AB0-91F3-D2B1BA8F81A4}" type="slidenum">
              <a:rPr lang="en-US" smtClean="0"/>
              <a:t>4</a:t>
            </a:fld>
            <a:endParaRPr lang="en-US"/>
          </a:p>
        </p:txBody>
      </p:sp>
    </p:spTree>
    <p:extLst>
      <p:ext uri="{BB962C8B-B14F-4D97-AF65-F5344CB8AC3E}">
        <p14:creationId xmlns:p14="http://schemas.microsoft.com/office/powerpoint/2010/main" val="338848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811" indent="-234811">
              <a:buAutoNum type="arabicParenR"/>
            </a:pPr>
            <a:r>
              <a:rPr lang="en-US" dirty="0"/>
              <a:t>On the right we have our disaggregated resources with potentially many different management entities in direct control using vendor and device specific means</a:t>
            </a:r>
          </a:p>
          <a:p>
            <a:pPr marL="234811" indent="-234811">
              <a:buAutoNum type="arabicParenR"/>
            </a:pPr>
            <a:r>
              <a:rPr lang="en-US" dirty="0"/>
              <a:t>We need an Agent layer (some might prefer the term ‘provider’ but in Sunfish world we call it an Agent) to aggregated the inventory from one or more hardware managers and convert the hardware specific device and resource descriptions into a publicly accepted and commonly interpreted Redfish model.</a:t>
            </a:r>
          </a:p>
          <a:p>
            <a:pPr marL="234811" indent="-234811">
              <a:buAutoNum type="arabicParenR"/>
            </a:pPr>
            <a:r>
              <a:rPr lang="en-US" dirty="0"/>
              <a:t>The Agent hands this whole model over to the Sunfish Services.  This effectively ‘hides’ much of the hardware specific details from the clients. </a:t>
            </a:r>
          </a:p>
          <a:p>
            <a:pPr marL="234811" indent="-234811">
              <a:buAutoNum type="arabicParenR"/>
            </a:pPr>
            <a:r>
              <a:rPr lang="en-US" dirty="0"/>
              <a:t>Clients of Sunfish Services see the Redfish models of resources and manipulate these models to establish or alter the state of individual resources or their assignments (bindings) to consumers (e.g. hosts)</a:t>
            </a:r>
          </a:p>
          <a:p>
            <a:pPr marL="234811" indent="-234811">
              <a:buAutoNum type="arabicParenR"/>
            </a:pPr>
            <a:r>
              <a:rPr lang="en-US" dirty="0"/>
              <a:t>It is critical that Agents and Clients have the same interpretation of a Redfish object found in the Sunfish database, so the Sunfish framework also has policies and requirements to be followed when creating or interpreting the Redfish models.</a:t>
            </a:r>
            <a:endParaRPr lang="en-GB" dirty="0"/>
          </a:p>
        </p:txBody>
      </p:sp>
      <p:sp>
        <p:nvSpPr>
          <p:cNvPr id="4" name="Slide Number Placeholder 3"/>
          <p:cNvSpPr>
            <a:spLocks noGrp="1"/>
          </p:cNvSpPr>
          <p:nvPr>
            <p:ph type="sldNum" sz="quarter" idx="5"/>
          </p:nvPr>
        </p:nvSpPr>
        <p:spPr/>
        <p:txBody>
          <a:bodyPr/>
          <a:lstStyle/>
          <a:p>
            <a:fld id="{8D61FA52-93B5-4E02-AE67-DD6843D5F7B6}" type="slidenum">
              <a:rPr lang="en-GB" smtClean="0"/>
              <a:t>5</a:t>
            </a:fld>
            <a:endParaRPr lang="en-GB"/>
          </a:p>
        </p:txBody>
      </p:sp>
    </p:spTree>
    <p:extLst>
      <p:ext uri="{BB962C8B-B14F-4D97-AF65-F5344CB8AC3E}">
        <p14:creationId xmlns:p14="http://schemas.microsoft.com/office/powerpoint/2010/main" val="318860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9C45-769E-391F-BDB6-9143274EC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2150C-9FB8-376E-8D6B-AC187F9EB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164D2-31B5-CE7F-2A2A-71DA8E49C2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0CCC3E-4C86-925D-1877-D760FA9F4801}"/>
              </a:ext>
            </a:extLst>
          </p:cNvPr>
          <p:cNvSpPr>
            <a:spLocks noGrp="1"/>
          </p:cNvSpPr>
          <p:nvPr>
            <p:ph type="sldNum" sz="quarter" idx="5"/>
          </p:nvPr>
        </p:nvSpPr>
        <p:spPr/>
        <p:txBody>
          <a:bodyPr/>
          <a:lstStyle/>
          <a:p>
            <a:fld id="{8D61FA52-93B5-4E02-AE67-DD6843D5F7B6}" type="slidenum">
              <a:rPr lang="en-GB" smtClean="0"/>
              <a:t>6</a:t>
            </a:fld>
            <a:endParaRPr lang="en-GB"/>
          </a:p>
        </p:txBody>
      </p:sp>
    </p:spTree>
    <p:extLst>
      <p:ext uri="{BB962C8B-B14F-4D97-AF65-F5344CB8AC3E}">
        <p14:creationId xmlns:p14="http://schemas.microsoft.com/office/powerpoint/2010/main" val="109123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61FA52-93B5-4E02-AE67-DD6843D5F7B6}" type="slidenum">
              <a:rPr lang="en-GB" smtClean="0"/>
              <a:t>10</a:t>
            </a:fld>
            <a:endParaRPr lang="en-GB"/>
          </a:p>
        </p:txBody>
      </p:sp>
    </p:spTree>
    <p:extLst>
      <p:ext uri="{BB962C8B-B14F-4D97-AF65-F5344CB8AC3E}">
        <p14:creationId xmlns:p14="http://schemas.microsoft.com/office/powerpoint/2010/main" val="334366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Agent represents a mocked-up fabric using pre-loaded Redfish ‘mockup’ objects.</a:t>
            </a:r>
          </a:p>
          <a:p>
            <a:r>
              <a:rPr lang="en-US" dirty="0"/>
              <a:t>There is no emulation of the Fabric Manager or the Appliance Manager.</a:t>
            </a:r>
          </a:p>
          <a:p>
            <a:r>
              <a:rPr lang="en-US" dirty="0"/>
              <a:t>Subsequent changes will impact the Redfish models in the Sunfish and Agent appropriately.</a:t>
            </a:r>
          </a:p>
          <a:p>
            <a:endParaRPr lang="en-US" dirty="0"/>
          </a:p>
          <a:p>
            <a:pPr marL="228600" indent="-228600">
              <a:buAutoNum type="arabicParenR"/>
            </a:pPr>
            <a:r>
              <a:rPr lang="en-US" dirty="0"/>
              <a:t>Many fabrics will be made up of multiple ‘assemblies’ or ‘enclosures’, each of which may be controlled by its own manager</a:t>
            </a:r>
          </a:p>
          <a:p>
            <a:pPr marL="228600" indent="-228600">
              <a:buAutoNum type="arabicParenR"/>
            </a:pPr>
            <a:r>
              <a:rPr lang="en-US" dirty="0"/>
              <a:t>All these assemblies ‘plug’ into a set of fabric switches, which have their own manager.  We also model the hosts as being part of the fabric switch manager’s domain.</a:t>
            </a:r>
          </a:p>
          <a:p>
            <a:pPr marL="228600" indent="-228600">
              <a:buAutoNum type="arabicParenR"/>
            </a:pPr>
            <a:r>
              <a:rPr lang="en-US" dirty="0"/>
              <a:t>Each of these managers manifest their Redfish APIs through a Sunfish CXL Agent</a:t>
            </a:r>
          </a:p>
          <a:p>
            <a:pPr marL="228600" indent="-228600">
              <a:buAutoNum type="arabicParenR"/>
            </a:pPr>
            <a:r>
              <a:rPr lang="en-US" dirty="0"/>
              <a:t>Sunfish thus merges the different Agent namespaces into one for the clients </a:t>
            </a:r>
          </a:p>
          <a:p>
            <a:endParaRPr lang="en-GB" dirty="0"/>
          </a:p>
        </p:txBody>
      </p:sp>
      <p:sp>
        <p:nvSpPr>
          <p:cNvPr id="4" name="Slide Number Placeholder 3"/>
          <p:cNvSpPr>
            <a:spLocks noGrp="1"/>
          </p:cNvSpPr>
          <p:nvPr>
            <p:ph type="sldNum" sz="quarter" idx="5"/>
          </p:nvPr>
        </p:nvSpPr>
        <p:spPr/>
        <p:txBody>
          <a:bodyPr/>
          <a:lstStyle/>
          <a:p>
            <a:pPr defTabSz="964883">
              <a:defRPr/>
            </a:pPr>
            <a:fld id="{8D61FA52-93B5-4E02-AE67-DD6843D5F7B6}" type="slidenum">
              <a:rPr lang="en-GB">
                <a:solidFill>
                  <a:prstClr val="black"/>
                </a:solidFill>
                <a:latin typeface="Calibri" panose="020F0502020204030204"/>
              </a:rPr>
              <a:pPr defTabSz="964883">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66351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a pictorial view of the Redfish model which Sunfish will upload from the CXL FM agent.</a:t>
            </a:r>
          </a:p>
          <a:p>
            <a:pPr marL="228600" indent="-228600">
              <a:buAutoNum type="arabicParenR"/>
            </a:pPr>
            <a:r>
              <a:rPr lang="en-US" dirty="0"/>
              <a:t>The block diagram shows the 3 hosts and the fabric switch that are controlled by the ‘fabric manager’</a:t>
            </a:r>
          </a:p>
          <a:p>
            <a:pPr marL="228600" indent="-228600">
              <a:buAutoNum type="arabicParenR"/>
            </a:pPr>
            <a:r>
              <a:rPr lang="en-US" dirty="0"/>
              <a:t>The Redfish bubble diagram shows a simplified Redfish model of the resources </a:t>
            </a:r>
          </a:p>
          <a:p>
            <a:pPr marL="228600" indent="-228600">
              <a:buAutoNum type="arabicParenR"/>
            </a:pPr>
            <a:r>
              <a:rPr lang="en-US" dirty="0"/>
              <a:t>The fabric switch ports that connect to the appliance switch are boundary links between the two management domains</a:t>
            </a:r>
          </a:p>
          <a:p>
            <a:endParaRPr lang="en-US" dirty="0"/>
          </a:p>
        </p:txBody>
      </p:sp>
      <p:sp>
        <p:nvSpPr>
          <p:cNvPr id="4" name="Slide Number Placeholder 3"/>
          <p:cNvSpPr>
            <a:spLocks noGrp="1"/>
          </p:cNvSpPr>
          <p:nvPr>
            <p:ph type="sldNum" sz="quarter" idx="5"/>
          </p:nvPr>
        </p:nvSpPr>
        <p:spPr/>
        <p:txBody>
          <a:bodyPr/>
          <a:lstStyle/>
          <a:p>
            <a:fld id="{8D61FA52-93B5-4E02-AE67-DD6843D5F7B6}" type="slidenum">
              <a:rPr lang="en-GB" smtClean="0"/>
              <a:t>12</a:t>
            </a:fld>
            <a:endParaRPr lang="en-GB"/>
          </a:p>
        </p:txBody>
      </p:sp>
    </p:spTree>
    <p:extLst>
      <p:ext uri="{BB962C8B-B14F-4D97-AF65-F5344CB8AC3E}">
        <p14:creationId xmlns:p14="http://schemas.microsoft.com/office/powerpoint/2010/main" val="2103379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9157805-4B6C-4111-9EB1-22ADA5F1226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6618" b="23018"/>
          <a:stretch/>
        </p:blipFill>
        <p:spPr>
          <a:xfrm>
            <a:off x="257696" y="257791"/>
            <a:ext cx="2735640" cy="1238500"/>
          </a:xfrm>
          <a:prstGeom prst="rect">
            <a:avLst/>
          </a:prstGeom>
        </p:spPr>
      </p:pic>
      <p:sp>
        <p:nvSpPr>
          <p:cNvPr id="15" name="Title 1"/>
          <p:cNvSpPr>
            <a:spLocks noGrp="1"/>
          </p:cNvSpPr>
          <p:nvPr>
            <p:ph type="ctrTitle"/>
          </p:nvPr>
        </p:nvSpPr>
        <p:spPr>
          <a:xfrm>
            <a:off x="169756" y="1677978"/>
            <a:ext cx="7292282" cy="2387600"/>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169756" y="4157653"/>
            <a:ext cx="7292282" cy="1655762"/>
          </a:xfrm>
          <a:prstGeom prst="rect">
            <a:avLst/>
          </a:prstGeom>
        </p:spPr>
        <p:txBody>
          <a:bodyPr/>
          <a:lstStyle>
            <a:lvl1pPr marL="0" indent="0" algn="l">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5C214882-4037-476F-BE21-B621E4C209FA}"/>
              </a:ext>
            </a:extLst>
          </p:cNvPr>
          <p:cNvCxnSpPr>
            <a:cxnSpLocks/>
          </p:cNvCxnSpPr>
          <p:nvPr userDrawn="1"/>
        </p:nvCxnSpPr>
        <p:spPr>
          <a:xfrm>
            <a:off x="3125585" y="390698"/>
            <a:ext cx="0" cy="10141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BC6E93-66D3-4E36-8A6C-CBEC7AD5027D}"/>
              </a:ext>
            </a:extLst>
          </p:cNvPr>
          <p:cNvSpPr txBox="1"/>
          <p:nvPr userDrawn="1"/>
        </p:nvSpPr>
        <p:spPr>
          <a:xfrm>
            <a:off x="3251032" y="626706"/>
            <a:ext cx="3333403" cy="70788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Virtual Conference</a:t>
            </a:r>
          </a:p>
          <a:p>
            <a:r>
              <a:rPr lang="en-US" sz="2000" dirty="0">
                <a:solidFill>
                  <a:schemeClr val="bg1"/>
                </a:solidFill>
                <a:latin typeface="Arial" panose="020B0604020202020204" pitchFamily="34" charset="0"/>
                <a:cs typeface="Arial" panose="020B0604020202020204" pitchFamily="34" charset="0"/>
              </a:rPr>
              <a:t>September 28-29, 2021</a:t>
            </a:r>
          </a:p>
        </p:txBody>
      </p:sp>
      <p:pic>
        <p:nvPicPr>
          <p:cNvPr id="7" name="Picture 6" descr="A picture containing text, screenshot, graphic design, graphics&#10;&#10;Description automatically generated">
            <a:extLst>
              <a:ext uri="{FF2B5EF4-FFF2-40B4-BE49-F238E27FC236}">
                <a16:creationId xmlns:a16="http://schemas.microsoft.com/office/drawing/2014/main" id="{607AF557-0240-D437-8075-EE413A543B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7697"/>
            <a:ext cx="12192000" cy="6842606"/>
          </a:xfrm>
          <a:prstGeom prst="rect">
            <a:avLst/>
          </a:prstGeom>
        </p:spPr>
      </p:pic>
    </p:spTree>
    <p:extLst>
      <p:ext uri="{BB962C8B-B14F-4D97-AF65-F5344CB8AC3E}">
        <p14:creationId xmlns:p14="http://schemas.microsoft.com/office/powerpoint/2010/main" val="244976903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393792"/>
            <a:ext cx="3779520" cy="5629055"/>
          </a:xfrm>
        </p:spPr>
        <p:txBody>
          <a:bodyPr/>
          <a:lstStyle/>
          <a:p>
            <a:r>
              <a:rPr lang="en-US" dirty="0"/>
              <a:t>Click to edit Master title style</a:t>
            </a:r>
          </a:p>
        </p:txBody>
      </p:sp>
    </p:spTree>
    <p:extLst>
      <p:ext uri="{BB962C8B-B14F-4D97-AF65-F5344CB8AC3E}">
        <p14:creationId xmlns:p14="http://schemas.microsoft.com/office/powerpoint/2010/main" val="373460274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400466"/>
            <a:ext cx="2804160" cy="5622381"/>
          </a:xfrm>
        </p:spPr>
        <p:txBody>
          <a:bodyPr/>
          <a:lstStyle/>
          <a:p>
            <a:r>
              <a:rPr lang="en-US"/>
              <a:t>Click to edit Master title style</a:t>
            </a:r>
            <a:endParaRPr lang="en-US" dirty="0"/>
          </a:p>
        </p:txBody>
      </p:sp>
    </p:spTree>
    <p:extLst>
      <p:ext uri="{BB962C8B-B14F-4D97-AF65-F5344CB8AC3E}">
        <p14:creationId xmlns:p14="http://schemas.microsoft.com/office/powerpoint/2010/main" val="77866957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04800" y="380444"/>
            <a:ext cx="5730240" cy="2899204"/>
          </a:xfrm>
        </p:spPr>
        <p:txBody>
          <a:bodyPr/>
          <a:lstStyle/>
          <a:p>
            <a:r>
              <a:rPr lang="en-US"/>
              <a:t>Click to edit Master title style</a:t>
            </a:r>
            <a:endParaRPr lang="en-US" dirty="0"/>
          </a:p>
        </p:txBody>
      </p:sp>
    </p:spTree>
    <p:extLst>
      <p:ext uri="{BB962C8B-B14F-4D97-AF65-F5344CB8AC3E}">
        <p14:creationId xmlns:p14="http://schemas.microsoft.com/office/powerpoint/2010/main" val="471996959"/>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29895"/>
            <a:ext cx="3779520" cy="43226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8025536" y="1629895"/>
            <a:ext cx="3779520" cy="43226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168935" y="1629895"/>
            <a:ext cx="3779520" cy="43226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7E1F7F1C-CF54-4526-B462-C91CE89066BE}"/>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31225220"/>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6AEA-9DED-4CB3-88E9-3887EC6F30E3}"/>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p:cNvSpPr>
            <a:spLocks noGrp="1"/>
          </p:cNvSpPr>
          <p:nvPr>
            <p:ph type="ctrTitle" hasCustomPrompt="1"/>
          </p:nvPr>
        </p:nvSpPr>
        <p:spPr>
          <a:xfrm>
            <a:off x="0" y="3222900"/>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hasCustomPrompt="1"/>
          </p:nvPr>
        </p:nvSpPr>
        <p:spPr>
          <a:xfrm>
            <a:off x="0" y="2619940"/>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2021 OFA Virtual Workshop</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042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22420344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with subtitle and pictur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ED0B59-EBF5-475E-A36C-D853F8BD18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2"/>
            <a:ext cx="12191999" cy="1150939"/>
          </a:xfrm>
          <a:prstGeom prst="rect">
            <a:avLst/>
          </a:prstGeom>
        </p:spPr>
      </p:pic>
      <p:sp>
        <p:nvSpPr>
          <p:cNvPr id="14" name="Rectangle 13"/>
          <p:cNvSpPr/>
          <p:nvPr userDrawn="1"/>
        </p:nvSpPr>
        <p:spPr>
          <a:xfrm>
            <a:off x="0" y="1150941"/>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Picture Placeholder 2"/>
          <p:cNvSpPr>
            <a:spLocks noGrp="1"/>
          </p:cNvSpPr>
          <p:nvPr>
            <p:ph type="pic" idx="1"/>
          </p:nvPr>
        </p:nvSpPr>
        <p:spPr>
          <a:xfrm>
            <a:off x="1209595" y="1227265"/>
            <a:ext cx="9790599" cy="4983757"/>
          </a:xfrm>
        </p:spPr>
        <p:txBody>
          <a:bodyPr>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8"/>
            <a:ext cx="10972800" cy="394739"/>
          </a:xfrm>
        </p:spPr>
        <p:txBody>
          <a:bodyPr>
            <a:noAutofit/>
          </a:bodyPr>
          <a:lstStyle>
            <a:lvl1pPr marL="0" indent="0" algn="ctr" defTabSz="342900" rtl="0" eaLnBrk="1" latinLnBrk="0" hangingPunct="1">
              <a:spcBef>
                <a:spcPct val="0"/>
              </a:spcBef>
              <a:buNone/>
              <a:defRPr lang="en-US" sz="1350" b="1" i="0" kern="1200" dirty="0" smtClean="0">
                <a:solidFill>
                  <a:srgbClr val="000000"/>
                </a:solidFill>
                <a:latin typeface="Arial Narrow"/>
                <a:ea typeface="+mj-ea"/>
                <a:cs typeface="Arial Narrow"/>
              </a:defRPr>
            </a:lvl1pPr>
            <a:lvl2pPr marL="167879"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2pPr>
            <a:lvl3pPr marL="344091"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3pPr>
            <a:lvl4pPr marL="472678"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4pPr>
            <a:lvl5pPr marL="640556" indent="0" algn="ctr" defTabSz="342900" rtl="0" eaLnBrk="1" latinLnBrk="0" hangingPunct="1">
              <a:spcBef>
                <a:spcPct val="0"/>
              </a:spcBef>
              <a:buNone/>
              <a:defRPr lang="en-US" sz="2325"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5" y="6445804"/>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Footer Placeholder 1"/>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85865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p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8DBA8D-EC89-431D-9260-2FE5B44D2FF0}"/>
              </a:ext>
            </a:extLst>
          </p:cNvPr>
          <p:cNvPicPr>
            <a:picLocks noChangeAspect="1"/>
          </p:cNvPicPr>
          <p:nvPr userDrawn="1"/>
        </p:nvPicPr>
        <p:blipFill rotWithShape="1">
          <a:blip r:embed="rId2"/>
          <a:srcRect t="27115" b="37032"/>
          <a:stretch/>
        </p:blipFill>
        <p:spPr>
          <a:xfrm>
            <a:off x="-2" y="2113027"/>
            <a:ext cx="12191999" cy="2731995"/>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408004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no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725EDF-F8AD-4767-A46F-715A4E91E1A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12639"/>
            <a:ext cx="10972800"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3739287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3CE0-1C17-D448-9D5A-268557C1FC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C8DBDC-0D02-EC48-A7B7-DE7A61A52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92E2A-E824-C846-A4F2-E73C003AF96B}"/>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5" name="Footer Placeholder 4">
            <a:extLst>
              <a:ext uri="{FF2B5EF4-FFF2-40B4-BE49-F238E27FC236}">
                <a16:creationId xmlns:a16="http://schemas.microsoft.com/office/drawing/2014/main" id="{141FA27C-5CA6-2E4D-9EE7-7B9A6DD43A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1CAD42-E90A-1F45-868E-F10B99205D28}"/>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654583771"/>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E3A3-5920-A44B-A3F9-840A75159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EC397-090A-4F40-BDE4-5BF6D497A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3A486-9703-AD42-A5D8-5DA8952D5458}"/>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5" name="Footer Placeholder 4">
            <a:extLst>
              <a:ext uri="{FF2B5EF4-FFF2-40B4-BE49-F238E27FC236}">
                <a16:creationId xmlns:a16="http://schemas.microsoft.com/office/drawing/2014/main" id="{19FAF729-0426-9244-9236-8D90B5752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50CD3-67C0-384D-86B2-D3789814D826}"/>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85890653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8AF355-CF39-D9B9-096D-553C7E8CE11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647"/>
            <a:ext cx="12191999" cy="1150939"/>
          </a:xfrm>
          <a:prstGeom prst="rect">
            <a:avLst/>
          </a:prstGeom>
        </p:spPr>
      </p:pic>
      <p:sp>
        <p:nvSpPr>
          <p:cNvPr id="4" name="Title Placeholder 1">
            <a:extLst>
              <a:ext uri="{FF2B5EF4-FFF2-40B4-BE49-F238E27FC236}">
                <a16:creationId xmlns:a16="http://schemas.microsoft.com/office/drawing/2014/main" id="{6C2453C9-E49D-4DC9-BAA9-AB2A015E2004}"/>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6" name="Text Placeholder 3">
            <a:extLst>
              <a:ext uri="{FF2B5EF4-FFF2-40B4-BE49-F238E27FC236}">
                <a16:creationId xmlns:a16="http://schemas.microsoft.com/office/drawing/2014/main" id="{32127677-1E21-43A9-B9F1-EE4270FF4167}"/>
              </a:ext>
            </a:extLst>
          </p:cNvPr>
          <p:cNvSpPr>
            <a:spLocks noGrp="1"/>
          </p:cNvSpPr>
          <p:nvPr>
            <p:ph idx="1"/>
          </p:nvPr>
        </p:nvSpPr>
        <p:spPr>
          <a:xfrm>
            <a:off x="254977" y="1493104"/>
            <a:ext cx="11779548" cy="4473731"/>
          </a:xfrm>
          <a:prstGeom prst="rect">
            <a:avLst/>
          </a:prstGeom>
        </p:spPr>
        <p:txBody>
          <a:bodyPr vert="horz" lIns="91440" tIns="45720" rIns="91440" bIns="45720" rtlCol="0">
            <a:norm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751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14AA-8E75-0F4A-A9F5-6D4135F624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23CF0E-80A8-154C-8A12-5F01129B8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6147CB-862F-A349-8FCB-DADAFA9F6A5A}"/>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5" name="Footer Placeholder 4">
            <a:extLst>
              <a:ext uri="{FF2B5EF4-FFF2-40B4-BE49-F238E27FC236}">
                <a16:creationId xmlns:a16="http://schemas.microsoft.com/office/drawing/2014/main" id="{EB301C49-5E2F-6C43-8D3A-0952A3E0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B3A20-96E3-4248-B17F-395804978414}"/>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303399493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5989-FB38-0D4F-B161-FBEE2DE21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360C3-F8C0-244A-9D28-A1530CDB60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7098B6-3800-9A40-9644-28985DA6FB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F3A8C-446C-6645-BE0A-DF01AC9F3A64}"/>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6" name="Footer Placeholder 5">
            <a:extLst>
              <a:ext uri="{FF2B5EF4-FFF2-40B4-BE49-F238E27FC236}">
                <a16:creationId xmlns:a16="http://schemas.microsoft.com/office/drawing/2014/main" id="{0C9CB737-483B-514A-9EEB-437181810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1C0FC-08B5-1D43-B0E9-41CDFF0E3C1A}"/>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264018477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6EE2-E088-EA40-AC9D-1FAD82DB7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844B7-8BD9-D84D-AEF7-F5B212F48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0B1A3F-C81E-714F-BE7B-92FF95FCA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C5C96-1952-E44D-97F3-3C4C433C6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22DAB6-5B65-DC42-A4A6-273FAD552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41AF0-BDDA-9E44-B26B-02F93C3A28A6}"/>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8" name="Footer Placeholder 7">
            <a:extLst>
              <a:ext uri="{FF2B5EF4-FFF2-40B4-BE49-F238E27FC236}">
                <a16:creationId xmlns:a16="http://schemas.microsoft.com/office/drawing/2014/main" id="{1CDE70E0-469A-EC4D-965D-9FC2625D9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353C6-B18A-FF4E-B223-B4670301CDD4}"/>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74130138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792E-4FB0-6849-9915-9E03C17F48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A3794-83DE-F745-BA4B-CC2CCEC23211}"/>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4" name="Footer Placeholder 3">
            <a:extLst>
              <a:ext uri="{FF2B5EF4-FFF2-40B4-BE49-F238E27FC236}">
                <a16:creationId xmlns:a16="http://schemas.microsoft.com/office/drawing/2014/main" id="{5103E669-EA58-F94F-A55B-6B55C129AB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E2C91B-EB66-6841-91FE-D4D59D71A10F}"/>
              </a:ext>
            </a:extLst>
          </p:cNvPr>
          <p:cNvSpPr>
            <a:spLocks noGrp="1"/>
          </p:cNvSpPr>
          <p:nvPr>
            <p:ph type="sldNum" sz="quarter" idx="12"/>
          </p:nvPr>
        </p:nvSpPr>
        <p:spPr/>
        <p:txBody>
          <a:bodyPr/>
          <a:lstStyle/>
          <a:p>
            <a:fld id="{01E33160-36F1-DB4E-84FE-B5F5C1CFA7C6}" type="slidenum">
              <a:rPr lang="en-US" smtClean="0"/>
              <a:t>‹#›</a:t>
            </a:fld>
            <a:endParaRPr lang="en-US"/>
          </a:p>
        </p:txBody>
      </p:sp>
      <p:pic>
        <p:nvPicPr>
          <p:cNvPr id="6" name="Picture 5">
            <a:extLst>
              <a:ext uri="{FF2B5EF4-FFF2-40B4-BE49-F238E27FC236}">
                <a16:creationId xmlns:a16="http://schemas.microsoft.com/office/drawing/2014/main" id="{DFE0FF90-D207-4E21-4294-BA4A133BAE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647"/>
            <a:ext cx="12191999" cy="1150939"/>
          </a:xfrm>
          <a:prstGeom prst="rect">
            <a:avLst/>
          </a:prstGeom>
        </p:spPr>
      </p:pic>
    </p:spTree>
    <p:extLst>
      <p:ext uri="{BB962C8B-B14F-4D97-AF65-F5344CB8AC3E}">
        <p14:creationId xmlns:p14="http://schemas.microsoft.com/office/powerpoint/2010/main" val="220463183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7D593-F626-B441-A848-215D272E29F7}"/>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3" name="Footer Placeholder 2">
            <a:extLst>
              <a:ext uri="{FF2B5EF4-FFF2-40B4-BE49-F238E27FC236}">
                <a16:creationId xmlns:a16="http://schemas.microsoft.com/office/drawing/2014/main" id="{FB16E0BD-203C-D94D-8C9A-D3EC40933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8E3BA9-D166-D940-9B20-0E5FA8AAB306}"/>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181467269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7A4C-2429-B047-BCAD-6F986ECCF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6F89D6-06E3-E34B-8BD4-88EC6F53E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A4247-632E-204D-9E84-55231D861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86AE4-4601-4E42-A83F-EBF6331EB62E}"/>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6" name="Footer Placeholder 5">
            <a:extLst>
              <a:ext uri="{FF2B5EF4-FFF2-40B4-BE49-F238E27FC236}">
                <a16:creationId xmlns:a16="http://schemas.microsoft.com/office/drawing/2014/main" id="{EE299C09-2FF3-C145-9BFC-D576031FB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D0913-4E3C-C24C-8A14-E25970AC48AB}"/>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1424995480"/>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FA4A-8462-7A4E-8166-B4034224A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74954-7BF1-1447-977A-C0A7525CA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5A75A-025D-DE40-A792-8F246B7DE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FB163-C359-444E-8A20-754F40559910}"/>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6" name="Footer Placeholder 5">
            <a:extLst>
              <a:ext uri="{FF2B5EF4-FFF2-40B4-BE49-F238E27FC236}">
                <a16:creationId xmlns:a16="http://schemas.microsoft.com/office/drawing/2014/main" id="{D68E7C06-9A42-5347-8DD1-A22CD4E76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53B8E-6D5E-D84D-A3EF-A22500A7D17E}"/>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327364464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28D4-2C9F-5D4D-8103-5306D3BB7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AEEA6-0414-004F-92FC-30481F43F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D56FC-3FFF-E446-9EDF-32BAE967AC99}"/>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5" name="Footer Placeholder 4">
            <a:extLst>
              <a:ext uri="{FF2B5EF4-FFF2-40B4-BE49-F238E27FC236}">
                <a16:creationId xmlns:a16="http://schemas.microsoft.com/office/drawing/2014/main" id="{ACEABEAE-E4C1-E54F-BBAC-806692DA1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C80EB-2869-8949-A9FE-1212EC925C6F}"/>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335187745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2F7A66-B651-8648-8458-9982CF49F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76C47-6F64-0240-9CF6-CAA8250EF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8207F-6350-CD4A-B75E-B7BDE79CC5A5}"/>
              </a:ext>
            </a:extLst>
          </p:cNvPr>
          <p:cNvSpPr>
            <a:spLocks noGrp="1"/>
          </p:cNvSpPr>
          <p:nvPr>
            <p:ph type="dt" sz="half" idx="10"/>
          </p:nvPr>
        </p:nvSpPr>
        <p:spPr/>
        <p:txBody>
          <a:bodyPr/>
          <a:lstStyle/>
          <a:p>
            <a:fld id="{850CA631-D531-094E-8D4D-67E5C3289D88}" type="datetimeFigureOut">
              <a:rPr lang="en-US" smtClean="0"/>
              <a:t>11/17/2025</a:t>
            </a:fld>
            <a:endParaRPr lang="en-US"/>
          </a:p>
        </p:txBody>
      </p:sp>
      <p:sp>
        <p:nvSpPr>
          <p:cNvPr id="5" name="Footer Placeholder 4">
            <a:extLst>
              <a:ext uri="{FF2B5EF4-FFF2-40B4-BE49-F238E27FC236}">
                <a16:creationId xmlns:a16="http://schemas.microsoft.com/office/drawing/2014/main" id="{CA303660-5DC3-1842-9058-65F169224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A4C5E-B01C-2B4F-84EC-7CB8871A23A0}"/>
              </a:ext>
            </a:extLst>
          </p:cNvPr>
          <p:cNvSpPr>
            <a:spLocks noGrp="1"/>
          </p:cNvSpPr>
          <p:nvPr>
            <p:ph type="sldNum" sz="quarter" idx="12"/>
          </p:nvPr>
        </p:nvSpPr>
        <p:spPr/>
        <p:txBody>
          <a:bodyPr/>
          <a:lstStyle/>
          <a:p>
            <a:fld id="{01E33160-36F1-DB4E-84FE-B5F5C1CFA7C6}" type="slidenum">
              <a:rPr lang="en-US" smtClean="0"/>
              <a:t>‹#›</a:t>
            </a:fld>
            <a:endParaRPr lang="en-US"/>
          </a:p>
        </p:txBody>
      </p:sp>
    </p:spTree>
    <p:extLst>
      <p:ext uri="{BB962C8B-B14F-4D97-AF65-F5344CB8AC3E}">
        <p14:creationId xmlns:p14="http://schemas.microsoft.com/office/powerpoint/2010/main" val="4227351339"/>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6AEA-9DED-4CB3-88E9-3887EC6F30E3}"/>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p:cNvSpPr>
            <a:spLocks noGrp="1"/>
          </p:cNvSpPr>
          <p:nvPr>
            <p:ph type="ctrTitle" hasCustomPrompt="1"/>
          </p:nvPr>
        </p:nvSpPr>
        <p:spPr>
          <a:xfrm>
            <a:off x="0" y="3222900"/>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hasCustomPrompt="1"/>
          </p:nvPr>
        </p:nvSpPr>
        <p:spPr>
          <a:xfrm>
            <a:off x="0" y="2619940"/>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2021 OFA Virtual Workshop</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042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493017091"/>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100000">
              <a:schemeClr val="accent1">
                <a:lumMod val="50000"/>
              </a:schemeClr>
            </a:gs>
            <a:gs pos="20000">
              <a:schemeClr val="bg2">
                <a:lumMod val="10000"/>
              </a:schemeClr>
            </a:gs>
          </a:gsLst>
          <a:lin ang="0" scaled="1"/>
        </a:gra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C2453C9-E49D-4DC9-BAA9-AB2A015E2004}"/>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6" name="Text Placeholder 3">
            <a:extLst>
              <a:ext uri="{FF2B5EF4-FFF2-40B4-BE49-F238E27FC236}">
                <a16:creationId xmlns:a16="http://schemas.microsoft.com/office/drawing/2014/main" id="{32127677-1E21-43A9-B9F1-EE4270FF4167}"/>
              </a:ext>
            </a:extLst>
          </p:cNvPr>
          <p:cNvSpPr>
            <a:spLocks noGrp="1"/>
          </p:cNvSpPr>
          <p:nvPr>
            <p:ph idx="1"/>
          </p:nvPr>
        </p:nvSpPr>
        <p:spPr>
          <a:xfrm>
            <a:off x="254977" y="1493104"/>
            <a:ext cx="11779548" cy="4473731"/>
          </a:xfrm>
          <a:prstGeom prst="rect">
            <a:avLst/>
          </a:prstGeom>
        </p:spPr>
        <p:txBody>
          <a:bodyPr vert="horz" lIns="91440" tIns="45720" rIns="91440" bIns="45720" rtlCol="0">
            <a:normAutofit/>
          </a:bodyPr>
          <a:lstStyle>
            <a:lvl1pPr>
              <a:defRPr>
                <a:solidFill>
                  <a:schemeClr val="bg1"/>
                </a:solidFill>
              </a:defRPr>
            </a:lvl1pPr>
            <a:lvl2pPr>
              <a:defRPr>
                <a:solidFill>
                  <a:schemeClr val="bg1">
                    <a:lumMod val="75000"/>
                  </a:schemeClr>
                </a:solidFill>
              </a:defRPr>
            </a:lvl2pPr>
            <a:lvl3pPr>
              <a:defRPr>
                <a:solidFill>
                  <a:schemeClr val="accent3">
                    <a:lumMod val="90000"/>
                  </a:schemeClr>
                </a:solidFill>
              </a:defRPr>
            </a:lvl3pPr>
            <a:lvl4pPr>
              <a:defRPr>
                <a:solidFill>
                  <a:srgbClr val="D6BBEB"/>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03">
            <a:extLst>
              <a:ext uri="{FF2B5EF4-FFF2-40B4-BE49-F238E27FC236}">
                <a16:creationId xmlns:a16="http://schemas.microsoft.com/office/drawing/2014/main" id="{1423CF05-E431-420B-B1F1-E741BCA8EDFA}"/>
              </a:ext>
            </a:extLst>
          </p:cNvPr>
          <p:cNvSpPr>
            <a:spLocks noChangeArrowheads="1"/>
          </p:cNvSpPr>
          <p:nvPr userDrawn="1"/>
        </p:nvSpPr>
        <p:spPr bwMode="auto">
          <a:xfrm>
            <a:off x="154355" y="6514718"/>
            <a:ext cx="7382230" cy="211594"/>
          </a:xfrm>
          <a:prstGeom prst="rect">
            <a:avLst/>
          </a:prstGeom>
          <a:noFill/>
          <a:ln w="9525">
            <a:noFill/>
            <a:miter lim="800000"/>
            <a:headEnd/>
            <a:tailEnd/>
          </a:ln>
        </p:spPr>
        <p:txBody>
          <a:bodyPr wrap="square" lIns="57147" tIns="28574" rIns="57147" bIns="28574">
            <a:spAutoFit/>
          </a:bodyPr>
          <a:lstStyle>
            <a:lvl1pPr defTabSz="1306513">
              <a:defRPr>
                <a:solidFill>
                  <a:schemeClr val="tx1"/>
                </a:solidFill>
                <a:latin typeface="Arial" panose="020B0604020202020204" pitchFamily="34" charset="0"/>
              </a:defRPr>
            </a:lvl1pPr>
            <a:lvl2pPr defTabSz="1306513">
              <a:defRPr>
                <a:solidFill>
                  <a:schemeClr val="tx1"/>
                </a:solidFill>
                <a:latin typeface="Arial" panose="020B0604020202020204" pitchFamily="34" charset="0"/>
              </a:defRPr>
            </a:lvl2pPr>
            <a:lvl3pPr defTabSz="1306513">
              <a:defRPr>
                <a:solidFill>
                  <a:schemeClr val="tx1"/>
                </a:solidFill>
                <a:latin typeface="Arial" panose="020B0604020202020204" pitchFamily="34" charset="0"/>
              </a:defRPr>
            </a:lvl3pPr>
            <a:lvl4pPr defTabSz="1306513">
              <a:defRPr>
                <a:solidFill>
                  <a:schemeClr val="tx1"/>
                </a:solidFill>
                <a:latin typeface="Arial" panose="020B0604020202020204" pitchFamily="34" charset="0"/>
              </a:defRPr>
            </a:lvl4pPr>
            <a:lvl5pPr defTabSz="1306513">
              <a:defRPr>
                <a:solidFill>
                  <a:schemeClr val="tx1"/>
                </a:solidFill>
                <a:latin typeface="Arial" panose="020B0604020202020204" pitchFamily="34" charset="0"/>
              </a:defRPr>
            </a:lvl5pPr>
            <a:lvl6pPr defTabSz="1306513" fontAlgn="base">
              <a:spcBef>
                <a:spcPct val="0"/>
              </a:spcBef>
              <a:spcAft>
                <a:spcPct val="0"/>
              </a:spcAft>
              <a:defRPr>
                <a:solidFill>
                  <a:schemeClr val="tx1"/>
                </a:solidFill>
                <a:latin typeface="Arial" panose="020B0604020202020204" pitchFamily="34" charset="0"/>
              </a:defRPr>
            </a:lvl6pPr>
            <a:lvl7pPr defTabSz="1306513" fontAlgn="base">
              <a:spcBef>
                <a:spcPct val="0"/>
              </a:spcBef>
              <a:spcAft>
                <a:spcPct val="0"/>
              </a:spcAft>
              <a:defRPr>
                <a:solidFill>
                  <a:schemeClr val="tx1"/>
                </a:solidFill>
                <a:latin typeface="Arial" panose="020B0604020202020204" pitchFamily="34" charset="0"/>
              </a:defRPr>
            </a:lvl7pPr>
            <a:lvl8pPr defTabSz="1306513" fontAlgn="base">
              <a:spcBef>
                <a:spcPct val="0"/>
              </a:spcBef>
              <a:spcAft>
                <a:spcPct val="0"/>
              </a:spcAft>
              <a:defRPr>
                <a:solidFill>
                  <a:schemeClr val="tx1"/>
                </a:solidFill>
                <a:latin typeface="Arial" panose="020B0604020202020204" pitchFamily="34" charset="0"/>
              </a:defRPr>
            </a:lvl8pPr>
            <a:lvl9pPr defTabSz="1306513" fontAlgn="base">
              <a:spcBef>
                <a:spcPct val="0"/>
              </a:spcBef>
              <a:spcAft>
                <a:spcPct val="0"/>
              </a:spcAft>
              <a:defRPr>
                <a:solidFill>
                  <a:schemeClr val="tx1"/>
                </a:solidFill>
                <a:latin typeface="Arial" panose="020B0604020202020204" pitchFamily="34" charset="0"/>
              </a:defRPr>
            </a:lvl9pPr>
          </a:lstStyle>
          <a:p>
            <a:fld id="{E3DC9EEA-9E57-42E3-98D5-87BE28883399}" type="slidenum">
              <a:rPr lang="en-US" sz="1000" kern="1200" smtClean="0">
                <a:solidFill>
                  <a:schemeClr val="bg1"/>
                </a:solidFill>
                <a:effectLst/>
                <a:latin typeface="Arial" panose="020B0604020202020204" pitchFamily="34" charset="0"/>
                <a:ea typeface="+mn-ea"/>
                <a:cs typeface="+mn-cs"/>
              </a:rPr>
              <a:pPr/>
              <a:t>‹#›</a:t>
            </a:fld>
            <a:r>
              <a:rPr lang="en-US" sz="1000" kern="1200" dirty="0">
                <a:solidFill>
                  <a:schemeClr val="bg1"/>
                </a:solidFill>
                <a:effectLst/>
                <a:latin typeface="Arial" panose="020B0604020202020204" pitchFamily="34" charset="0"/>
                <a:ea typeface="+mn-ea"/>
                <a:cs typeface="+mn-cs"/>
              </a:rPr>
              <a:t> | ©2023 SNIA. All Rights Reserved.</a:t>
            </a:r>
          </a:p>
        </p:txBody>
      </p:sp>
      <p:pic>
        <p:nvPicPr>
          <p:cNvPr id="3" name="Picture 2" descr="A black and white logo&#10;&#10;Description automatically generated with low confidence">
            <a:extLst>
              <a:ext uri="{FF2B5EF4-FFF2-40B4-BE49-F238E27FC236}">
                <a16:creationId xmlns:a16="http://schemas.microsoft.com/office/drawing/2014/main" id="{F42C9F06-E88E-654B-E0F0-11422849364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6856" b="29145"/>
          <a:stretch/>
        </p:blipFill>
        <p:spPr>
          <a:xfrm>
            <a:off x="10171522" y="6291857"/>
            <a:ext cx="1648118" cy="410612"/>
          </a:xfrm>
          <a:prstGeom prst="rect">
            <a:avLst/>
          </a:prstGeom>
        </p:spPr>
      </p:pic>
    </p:spTree>
    <p:extLst>
      <p:ext uri="{BB962C8B-B14F-4D97-AF65-F5344CB8AC3E}">
        <p14:creationId xmlns:p14="http://schemas.microsoft.com/office/powerpoint/2010/main" val="3087772524"/>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chemeClr val="accent1">
                <a:lumMod val="50000"/>
              </a:schemeClr>
            </a:gs>
            <a:gs pos="20000">
              <a:schemeClr val="bg2">
                <a:lumMod val="10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886" y="1709738"/>
            <a:ext cx="8229600" cy="2852737"/>
          </a:xfrm>
        </p:spPr>
        <p:txBody>
          <a:bodyPr anchor="b">
            <a:normAutofit/>
          </a:bodyPr>
          <a:lstStyle>
            <a:lvl1pPr>
              <a:defRPr sz="4400">
                <a:solidFill>
                  <a:schemeClr val="bg1"/>
                </a:solidFill>
                <a:latin typeface="HelvNeue for IBM"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86886" y="4589463"/>
            <a:ext cx="8229600" cy="1500187"/>
          </a:xfrm>
          <a:prstGeom prst="rect">
            <a:avLst/>
          </a:prstGeom>
        </p:spPr>
        <p:txBody>
          <a:bodyPr/>
          <a:lstStyle>
            <a:lvl1pPr marL="0" indent="0">
              <a:buNone/>
              <a:defRPr sz="2400">
                <a:solidFill>
                  <a:schemeClr val="accent3"/>
                </a:solidFill>
                <a:latin typeface="HelvNeue for IBM"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Rectangle 103">
            <a:extLst>
              <a:ext uri="{FF2B5EF4-FFF2-40B4-BE49-F238E27FC236}">
                <a16:creationId xmlns:a16="http://schemas.microsoft.com/office/drawing/2014/main" id="{698C27B1-8544-40F7-85B2-142CC4AD0203}"/>
              </a:ext>
            </a:extLst>
          </p:cNvPr>
          <p:cNvSpPr>
            <a:spLocks noChangeArrowheads="1"/>
          </p:cNvSpPr>
          <p:nvPr userDrawn="1"/>
        </p:nvSpPr>
        <p:spPr bwMode="auto">
          <a:xfrm>
            <a:off x="154355" y="6514718"/>
            <a:ext cx="7382230" cy="211594"/>
          </a:xfrm>
          <a:prstGeom prst="rect">
            <a:avLst/>
          </a:prstGeom>
          <a:noFill/>
          <a:ln w="9525">
            <a:noFill/>
            <a:miter lim="800000"/>
            <a:headEnd/>
            <a:tailEnd/>
          </a:ln>
        </p:spPr>
        <p:txBody>
          <a:bodyPr wrap="square" lIns="57147" tIns="28574" rIns="57147" bIns="28574">
            <a:spAutoFit/>
          </a:bodyPr>
          <a:lstStyle>
            <a:lvl1pPr defTabSz="1306513">
              <a:defRPr>
                <a:solidFill>
                  <a:schemeClr val="tx1"/>
                </a:solidFill>
                <a:latin typeface="Arial" panose="020B0604020202020204" pitchFamily="34" charset="0"/>
              </a:defRPr>
            </a:lvl1pPr>
            <a:lvl2pPr defTabSz="1306513">
              <a:defRPr>
                <a:solidFill>
                  <a:schemeClr val="tx1"/>
                </a:solidFill>
                <a:latin typeface="Arial" panose="020B0604020202020204" pitchFamily="34" charset="0"/>
              </a:defRPr>
            </a:lvl2pPr>
            <a:lvl3pPr defTabSz="1306513">
              <a:defRPr>
                <a:solidFill>
                  <a:schemeClr val="tx1"/>
                </a:solidFill>
                <a:latin typeface="Arial" panose="020B0604020202020204" pitchFamily="34" charset="0"/>
              </a:defRPr>
            </a:lvl3pPr>
            <a:lvl4pPr defTabSz="1306513">
              <a:defRPr>
                <a:solidFill>
                  <a:schemeClr val="tx1"/>
                </a:solidFill>
                <a:latin typeface="Arial" panose="020B0604020202020204" pitchFamily="34" charset="0"/>
              </a:defRPr>
            </a:lvl4pPr>
            <a:lvl5pPr defTabSz="1306513">
              <a:defRPr>
                <a:solidFill>
                  <a:schemeClr val="tx1"/>
                </a:solidFill>
                <a:latin typeface="Arial" panose="020B0604020202020204" pitchFamily="34" charset="0"/>
              </a:defRPr>
            </a:lvl5pPr>
            <a:lvl6pPr defTabSz="1306513" fontAlgn="base">
              <a:spcBef>
                <a:spcPct val="0"/>
              </a:spcBef>
              <a:spcAft>
                <a:spcPct val="0"/>
              </a:spcAft>
              <a:defRPr>
                <a:solidFill>
                  <a:schemeClr val="tx1"/>
                </a:solidFill>
                <a:latin typeface="Arial" panose="020B0604020202020204" pitchFamily="34" charset="0"/>
              </a:defRPr>
            </a:lvl6pPr>
            <a:lvl7pPr defTabSz="1306513" fontAlgn="base">
              <a:spcBef>
                <a:spcPct val="0"/>
              </a:spcBef>
              <a:spcAft>
                <a:spcPct val="0"/>
              </a:spcAft>
              <a:defRPr>
                <a:solidFill>
                  <a:schemeClr val="tx1"/>
                </a:solidFill>
                <a:latin typeface="Arial" panose="020B0604020202020204" pitchFamily="34" charset="0"/>
              </a:defRPr>
            </a:lvl7pPr>
            <a:lvl8pPr defTabSz="1306513" fontAlgn="base">
              <a:spcBef>
                <a:spcPct val="0"/>
              </a:spcBef>
              <a:spcAft>
                <a:spcPct val="0"/>
              </a:spcAft>
              <a:defRPr>
                <a:solidFill>
                  <a:schemeClr val="tx1"/>
                </a:solidFill>
                <a:latin typeface="Arial" panose="020B0604020202020204" pitchFamily="34" charset="0"/>
              </a:defRPr>
            </a:lvl8pPr>
            <a:lvl9pPr defTabSz="1306513" fontAlgn="base">
              <a:spcBef>
                <a:spcPct val="0"/>
              </a:spcBef>
              <a:spcAft>
                <a:spcPct val="0"/>
              </a:spcAft>
              <a:defRPr>
                <a:solidFill>
                  <a:schemeClr val="tx1"/>
                </a:solidFill>
                <a:latin typeface="Arial" panose="020B0604020202020204" pitchFamily="34" charset="0"/>
              </a:defRPr>
            </a:lvl9pPr>
          </a:lstStyle>
          <a:p>
            <a:fld id="{E3DC9EEA-9E57-42E3-98D5-87BE28883399}" type="slidenum">
              <a:rPr lang="en-US" sz="1000" kern="1200" smtClean="0">
                <a:solidFill>
                  <a:schemeClr val="bg1"/>
                </a:solidFill>
                <a:effectLst/>
                <a:latin typeface="Arial" panose="020B0604020202020204" pitchFamily="34" charset="0"/>
                <a:ea typeface="+mn-ea"/>
                <a:cs typeface="+mn-cs"/>
              </a:rPr>
              <a:t>‹#›</a:t>
            </a:fld>
            <a:r>
              <a:rPr lang="en-US" sz="1000" kern="1200" dirty="0">
                <a:solidFill>
                  <a:schemeClr val="bg1"/>
                </a:solidFill>
                <a:effectLst/>
                <a:latin typeface="Arial" panose="020B0604020202020204" pitchFamily="34" charset="0"/>
                <a:ea typeface="+mn-ea"/>
                <a:cs typeface="+mn-cs"/>
              </a:rPr>
              <a:t> | ©2023 Storage Developer Conference ©. All Rights Reserved.</a:t>
            </a:r>
          </a:p>
        </p:txBody>
      </p:sp>
      <p:pic>
        <p:nvPicPr>
          <p:cNvPr id="6" name="Picture 5" descr="A black and white logo&#10;&#10;Description automatically generated with low confidence">
            <a:extLst>
              <a:ext uri="{FF2B5EF4-FFF2-40B4-BE49-F238E27FC236}">
                <a16:creationId xmlns:a16="http://schemas.microsoft.com/office/drawing/2014/main" id="{5973D75C-F177-E573-9086-48DB3C3939C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6856" b="29145"/>
          <a:stretch/>
        </p:blipFill>
        <p:spPr>
          <a:xfrm>
            <a:off x="10171522" y="6291857"/>
            <a:ext cx="1648118" cy="410612"/>
          </a:xfrm>
          <a:prstGeom prst="rect">
            <a:avLst/>
          </a:prstGeom>
        </p:spPr>
      </p:pic>
    </p:spTree>
    <p:extLst>
      <p:ext uri="{BB962C8B-B14F-4D97-AF65-F5344CB8AC3E}">
        <p14:creationId xmlns:p14="http://schemas.microsoft.com/office/powerpoint/2010/main" val="162708974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7A644C-7CBF-4378-88C4-12C79CD4F6B7}"/>
              </a:ext>
            </a:extLst>
          </p:cNvPr>
          <p:cNvSpPr>
            <a:spLocks noGrp="1"/>
          </p:cNvSpPr>
          <p:nvPr>
            <p:ph type="title"/>
          </p:nvPr>
        </p:nvSpPr>
        <p:spPr>
          <a:xfrm>
            <a:off x="186886" y="2651125"/>
            <a:ext cx="11873850" cy="1911350"/>
          </a:xfrm>
        </p:spPr>
        <p:txBody>
          <a:bodyPr anchor="b">
            <a:normAutofit/>
          </a:bodyPr>
          <a:lstStyle>
            <a:lvl1pPr algn="ctr">
              <a:defRPr sz="4400">
                <a:solidFill>
                  <a:srgbClr val="552D80"/>
                </a:solidFill>
                <a:latin typeface="HelvNeue for IBM"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D1B7492E-018A-4D48-9874-5BED8CF24343}"/>
              </a:ext>
            </a:extLst>
          </p:cNvPr>
          <p:cNvSpPr>
            <a:spLocks noGrp="1"/>
          </p:cNvSpPr>
          <p:nvPr>
            <p:ph type="body" idx="1"/>
          </p:nvPr>
        </p:nvSpPr>
        <p:spPr>
          <a:xfrm>
            <a:off x="186886" y="4589463"/>
            <a:ext cx="11873850" cy="1500187"/>
          </a:xfrm>
          <a:prstGeom prst="rect">
            <a:avLst/>
          </a:prstGeom>
        </p:spPr>
        <p:txBody>
          <a:bodyPr/>
          <a:lstStyle>
            <a:lvl1pPr marL="0" indent="0" algn="ctr">
              <a:buNone/>
              <a:defRPr sz="2400">
                <a:solidFill>
                  <a:schemeClr val="bg1">
                    <a:lumMod val="50000"/>
                  </a:schemeClr>
                </a:solidFill>
                <a:latin typeface="HelvNeue for IBM"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3" name="Picture 2" descr="A picture containing screenshot, colorfulness, text, graphics&#10;&#10;Description automatically generated">
            <a:extLst>
              <a:ext uri="{FF2B5EF4-FFF2-40B4-BE49-F238E27FC236}">
                <a16:creationId xmlns:a16="http://schemas.microsoft.com/office/drawing/2014/main" id="{9AA62FC4-E378-EE5E-9114-1F629FB6932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1466"/>
          <a:stretch/>
        </p:blipFill>
        <p:spPr>
          <a:xfrm>
            <a:off x="27811" y="0"/>
            <a:ext cx="12192000" cy="3564530"/>
          </a:xfrm>
          <a:prstGeom prst="rect">
            <a:avLst/>
          </a:prstGeom>
        </p:spPr>
      </p:pic>
    </p:spTree>
    <p:extLst>
      <p:ext uri="{BB962C8B-B14F-4D97-AF65-F5344CB8AC3E}">
        <p14:creationId xmlns:p14="http://schemas.microsoft.com/office/powerpoint/2010/main" val="421476433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bg1">
                    <a:lumMod val="50000"/>
                  </a:schemeClr>
                </a:solidFill>
                <a:latin typeface="Arial" panose="020B0604020202020204" pitchFamily="34" charset="0"/>
                <a:cs typeface="Arial" panose="020B0604020202020204" pitchFamily="34" charset="0"/>
              </a:defRPr>
            </a:lvl2pPr>
            <a:lvl3pPr>
              <a:defRPr>
                <a:solidFill>
                  <a:srgbClr val="080A43"/>
                </a:solidFill>
                <a:latin typeface="Arial" panose="020B0604020202020204" pitchFamily="34" charset="0"/>
                <a:cs typeface="Arial" panose="020B0604020202020204" pitchFamily="34" charset="0"/>
              </a:defRPr>
            </a:lvl3pPr>
            <a:lvl4pPr>
              <a:defRPr>
                <a:solidFill>
                  <a:srgbClr val="BE1281"/>
                </a:solidFill>
                <a:latin typeface="Arial" panose="020B0604020202020204" pitchFamily="34" charset="0"/>
                <a:cs typeface="Arial" panose="020B0604020202020204" pitchFamily="34" charset="0"/>
              </a:defRPr>
            </a:lvl4pPr>
            <a:lvl5pPr>
              <a:defRPr>
                <a:solidFill>
                  <a:schemeClr val="bg1">
                    <a:lumMod val="6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bg1">
                    <a:lumMod val="50000"/>
                  </a:schemeClr>
                </a:solidFill>
                <a:latin typeface="Arial" panose="020B0604020202020204" pitchFamily="34" charset="0"/>
                <a:cs typeface="Arial" panose="020B0604020202020204" pitchFamily="34" charset="0"/>
              </a:defRPr>
            </a:lvl2pPr>
            <a:lvl3pPr>
              <a:defRPr>
                <a:solidFill>
                  <a:srgbClr val="261036"/>
                </a:solidFill>
                <a:latin typeface="Arial" panose="020B0604020202020204" pitchFamily="34" charset="0"/>
                <a:cs typeface="Arial" panose="020B0604020202020204" pitchFamily="34" charset="0"/>
              </a:defRPr>
            </a:lvl3pPr>
            <a:lvl4pPr>
              <a:defRPr>
                <a:solidFill>
                  <a:srgbClr val="BE1281"/>
                </a:solidFill>
                <a:latin typeface="Arial" panose="020B0604020202020204" pitchFamily="34" charset="0"/>
                <a:cs typeface="Arial" panose="020B0604020202020204" pitchFamily="34" charset="0"/>
              </a:defRPr>
            </a:lvl4pPr>
            <a:lvl5pPr>
              <a:defRPr>
                <a:solidFill>
                  <a:schemeClr val="bg1">
                    <a:lumMod val="6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EF1680D8-7410-4C49-81FE-8B873AA3FDCE}"/>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8142318"/>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8F60161-384A-46E3-8975-0FC963DEC530}"/>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7425600"/>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9193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7" name="Title 6"/>
          <p:cNvSpPr>
            <a:spLocks noGrp="1"/>
          </p:cNvSpPr>
          <p:nvPr>
            <p:ph type="title"/>
          </p:nvPr>
        </p:nvSpPr>
        <p:spPr>
          <a:xfrm>
            <a:off x="306917" y="451905"/>
            <a:ext cx="5966369" cy="12192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1143848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dirty="0"/>
              <a:t>Click to edit Master title style</a:t>
            </a:r>
          </a:p>
        </p:txBody>
      </p:sp>
      <p:sp>
        <p:nvSpPr>
          <p:cNvPr id="16" name="Rectangle 103">
            <a:extLst>
              <a:ext uri="{FF2B5EF4-FFF2-40B4-BE49-F238E27FC236}">
                <a16:creationId xmlns:a16="http://schemas.microsoft.com/office/drawing/2014/main" id="{44DF209A-77BB-43ED-A447-FB57C4E9EF2C}"/>
              </a:ext>
            </a:extLst>
          </p:cNvPr>
          <p:cNvSpPr>
            <a:spLocks noChangeArrowheads="1"/>
          </p:cNvSpPr>
          <p:nvPr userDrawn="1"/>
        </p:nvSpPr>
        <p:spPr bwMode="auto">
          <a:xfrm>
            <a:off x="154355" y="6514718"/>
            <a:ext cx="7382230" cy="211594"/>
          </a:xfrm>
          <a:prstGeom prst="rect">
            <a:avLst/>
          </a:prstGeom>
          <a:noFill/>
          <a:ln w="9525">
            <a:noFill/>
            <a:miter lim="800000"/>
            <a:headEnd/>
            <a:tailEnd/>
          </a:ln>
        </p:spPr>
        <p:txBody>
          <a:bodyPr wrap="square" lIns="57147" tIns="28574" rIns="57147" bIns="28574">
            <a:spAutoFit/>
          </a:bodyPr>
          <a:lstStyle>
            <a:lvl1pPr defTabSz="1306513">
              <a:defRPr>
                <a:solidFill>
                  <a:schemeClr val="tx1"/>
                </a:solidFill>
                <a:latin typeface="Arial" panose="020B0604020202020204" pitchFamily="34" charset="0"/>
              </a:defRPr>
            </a:lvl1pPr>
            <a:lvl2pPr defTabSz="1306513">
              <a:defRPr>
                <a:solidFill>
                  <a:schemeClr val="tx1"/>
                </a:solidFill>
                <a:latin typeface="Arial" panose="020B0604020202020204" pitchFamily="34" charset="0"/>
              </a:defRPr>
            </a:lvl2pPr>
            <a:lvl3pPr defTabSz="1306513">
              <a:defRPr>
                <a:solidFill>
                  <a:schemeClr val="tx1"/>
                </a:solidFill>
                <a:latin typeface="Arial" panose="020B0604020202020204" pitchFamily="34" charset="0"/>
              </a:defRPr>
            </a:lvl3pPr>
            <a:lvl4pPr defTabSz="1306513">
              <a:defRPr>
                <a:solidFill>
                  <a:schemeClr val="tx1"/>
                </a:solidFill>
                <a:latin typeface="Arial" panose="020B0604020202020204" pitchFamily="34" charset="0"/>
              </a:defRPr>
            </a:lvl4pPr>
            <a:lvl5pPr defTabSz="1306513">
              <a:defRPr>
                <a:solidFill>
                  <a:schemeClr val="tx1"/>
                </a:solidFill>
                <a:latin typeface="Arial" panose="020B0604020202020204" pitchFamily="34" charset="0"/>
              </a:defRPr>
            </a:lvl5pPr>
            <a:lvl6pPr defTabSz="1306513" fontAlgn="base">
              <a:spcBef>
                <a:spcPct val="0"/>
              </a:spcBef>
              <a:spcAft>
                <a:spcPct val="0"/>
              </a:spcAft>
              <a:defRPr>
                <a:solidFill>
                  <a:schemeClr val="tx1"/>
                </a:solidFill>
                <a:latin typeface="Arial" panose="020B0604020202020204" pitchFamily="34" charset="0"/>
              </a:defRPr>
            </a:lvl6pPr>
            <a:lvl7pPr defTabSz="1306513" fontAlgn="base">
              <a:spcBef>
                <a:spcPct val="0"/>
              </a:spcBef>
              <a:spcAft>
                <a:spcPct val="0"/>
              </a:spcAft>
              <a:defRPr>
                <a:solidFill>
                  <a:schemeClr val="tx1"/>
                </a:solidFill>
                <a:latin typeface="Arial" panose="020B0604020202020204" pitchFamily="34" charset="0"/>
              </a:defRPr>
            </a:lvl7pPr>
            <a:lvl8pPr defTabSz="1306513" fontAlgn="base">
              <a:spcBef>
                <a:spcPct val="0"/>
              </a:spcBef>
              <a:spcAft>
                <a:spcPct val="0"/>
              </a:spcAft>
              <a:defRPr>
                <a:solidFill>
                  <a:schemeClr val="tx1"/>
                </a:solidFill>
                <a:latin typeface="Arial" panose="020B0604020202020204" pitchFamily="34" charset="0"/>
              </a:defRPr>
            </a:lvl8pPr>
            <a:lvl9pPr defTabSz="1306513" fontAlgn="base">
              <a:spcBef>
                <a:spcPct val="0"/>
              </a:spcBef>
              <a:spcAft>
                <a:spcPct val="0"/>
              </a:spcAft>
              <a:defRPr>
                <a:solidFill>
                  <a:schemeClr val="tx1"/>
                </a:solidFill>
                <a:latin typeface="Arial" panose="020B0604020202020204" pitchFamily="34" charset="0"/>
              </a:defRPr>
            </a:lvl9pPr>
          </a:lstStyle>
          <a:p>
            <a:pPr marL="0" marR="0" lvl="0" indent="0" algn="l" defTabSz="1306513" rtl="0" eaLnBrk="1" fontAlgn="auto" latinLnBrk="0" hangingPunct="1">
              <a:lnSpc>
                <a:spcPct val="100000"/>
              </a:lnSpc>
              <a:spcBef>
                <a:spcPts val="0"/>
              </a:spcBef>
              <a:spcAft>
                <a:spcPts val="0"/>
              </a:spcAft>
              <a:buClrTx/>
              <a:buSzTx/>
              <a:buFontTx/>
              <a:buNone/>
              <a:tabLst/>
              <a:defRPr/>
            </a:pPr>
            <a:fld id="{E3DC9EEA-9E57-42E3-98D5-87BE28883399}" type="slidenum">
              <a:rPr lang="en-US" sz="1000" kern="1200" smtClean="0">
                <a:solidFill>
                  <a:srgbClr val="552D80"/>
                </a:solidFill>
                <a:effectLst/>
                <a:latin typeface="Arial" panose="020B0604020202020204" pitchFamily="34" charset="0"/>
                <a:ea typeface="+mn-ea"/>
                <a:cs typeface="+mn-cs"/>
              </a:rPr>
              <a:pPr marL="0" marR="0" lvl="0" indent="0" algn="l" defTabSz="1306513" rtl="0" eaLnBrk="1" fontAlgn="auto" latinLnBrk="0" hangingPunct="1">
                <a:lnSpc>
                  <a:spcPct val="100000"/>
                </a:lnSpc>
                <a:spcBef>
                  <a:spcPts val="0"/>
                </a:spcBef>
                <a:spcAft>
                  <a:spcPts val="0"/>
                </a:spcAft>
                <a:buClrTx/>
                <a:buSzTx/>
                <a:buFontTx/>
                <a:buNone/>
                <a:tabLst/>
                <a:defRPr/>
              </a:pPr>
              <a:t>‹#›</a:t>
            </a:fld>
            <a:r>
              <a:rPr lang="en-US" sz="1000" kern="1200" dirty="0">
                <a:solidFill>
                  <a:srgbClr val="552D80"/>
                </a:solidFill>
                <a:effectLst/>
                <a:latin typeface="Arial" panose="020B0604020202020204" pitchFamily="34" charset="0"/>
                <a:ea typeface="+mn-ea"/>
                <a:cs typeface="+mn-cs"/>
              </a:rPr>
              <a:t> | ©2023 SNIA. All Rights Reserved. </a:t>
            </a:r>
            <a:endParaRPr lang="en-US" sz="1000" dirty="0">
              <a:solidFill>
                <a:schemeClr val="tx1"/>
              </a:solidFill>
              <a:latin typeface="Arial" pitchFamily="34" charset="0"/>
              <a:cs typeface="Arial" pitchFamily="34" charset="0"/>
            </a:endParaRPr>
          </a:p>
        </p:txBody>
      </p:sp>
      <p:sp>
        <p:nvSpPr>
          <p:cNvPr id="4" name="Text Placeholder 3">
            <a:extLst>
              <a:ext uri="{FF2B5EF4-FFF2-40B4-BE49-F238E27FC236}">
                <a16:creationId xmlns:a16="http://schemas.microsoft.com/office/drawing/2014/main" id="{B48DB211-ADF9-4845-BFA5-3DA29D4B31E7}"/>
              </a:ext>
            </a:extLst>
          </p:cNvPr>
          <p:cNvSpPr>
            <a:spLocks noGrp="1"/>
          </p:cNvSpPr>
          <p:nvPr>
            <p:ph type="body" idx="1"/>
          </p:nvPr>
        </p:nvSpPr>
        <p:spPr>
          <a:xfrm>
            <a:off x="254977" y="1493104"/>
            <a:ext cx="11779548" cy="47082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E61EB0F-E2BE-27B1-5087-D613E6D50BA3}"/>
              </a:ext>
            </a:extLst>
          </p:cNvPr>
          <p:cNvPicPr>
            <a:picLocks noChangeAspect="1"/>
          </p:cNvPicPr>
          <p:nvPr userDrawn="1"/>
        </p:nvPicPr>
        <p:blipFill rotWithShape="1">
          <a:blip r:embed="rId19" cstate="screen">
            <a:extLst>
              <a:ext uri="{28A0092B-C50C-407E-A947-70E740481C1C}">
                <a14:useLocalDpi xmlns:a14="http://schemas.microsoft.com/office/drawing/2010/main" val="0"/>
              </a:ext>
            </a:extLst>
          </a:blip>
          <a:srcRect b="59460"/>
          <a:stretch/>
        </p:blipFill>
        <p:spPr>
          <a:xfrm>
            <a:off x="0" y="-11784"/>
            <a:ext cx="12192000" cy="250980"/>
          </a:xfrm>
          <a:prstGeom prst="rect">
            <a:avLst/>
          </a:prstGeom>
        </p:spPr>
      </p:pic>
      <p:pic>
        <p:nvPicPr>
          <p:cNvPr id="13" name="Picture 12" descr="A picture containing text, font, graphics, logo&#10;&#10;Description automatically generated">
            <a:extLst>
              <a:ext uri="{FF2B5EF4-FFF2-40B4-BE49-F238E27FC236}">
                <a16:creationId xmlns:a16="http://schemas.microsoft.com/office/drawing/2014/main" id="{10CFD772-E794-234E-1CC0-227C3561B96C}"/>
              </a:ext>
            </a:extLst>
          </p:cNvPr>
          <p:cNvPicPr>
            <a:picLocks noChangeAspect="1"/>
          </p:cNvPicPr>
          <p:nvPr userDrawn="1"/>
        </p:nvPicPr>
        <p:blipFill rotWithShape="1">
          <a:blip r:embed="rId20" cstate="screen">
            <a:extLst>
              <a:ext uri="{28A0092B-C50C-407E-A947-70E740481C1C}">
                <a14:useLocalDpi xmlns:a14="http://schemas.microsoft.com/office/drawing/2010/main" val="0"/>
              </a:ext>
            </a:extLst>
          </a:blip>
          <a:srcRect t="28992" b="34468"/>
          <a:stretch/>
        </p:blipFill>
        <p:spPr>
          <a:xfrm>
            <a:off x="10135023" y="6327253"/>
            <a:ext cx="1996912" cy="413176"/>
          </a:xfrm>
          <a:prstGeom prst="rect">
            <a:avLst/>
          </a:prstGeom>
        </p:spPr>
      </p:pic>
    </p:spTree>
    <p:extLst>
      <p:ext uri="{BB962C8B-B14F-4D97-AF65-F5344CB8AC3E}">
        <p14:creationId xmlns:p14="http://schemas.microsoft.com/office/powerpoint/2010/main" val="15572893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6"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17" r:id="rId14"/>
    <p:sldLayoutId id="2147483718" r:id="rId15"/>
    <p:sldLayoutId id="2147483732" r:id="rId16"/>
    <p:sldLayoutId id="2147483733" r:id="rId17"/>
  </p:sldLayoutIdLst>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3600" b="0" i="0" kern="1200">
          <a:solidFill>
            <a:srgbClr val="562F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080A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EE3C-95F2-CA45-A3D5-378FF4B85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F5C94-D88F-1A49-8642-E6C11A387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DE646-EEF7-4047-9813-A60ED90DF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CA631-D531-094E-8D4D-67E5C3289D88}" type="datetimeFigureOut">
              <a:rPr lang="en-US" smtClean="0"/>
              <a:t>11/17/2025</a:t>
            </a:fld>
            <a:endParaRPr lang="en-US"/>
          </a:p>
        </p:txBody>
      </p:sp>
      <p:sp>
        <p:nvSpPr>
          <p:cNvPr id="5" name="Footer Placeholder 4">
            <a:extLst>
              <a:ext uri="{FF2B5EF4-FFF2-40B4-BE49-F238E27FC236}">
                <a16:creationId xmlns:a16="http://schemas.microsoft.com/office/drawing/2014/main" id="{F067D98A-EA47-BA43-B241-6FD6090A2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7089AF-863F-B740-B0DC-4F2DBC1FC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33160-36F1-DB4E-84FE-B5F5C1CFA7C6}" type="slidenum">
              <a:rPr lang="en-US" smtClean="0"/>
              <a:t>‹#›</a:t>
            </a:fld>
            <a:endParaRPr lang="en-US"/>
          </a:p>
        </p:txBody>
      </p:sp>
    </p:spTree>
    <p:extLst>
      <p:ext uri="{BB962C8B-B14F-4D97-AF65-F5344CB8AC3E}">
        <p14:creationId xmlns:p14="http://schemas.microsoft.com/office/powerpoint/2010/main" val="13618791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hyperlink" Target="mailto:dledford@redhat.com" TargetMode="External"/><Relationship Id="rId3" Type="http://schemas.openxmlformats.org/officeDocument/2006/relationships/hyperlink" Target="https://github.com/OpenFabrics/sunfish_docs" TargetMode="External"/><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github.com/OpenFabrics/sunfish_server_reference" TargetMode="External"/><Relationship Id="rId4" Type="http://schemas.openxmlformats.org/officeDocument/2006/relationships/hyperlink" Target="https://github.com/OpenFabrics/sunfish_library_reference" TargetMode="External"/><Relationship Id="rId9" Type="http://schemas.openxmlformats.org/officeDocument/2006/relationships/hyperlink" Target="mailto:mjaguil@sand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68631-6486-41DA-A54B-FD526AB75FE6}"/>
              </a:ext>
            </a:extLst>
          </p:cNvPr>
          <p:cNvSpPr>
            <a:spLocks noGrp="1"/>
          </p:cNvSpPr>
          <p:nvPr>
            <p:ph type="ctrTitle"/>
          </p:nvPr>
        </p:nvSpPr>
        <p:spPr/>
        <p:txBody>
          <a:bodyPr>
            <a:normAutofit/>
          </a:bodyPr>
          <a:lstStyle/>
          <a:p>
            <a:pPr algn="ctr"/>
            <a:r>
              <a:rPr lang="en-US" dirty="0"/>
              <a:t>Sunfish: An Opensource Management Framework</a:t>
            </a:r>
          </a:p>
        </p:txBody>
      </p:sp>
      <p:sp>
        <p:nvSpPr>
          <p:cNvPr id="7" name="Subtitle 6">
            <a:extLst>
              <a:ext uri="{FF2B5EF4-FFF2-40B4-BE49-F238E27FC236}">
                <a16:creationId xmlns:a16="http://schemas.microsoft.com/office/drawing/2014/main" id="{F5B2563D-7F27-4DB5-85CE-9F7C46091FE7}"/>
              </a:ext>
            </a:extLst>
          </p:cNvPr>
          <p:cNvSpPr>
            <a:spLocks noGrp="1"/>
          </p:cNvSpPr>
          <p:nvPr>
            <p:ph type="subTitle" idx="1"/>
          </p:nvPr>
        </p:nvSpPr>
        <p:spPr>
          <a:xfrm>
            <a:off x="0" y="4500256"/>
            <a:ext cx="12192000" cy="554937"/>
          </a:xfrm>
        </p:spPr>
        <p:txBody>
          <a:bodyPr/>
          <a:lstStyle/>
          <a:p>
            <a:r>
              <a:rPr lang="en-US" dirty="0"/>
              <a:t>How to Manage Composable Disaggregated Infrastructure </a:t>
            </a:r>
          </a:p>
        </p:txBody>
      </p:sp>
      <p:sp>
        <p:nvSpPr>
          <p:cNvPr id="8" name="Subtitle 4">
            <a:extLst>
              <a:ext uri="{FF2B5EF4-FFF2-40B4-BE49-F238E27FC236}">
                <a16:creationId xmlns:a16="http://schemas.microsoft.com/office/drawing/2014/main" id="{58876F6B-3339-4CA6-A592-E53C9BBA129A}"/>
              </a:ext>
            </a:extLst>
          </p:cNvPr>
          <p:cNvSpPr txBox="1">
            <a:spLocks/>
          </p:cNvSpPr>
          <p:nvPr/>
        </p:nvSpPr>
        <p:spPr>
          <a:xfrm>
            <a:off x="4218609" y="5627182"/>
            <a:ext cx="7292282" cy="4981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030A0"/>
              </a:buClr>
              <a:buFont typeface="Wingdings" panose="05000000000000000000" pitchFamily="2" charset="2"/>
              <a:buNone/>
              <a:defRPr sz="2400" b="0" i="0" kern="1200">
                <a:solidFill>
                  <a:srgbClr val="D3E25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7030A0"/>
              </a:buClr>
              <a:buFont typeface="Wingdings" panose="05000000000000000000" pitchFamily="2" charset="2"/>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7030A0"/>
              </a:buClr>
              <a:buFont typeface="Wingdings" panose="05000000000000000000" pitchFamily="2" charset="2"/>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7030A0"/>
              </a:buClr>
              <a:buFont typeface="Wingdings" panose="05000000000000000000" pitchFamily="2" charset="2"/>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7030A0"/>
              </a:buClr>
              <a:buFont typeface="Wingdings" panose="05000000000000000000" pitchFamily="2" charset="2"/>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a:solidFill>
                  <a:schemeClr val="bg1">
                    <a:lumMod val="75000"/>
                  </a:schemeClr>
                </a:solidFill>
              </a:rPr>
              <a:t>11/17/25</a:t>
            </a:r>
          </a:p>
        </p:txBody>
      </p:sp>
      <p:pic>
        <p:nvPicPr>
          <p:cNvPr id="4" name="Picture 3" descr="A blue fish with text on it">
            <a:extLst>
              <a:ext uri="{FF2B5EF4-FFF2-40B4-BE49-F238E27FC236}">
                <a16:creationId xmlns:a16="http://schemas.microsoft.com/office/drawing/2014/main" id="{4EF3F003-C314-7937-7016-20B0E38A3EB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8828" t="33182" r="27902" b="34850"/>
          <a:stretch/>
        </p:blipFill>
        <p:spPr>
          <a:xfrm>
            <a:off x="9805993" y="360479"/>
            <a:ext cx="1899138" cy="1403036"/>
          </a:xfrm>
          <a:prstGeom prst="rect">
            <a:avLst/>
          </a:prstGeom>
        </p:spPr>
      </p:pic>
    </p:spTree>
    <p:extLst>
      <p:ext uri="{BB962C8B-B14F-4D97-AF65-F5344CB8AC3E}">
        <p14:creationId xmlns:p14="http://schemas.microsoft.com/office/powerpoint/2010/main" val="26915493"/>
      </p:ext>
    </p:extLst>
  </p:cSld>
  <p:clrMapOvr>
    <a:masterClrMapping/>
  </p:clrMapOvr>
  <mc:AlternateContent xmlns:mc="http://schemas.openxmlformats.org/markup-compatibility/2006" xmlns:p14="http://schemas.microsoft.com/office/powerpoint/2010/main">
    <mc:Choice Requires="p14">
      <p:transition spd="slow" p14:dur="1500" advClick="0" advTm="3000">
        <p14:flip dir="r"/>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0D1A-C9C8-42B6-AE14-05039817D29D}"/>
              </a:ext>
            </a:extLst>
          </p:cNvPr>
          <p:cNvSpPr>
            <a:spLocks noGrp="1"/>
          </p:cNvSpPr>
          <p:nvPr>
            <p:ph type="ctrTitle"/>
          </p:nvPr>
        </p:nvSpPr>
        <p:spPr/>
        <p:txBody>
          <a:bodyPr/>
          <a:lstStyle/>
          <a:p>
            <a:pPr algn="ctr"/>
            <a:r>
              <a:rPr lang="en-US" dirty="0"/>
              <a:t>Sunfish and Multiple Agents</a:t>
            </a:r>
          </a:p>
        </p:txBody>
      </p:sp>
      <p:sp>
        <p:nvSpPr>
          <p:cNvPr id="3" name="Text Placeholder 2">
            <a:extLst>
              <a:ext uri="{FF2B5EF4-FFF2-40B4-BE49-F238E27FC236}">
                <a16:creationId xmlns:a16="http://schemas.microsoft.com/office/drawing/2014/main" id="{B9680722-36C2-4A0D-8D75-D59BD6734DC4}"/>
              </a:ext>
            </a:extLst>
          </p:cNvPr>
          <p:cNvSpPr>
            <a:spLocks noGrp="1"/>
          </p:cNvSpPr>
          <p:nvPr>
            <p:ph type="body" sz="quarter" idx="10"/>
          </p:nvPr>
        </p:nvSpPr>
        <p:spPr/>
        <p:txBody>
          <a:bodyPr/>
          <a:lstStyle/>
          <a:p>
            <a:r>
              <a:rPr lang="en-US" dirty="0"/>
              <a:t>An Example of Sunfish Framework Capabilities</a:t>
            </a:r>
          </a:p>
        </p:txBody>
      </p:sp>
      <p:pic>
        <p:nvPicPr>
          <p:cNvPr id="5" name="Picture 4" descr="A blue fish with text on it">
            <a:extLst>
              <a:ext uri="{FF2B5EF4-FFF2-40B4-BE49-F238E27FC236}">
                <a16:creationId xmlns:a16="http://schemas.microsoft.com/office/drawing/2014/main" id="{ABBE03EF-2235-87A0-EBA1-D9B15A03CD4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8828" t="33182" r="27902" b="34850"/>
          <a:stretch/>
        </p:blipFill>
        <p:spPr>
          <a:xfrm>
            <a:off x="9805993" y="360479"/>
            <a:ext cx="1899138" cy="1403036"/>
          </a:xfrm>
          <a:prstGeom prst="rect">
            <a:avLst/>
          </a:prstGeom>
        </p:spPr>
      </p:pic>
    </p:spTree>
    <p:extLst>
      <p:ext uri="{BB962C8B-B14F-4D97-AF65-F5344CB8AC3E}">
        <p14:creationId xmlns:p14="http://schemas.microsoft.com/office/powerpoint/2010/main" val="71264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0682-CE3F-B2BB-A56E-AC7146946E17}"/>
              </a:ext>
            </a:extLst>
          </p:cNvPr>
          <p:cNvSpPr>
            <a:spLocks noGrp="1"/>
          </p:cNvSpPr>
          <p:nvPr>
            <p:ph type="title"/>
          </p:nvPr>
        </p:nvSpPr>
        <p:spPr>
          <a:xfrm>
            <a:off x="585714" y="447011"/>
            <a:ext cx="10972800" cy="419032"/>
          </a:xfrm>
        </p:spPr>
        <p:txBody>
          <a:bodyPr>
            <a:normAutofit fontScale="90000"/>
          </a:bodyPr>
          <a:lstStyle/>
          <a:p>
            <a:pPr algn="ctr"/>
            <a:r>
              <a:rPr lang="en-US" dirty="0"/>
              <a:t>The Multiple Agent Problem</a:t>
            </a:r>
            <a:endParaRPr lang="en-GB" dirty="0"/>
          </a:p>
        </p:txBody>
      </p:sp>
      <p:sp>
        <p:nvSpPr>
          <p:cNvPr id="173" name="Content Placeholder 2">
            <a:extLst>
              <a:ext uri="{FF2B5EF4-FFF2-40B4-BE49-F238E27FC236}">
                <a16:creationId xmlns:a16="http://schemas.microsoft.com/office/drawing/2014/main" id="{8A43D466-19CA-15B5-43A1-2465506308D3}"/>
              </a:ext>
            </a:extLst>
          </p:cNvPr>
          <p:cNvSpPr txBox="1">
            <a:spLocks/>
          </p:cNvSpPr>
          <p:nvPr/>
        </p:nvSpPr>
        <p:spPr>
          <a:xfrm>
            <a:off x="179883" y="1660489"/>
            <a:ext cx="5951547" cy="241243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3">
                    <a:lumMod val="9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D6BBE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7030A0"/>
              </a:buClr>
              <a:buSz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CXL fabric is managed by multiple managers</a:t>
            </a:r>
          </a:p>
          <a:p>
            <a:pPr marL="228600" marR="0" lvl="0" indent="-228600" algn="l" defTabSz="914400" rtl="0" eaLnBrk="1" fontAlgn="auto" latinLnBrk="0" hangingPunct="1">
              <a:lnSpc>
                <a:spcPct val="100000"/>
              </a:lnSpc>
              <a:spcBef>
                <a:spcPts val="600"/>
              </a:spcBef>
              <a:spcAft>
                <a:spcPts val="0"/>
              </a:spcAft>
              <a:buClr>
                <a:srgbClr val="7030A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shareable pool of FAM Capacity as an appliance</a:t>
            </a:r>
          </a:p>
          <a:p>
            <a:pPr marL="228600" marR="0" lvl="0" indent="-228600" algn="l" defTabSz="914400" rtl="0" eaLnBrk="1" fontAlgn="auto" latinLnBrk="0" hangingPunct="1">
              <a:lnSpc>
                <a:spcPct val="100000"/>
              </a:lnSpc>
              <a:spcBef>
                <a:spcPts val="600"/>
              </a:spcBef>
              <a:spcAft>
                <a:spcPts val="0"/>
              </a:spcAft>
              <a:buClr>
                <a:srgbClr val="7030A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fabric switch connecting 3 Hosts to the FAM resources</a:t>
            </a:r>
          </a:p>
          <a:p>
            <a:pPr marL="228600" marR="0" lvl="0" indent="-228600" algn="l" defTabSz="914400" rtl="0" eaLnBrk="1" fontAlgn="auto" latinLnBrk="0" hangingPunct="1">
              <a:lnSpc>
                <a:spcPct val="100000"/>
              </a:lnSpc>
              <a:spcBef>
                <a:spcPts val="600"/>
              </a:spcBef>
              <a:spcAft>
                <a:spcPts val="0"/>
              </a:spcAft>
              <a:buClr>
                <a:srgbClr val="7030A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CXL Agents coordinate the hardware</a:t>
            </a:r>
          </a:p>
          <a:p>
            <a:pPr marL="0" marR="0" lvl="0" indent="0" algn="l" defTabSz="914400" rtl="0" eaLnBrk="1" fontAlgn="auto" latinLnBrk="0" hangingPunct="1">
              <a:lnSpc>
                <a:spcPct val="100000"/>
              </a:lnSpc>
              <a:spcBef>
                <a:spcPts val="600"/>
              </a:spcBef>
              <a:spcAft>
                <a:spcPts val="0"/>
              </a:spcAft>
              <a:buClr>
                <a:srgbClr val="7030A0"/>
              </a:buClr>
              <a:buSz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Sunfish reference implementation aggregates all resources, manages 1 namespace</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5" name="Rectangle: Rounded Corners 184">
            <a:extLst>
              <a:ext uri="{FF2B5EF4-FFF2-40B4-BE49-F238E27FC236}">
                <a16:creationId xmlns:a16="http://schemas.microsoft.com/office/drawing/2014/main" id="{70E67FAA-56DF-062B-8A91-4611FF21BED7}"/>
              </a:ext>
            </a:extLst>
          </p:cNvPr>
          <p:cNvSpPr/>
          <p:nvPr/>
        </p:nvSpPr>
        <p:spPr>
          <a:xfrm>
            <a:off x="3592097" y="4237636"/>
            <a:ext cx="864832" cy="826401"/>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Sunfish</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1" name="Straight Connector 140">
            <a:extLst>
              <a:ext uri="{FF2B5EF4-FFF2-40B4-BE49-F238E27FC236}">
                <a16:creationId xmlns:a16="http://schemas.microsoft.com/office/drawing/2014/main" id="{E2E52D99-CC32-FB7C-7FDF-6F3B89011BB6}"/>
              </a:ext>
            </a:extLst>
          </p:cNvPr>
          <p:cNvCxnSpPr>
            <a:cxnSpLocks/>
            <a:endCxn id="58" idx="2"/>
          </p:cNvCxnSpPr>
          <p:nvPr/>
        </p:nvCxnSpPr>
        <p:spPr>
          <a:xfrm flipV="1">
            <a:off x="11558514" y="3019272"/>
            <a:ext cx="0" cy="10017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F0E59D1-F766-E6C4-F6AD-1B155CDD7D21}"/>
              </a:ext>
            </a:extLst>
          </p:cNvPr>
          <p:cNvCxnSpPr>
            <a:cxnSpLocks/>
            <a:endCxn id="59" idx="2"/>
          </p:cNvCxnSpPr>
          <p:nvPr/>
        </p:nvCxnSpPr>
        <p:spPr>
          <a:xfrm flipV="1">
            <a:off x="10228718" y="3850066"/>
            <a:ext cx="0" cy="1542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A08E67C3-C670-6F0D-410C-8E5CD3BDC6A1}"/>
              </a:ext>
            </a:extLst>
          </p:cNvPr>
          <p:cNvSpPr/>
          <p:nvPr/>
        </p:nvSpPr>
        <p:spPr>
          <a:xfrm>
            <a:off x="8714859" y="2071231"/>
            <a:ext cx="433221" cy="32576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C1</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EBA416B8-1D26-C53B-A2AB-68530720FC9C}"/>
              </a:ext>
            </a:extLst>
          </p:cNvPr>
          <p:cNvSpPr/>
          <p:nvPr/>
        </p:nvSpPr>
        <p:spPr>
          <a:xfrm>
            <a:off x="11126098" y="2771233"/>
            <a:ext cx="864832" cy="248039"/>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MLD</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D2F083EC-BA26-A90A-C13B-0EA9D00B6E43}"/>
              </a:ext>
            </a:extLst>
          </p:cNvPr>
          <p:cNvSpPr/>
          <p:nvPr/>
        </p:nvSpPr>
        <p:spPr>
          <a:xfrm>
            <a:off x="9796302" y="2771233"/>
            <a:ext cx="864832" cy="1078833"/>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CXL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Switch</a:t>
            </a:r>
            <a:endParaRPr kumimoji="0" lang="en-GB"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60" name="Straight Arrow Connector 59">
            <a:extLst>
              <a:ext uri="{FF2B5EF4-FFF2-40B4-BE49-F238E27FC236}">
                <a16:creationId xmlns:a16="http://schemas.microsoft.com/office/drawing/2014/main" id="{36F6B5EB-305A-708A-6360-DECBF6BC0B93}"/>
              </a:ext>
            </a:extLst>
          </p:cNvPr>
          <p:cNvCxnSpPr>
            <a:cxnSpLocks/>
            <a:endCxn id="58" idx="1"/>
          </p:cNvCxnSpPr>
          <p:nvPr/>
        </p:nvCxnSpPr>
        <p:spPr>
          <a:xfrm>
            <a:off x="10661134" y="2895252"/>
            <a:ext cx="464964"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9154263D-7C39-3572-B1DE-744CF05F15C5}"/>
              </a:ext>
            </a:extLst>
          </p:cNvPr>
          <p:cNvSpPr/>
          <p:nvPr/>
        </p:nvSpPr>
        <p:spPr>
          <a:xfrm>
            <a:off x="8714859" y="3458237"/>
            <a:ext cx="433221" cy="32576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C4</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53E558C3-9668-4480-5FF1-309AFD024167}"/>
              </a:ext>
            </a:extLst>
          </p:cNvPr>
          <p:cNvSpPr/>
          <p:nvPr/>
        </p:nvSpPr>
        <p:spPr>
          <a:xfrm>
            <a:off x="11126098" y="3054857"/>
            <a:ext cx="864832" cy="248039"/>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SLD</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4" name="Straight Arrow Connector 63">
            <a:extLst>
              <a:ext uri="{FF2B5EF4-FFF2-40B4-BE49-F238E27FC236}">
                <a16:creationId xmlns:a16="http://schemas.microsoft.com/office/drawing/2014/main" id="{639E8E28-FBCE-D4AF-AA50-AAE0E0D2B0F8}"/>
              </a:ext>
            </a:extLst>
          </p:cNvPr>
          <p:cNvCxnSpPr>
            <a:cxnSpLocks/>
            <a:endCxn id="63" idx="1"/>
          </p:cNvCxnSpPr>
          <p:nvPr/>
        </p:nvCxnSpPr>
        <p:spPr>
          <a:xfrm>
            <a:off x="10661134" y="3174659"/>
            <a:ext cx="464964" cy="4217"/>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7B40C1CF-8E99-43BA-F419-E8FE27B8B958}"/>
              </a:ext>
            </a:extLst>
          </p:cNvPr>
          <p:cNvSpPr/>
          <p:nvPr/>
        </p:nvSpPr>
        <p:spPr>
          <a:xfrm>
            <a:off x="11126098" y="3338481"/>
            <a:ext cx="864832" cy="248039"/>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Calibri" panose="020F0502020204030204"/>
              </a:rPr>
              <a:t>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LD</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a16="http://schemas.microsoft.com/office/drawing/2014/main" id="{D90D7860-0203-D2C7-8E79-611CD8C11AD5}"/>
              </a:ext>
            </a:extLst>
          </p:cNvPr>
          <p:cNvCxnSpPr>
            <a:cxnSpLocks/>
            <a:endCxn id="65" idx="1"/>
          </p:cNvCxnSpPr>
          <p:nvPr/>
        </p:nvCxnSpPr>
        <p:spPr>
          <a:xfrm>
            <a:off x="10661134" y="3457913"/>
            <a:ext cx="464964" cy="4587"/>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AD011502-097B-7F8C-8FDD-40A1177D22E6}"/>
              </a:ext>
            </a:extLst>
          </p:cNvPr>
          <p:cNvSpPr/>
          <p:nvPr/>
        </p:nvSpPr>
        <p:spPr>
          <a:xfrm>
            <a:off x="11126098" y="3622106"/>
            <a:ext cx="864832" cy="248039"/>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SLD</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8" name="Straight Arrow Connector 67">
            <a:extLst>
              <a:ext uri="{FF2B5EF4-FFF2-40B4-BE49-F238E27FC236}">
                <a16:creationId xmlns:a16="http://schemas.microsoft.com/office/drawing/2014/main" id="{BE90460E-4CB0-9B5C-8ADE-75B24EAEA66B}"/>
              </a:ext>
            </a:extLst>
          </p:cNvPr>
          <p:cNvCxnSpPr>
            <a:cxnSpLocks/>
            <a:endCxn id="67" idx="1"/>
          </p:cNvCxnSpPr>
          <p:nvPr/>
        </p:nvCxnSpPr>
        <p:spPr>
          <a:xfrm>
            <a:off x="10661134" y="3746125"/>
            <a:ext cx="464964"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5BCE977-D2CD-0220-F750-A61BAC44075C}"/>
              </a:ext>
            </a:extLst>
          </p:cNvPr>
          <p:cNvCxnSpPr>
            <a:cxnSpLocks/>
            <a:stCxn id="62" idx="3"/>
          </p:cNvCxnSpPr>
          <p:nvPr/>
        </p:nvCxnSpPr>
        <p:spPr>
          <a:xfrm>
            <a:off x="9148080" y="3621117"/>
            <a:ext cx="648222"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D449CE30-05E9-7836-EE8B-9B3D86711A96}"/>
              </a:ext>
            </a:extLst>
          </p:cNvPr>
          <p:cNvCxnSpPr>
            <a:cxnSpLocks/>
            <a:stCxn id="59" idx="0"/>
            <a:endCxn id="51" idx="3"/>
          </p:cNvCxnSpPr>
          <p:nvPr/>
        </p:nvCxnSpPr>
        <p:spPr>
          <a:xfrm rot="16200000" flipV="1">
            <a:off x="9419839" y="1962354"/>
            <a:ext cx="537121" cy="1080638"/>
          </a:xfrm>
          <a:prstGeom prst="bentConnector2">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D549B13C-127D-A3FE-C929-88609F0D1437}"/>
              </a:ext>
            </a:extLst>
          </p:cNvPr>
          <p:cNvSpPr/>
          <p:nvPr/>
        </p:nvSpPr>
        <p:spPr>
          <a:xfrm>
            <a:off x="7264015" y="1501661"/>
            <a:ext cx="864832" cy="2567773"/>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CXL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Fabric Switch</a:t>
            </a:r>
            <a:endParaRPr kumimoji="0" lang="en-GB"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F7E9D091-7A0B-7C2B-9559-F4CAE2EAC41A}"/>
              </a:ext>
            </a:extLst>
          </p:cNvPr>
          <p:cNvSpPr/>
          <p:nvPr/>
        </p:nvSpPr>
        <p:spPr>
          <a:xfrm>
            <a:off x="8935977" y="1357044"/>
            <a:ext cx="3171461" cy="30601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Rounded Corners 93">
            <a:extLst>
              <a:ext uri="{FF2B5EF4-FFF2-40B4-BE49-F238E27FC236}">
                <a16:creationId xmlns:a16="http://schemas.microsoft.com/office/drawing/2014/main" id="{03F24F13-1139-84E7-A8F1-C2A0EB21A08D}"/>
              </a:ext>
            </a:extLst>
          </p:cNvPr>
          <p:cNvSpPr/>
          <p:nvPr/>
        </p:nvSpPr>
        <p:spPr>
          <a:xfrm>
            <a:off x="6254044" y="1575159"/>
            <a:ext cx="666386" cy="441305"/>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Host 1</a:t>
            </a:r>
          </a:p>
        </p:txBody>
      </p:sp>
      <p:cxnSp>
        <p:nvCxnSpPr>
          <p:cNvPr id="96" name="Straight Arrow Connector 95">
            <a:extLst>
              <a:ext uri="{FF2B5EF4-FFF2-40B4-BE49-F238E27FC236}">
                <a16:creationId xmlns:a16="http://schemas.microsoft.com/office/drawing/2014/main" id="{E3B0CE41-2542-56FC-655F-B74DF7C41D0F}"/>
              </a:ext>
            </a:extLst>
          </p:cNvPr>
          <p:cNvCxnSpPr>
            <a:cxnSpLocks/>
          </p:cNvCxnSpPr>
          <p:nvPr/>
        </p:nvCxnSpPr>
        <p:spPr>
          <a:xfrm flipV="1">
            <a:off x="6916403" y="1724606"/>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F78BA890-14E9-0A87-0D33-B4E3B603347F}"/>
              </a:ext>
            </a:extLst>
          </p:cNvPr>
          <p:cNvSpPr/>
          <p:nvPr/>
        </p:nvSpPr>
        <p:spPr>
          <a:xfrm>
            <a:off x="6254044" y="2051594"/>
            <a:ext cx="666386" cy="441305"/>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Host 2</a:t>
            </a:r>
          </a:p>
        </p:txBody>
      </p:sp>
      <p:cxnSp>
        <p:nvCxnSpPr>
          <p:cNvPr id="101" name="Straight Arrow Connector 100">
            <a:extLst>
              <a:ext uri="{FF2B5EF4-FFF2-40B4-BE49-F238E27FC236}">
                <a16:creationId xmlns:a16="http://schemas.microsoft.com/office/drawing/2014/main" id="{8CB421CE-3525-58EE-D112-D85FCA88B8B7}"/>
              </a:ext>
            </a:extLst>
          </p:cNvPr>
          <p:cNvCxnSpPr>
            <a:cxnSpLocks/>
          </p:cNvCxnSpPr>
          <p:nvPr/>
        </p:nvCxnSpPr>
        <p:spPr>
          <a:xfrm flipV="1">
            <a:off x="6912368" y="2202450"/>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Rectangle: Rounded Corners 114">
            <a:extLst>
              <a:ext uri="{FF2B5EF4-FFF2-40B4-BE49-F238E27FC236}">
                <a16:creationId xmlns:a16="http://schemas.microsoft.com/office/drawing/2014/main" id="{4EF089C6-7DC7-2D21-873F-CF4BED61A093}"/>
              </a:ext>
            </a:extLst>
          </p:cNvPr>
          <p:cNvSpPr/>
          <p:nvPr/>
        </p:nvSpPr>
        <p:spPr>
          <a:xfrm>
            <a:off x="6254044" y="2528028"/>
            <a:ext cx="666386" cy="441305"/>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Host 3</a:t>
            </a:r>
          </a:p>
        </p:txBody>
      </p:sp>
      <p:cxnSp>
        <p:nvCxnSpPr>
          <p:cNvPr id="116" name="Straight Arrow Connector 115">
            <a:extLst>
              <a:ext uri="{FF2B5EF4-FFF2-40B4-BE49-F238E27FC236}">
                <a16:creationId xmlns:a16="http://schemas.microsoft.com/office/drawing/2014/main" id="{B9435861-C1FA-8F3C-46F1-DBBB2F96F0DE}"/>
              </a:ext>
            </a:extLst>
          </p:cNvPr>
          <p:cNvCxnSpPr>
            <a:cxnSpLocks/>
          </p:cNvCxnSpPr>
          <p:nvPr/>
        </p:nvCxnSpPr>
        <p:spPr>
          <a:xfrm flipV="1">
            <a:off x="6920523" y="2681354"/>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 name="Rectangle: Rounded Corners 142">
            <a:extLst>
              <a:ext uri="{FF2B5EF4-FFF2-40B4-BE49-F238E27FC236}">
                <a16:creationId xmlns:a16="http://schemas.microsoft.com/office/drawing/2014/main" id="{3DBA01AF-F11D-B6D9-DE47-F71DDC118808}"/>
              </a:ext>
            </a:extLst>
          </p:cNvPr>
          <p:cNvSpPr/>
          <p:nvPr/>
        </p:nvSpPr>
        <p:spPr>
          <a:xfrm>
            <a:off x="9582418" y="3995407"/>
            <a:ext cx="2204743" cy="312119"/>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Appliance Mgr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5" name="Straight Arrow Connector 154">
            <a:extLst>
              <a:ext uri="{FF2B5EF4-FFF2-40B4-BE49-F238E27FC236}">
                <a16:creationId xmlns:a16="http://schemas.microsoft.com/office/drawing/2014/main" id="{3E8A3695-4428-0F6C-0204-11AC90300CC6}"/>
              </a:ext>
            </a:extLst>
          </p:cNvPr>
          <p:cNvCxnSpPr>
            <a:cxnSpLocks/>
            <a:endCxn id="51" idx="1"/>
          </p:cNvCxnSpPr>
          <p:nvPr/>
        </p:nvCxnSpPr>
        <p:spPr>
          <a:xfrm>
            <a:off x="8133780" y="2234112"/>
            <a:ext cx="581079"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A66DC01-FFA7-101E-E1A0-570AE832FDB4}"/>
              </a:ext>
            </a:extLst>
          </p:cNvPr>
          <p:cNvCxnSpPr>
            <a:cxnSpLocks/>
            <a:endCxn id="62" idx="1"/>
          </p:cNvCxnSpPr>
          <p:nvPr/>
        </p:nvCxnSpPr>
        <p:spPr>
          <a:xfrm>
            <a:off x="8127071" y="3621117"/>
            <a:ext cx="587788" cy="1"/>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Rectangle: Rounded Corners 166">
            <a:extLst>
              <a:ext uri="{FF2B5EF4-FFF2-40B4-BE49-F238E27FC236}">
                <a16:creationId xmlns:a16="http://schemas.microsoft.com/office/drawing/2014/main" id="{AA542CFF-FF79-95C4-57A3-6207436EA45A}"/>
              </a:ext>
            </a:extLst>
          </p:cNvPr>
          <p:cNvSpPr/>
          <p:nvPr/>
        </p:nvSpPr>
        <p:spPr>
          <a:xfrm>
            <a:off x="7262239" y="4237636"/>
            <a:ext cx="864832" cy="359127"/>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Fabric Mgr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8" name="Straight Connector 167">
            <a:extLst>
              <a:ext uri="{FF2B5EF4-FFF2-40B4-BE49-F238E27FC236}">
                <a16:creationId xmlns:a16="http://schemas.microsoft.com/office/drawing/2014/main" id="{F0857DF6-039C-4324-97CF-786F89F7FC80}"/>
              </a:ext>
            </a:extLst>
          </p:cNvPr>
          <p:cNvCxnSpPr>
            <a:cxnSpLocks/>
            <a:stCxn id="167" idx="0"/>
            <a:endCxn id="73" idx="2"/>
          </p:cNvCxnSpPr>
          <p:nvPr/>
        </p:nvCxnSpPr>
        <p:spPr>
          <a:xfrm flipV="1">
            <a:off x="7694655" y="4069434"/>
            <a:ext cx="1776" cy="1682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E9E67E9-BB19-1B86-7921-4C5237D4E650}"/>
              </a:ext>
            </a:extLst>
          </p:cNvPr>
          <p:cNvCxnSpPr>
            <a:cxnSpLocks/>
            <a:stCxn id="167" idx="1"/>
          </p:cNvCxnSpPr>
          <p:nvPr/>
        </p:nvCxnSpPr>
        <p:spPr>
          <a:xfrm flipH="1">
            <a:off x="6151536" y="4417200"/>
            <a:ext cx="1110703" cy="0"/>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Connector: Elbow 186">
            <a:extLst>
              <a:ext uri="{FF2B5EF4-FFF2-40B4-BE49-F238E27FC236}">
                <a16:creationId xmlns:a16="http://schemas.microsoft.com/office/drawing/2014/main" id="{9BC92EF7-1D1D-C8F2-0864-36A5E39A3C12}"/>
              </a:ext>
            </a:extLst>
          </p:cNvPr>
          <p:cNvCxnSpPr>
            <a:cxnSpLocks/>
            <a:stCxn id="143" idx="1"/>
            <a:endCxn id="30" idx="3"/>
          </p:cNvCxnSpPr>
          <p:nvPr/>
        </p:nvCxnSpPr>
        <p:spPr>
          <a:xfrm rot="10800000" flipV="1">
            <a:off x="6130668" y="4151466"/>
            <a:ext cx="3451751" cy="1097219"/>
          </a:xfrm>
          <a:prstGeom prst="bentConnector3">
            <a:avLst>
              <a:gd name="adj1" fmla="val 29120"/>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18D7171-84BB-7435-BC39-1623E55AFBA1}"/>
              </a:ext>
            </a:extLst>
          </p:cNvPr>
          <p:cNvCxnSpPr>
            <a:cxnSpLocks/>
            <a:stCxn id="185" idx="1"/>
            <a:endCxn id="9" idx="3"/>
          </p:cNvCxnSpPr>
          <p:nvPr/>
        </p:nvCxnSpPr>
        <p:spPr>
          <a:xfrm flipH="1">
            <a:off x="2848511" y="4650837"/>
            <a:ext cx="743586" cy="3595"/>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461E5F9-153B-F872-66AB-E15DE700BC9C}"/>
              </a:ext>
            </a:extLst>
          </p:cNvPr>
          <p:cNvSpPr/>
          <p:nvPr/>
        </p:nvSpPr>
        <p:spPr>
          <a:xfrm>
            <a:off x="1773830" y="4241231"/>
            <a:ext cx="1074681" cy="826401"/>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Clients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B168BF6D-754F-B843-75D4-53F9259344B8}"/>
              </a:ext>
            </a:extLst>
          </p:cNvPr>
          <p:cNvSpPr/>
          <p:nvPr/>
        </p:nvSpPr>
        <p:spPr>
          <a:xfrm>
            <a:off x="5265835" y="4256853"/>
            <a:ext cx="864832" cy="646837"/>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CXL Agent</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15CAA22B-F0C2-B4B0-AB2F-6EAE0CB3313D}"/>
              </a:ext>
            </a:extLst>
          </p:cNvPr>
          <p:cNvCxnSpPr>
            <a:cxnSpLocks/>
          </p:cNvCxnSpPr>
          <p:nvPr/>
        </p:nvCxnSpPr>
        <p:spPr>
          <a:xfrm flipH="1">
            <a:off x="4456929" y="4479387"/>
            <a:ext cx="829775" cy="0"/>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angle: Rounded Corners 80">
            <a:extLst>
              <a:ext uri="{FF2B5EF4-FFF2-40B4-BE49-F238E27FC236}">
                <a16:creationId xmlns:a16="http://schemas.microsoft.com/office/drawing/2014/main" id="{9AF92A1C-4160-CBAE-AF03-45627CC5C577}"/>
              </a:ext>
            </a:extLst>
          </p:cNvPr>
          <p:cNvSpPr/>
          <p:nvPr/>
        </p:nvSpPr>
        <p:spPr>
          <a:xfrm>
            <a:off x="8722726" y="2822008"/>
            <a:ext cx="433221" cy="32576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C2</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2" name="Straight Arrow Connector 81">
            <a:extLst>
              <a:ext uri="{FF2B5EF4-FFF2-40B4-BE49-F238E27FC236}">
                <a16:creationId xmlns:a16="http://schemas.microsoft.com/office/drawing/2014/main" id="{56C196CD-1005-262D-B704-406FCAB3CE0A}"/>
              </a:ext>
            </a:extLst>
          </p:cNvPr>
          <p:cNvCxnSpPr>
            <a:cxnSpLocks/>
            <a:endCxn id="81" idx="1"/>
          </p:cNvCxnSpPr>
          <p:nvPr/>
        </p:nvCxnSpPr>
        <p:spPr>
          <a:xfrm>
            <a:off x="8133780" y="2984889"/>
            <a:ext cx="588946"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27BBAA6-CF60-6107-970F-D48B67A400D2}"/>
              </a:ext>
            </a:extLst>
          </p:cNvPr>
          <p:cNvCxnSpPr>
            <a:cxnSpLocks/>
            <a:stCxn id="81" idx="3"/>
          </p:cNvCxnSpPr>
          <p:nvPr/>
        </p:nvCxnSpPr>
        <p:spPr>
          <a:xfrm flipV="1">
            <a:off x="9155947" y="2979028"/>
            <a:ext cx="640355" cy="5861"/>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CDD18CE6-36ED-559F-209F-7B1CD4405EA8}"/>
              </a:ext>
            </a:extLst>
          </p:cNvPr>
          <p:cNvCxnSpPr>
            <a:cxnSpLocks/>
          </p:cNvCxnSpPr>
          <p:nvPr/>
        </p:nvCxnSpPr>
        <p:spPr>
          <a:xfrm flipV="1">
            <a:off x="6903947" y="3336802"/>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8622B66-8CD8-F584-8DFA-D1CCE33C3CBA}"/>
              </a:ext>
            </a:extLst>
          </p:cNvPr>
          <p:cNvCxnSpPr>
            <a:cxnSpLocks/>
          </p:cNvCxnSpPr>
          <p:nvPr/>
        </p:nvCxnSpPr>
        <p:spPr>
          <a:xfrm flipV="1">
            <a:off x="8127071" y="3325744"/>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C043546-4EF4-8D55-B062-3588705ACF56}"/>
              </a:ext>
            </a:extLst>
          </p:cNvPr>
          <p:cNvCxnSpPr>
            <a:cxnSpLocks/>
          </p:cNvCxnSpPr>
          <p:nvPr/>
        </p:nvCxnSpPr>
        <p:spPr>
          <a:xfrm flipV="1">
            <a:off x="9469711" y="3311643"/>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02C66A-E07B-A035-CCFB-AAD158846E9D}"/>
              </a:ext>
            </a:extLst>
          </p:cNvPr>
          <p:cNvSpPr txBox="1"/>
          <p:nvPr/>
        </p:nvSpPr>
        <p:spPr>
          <a:xfrm>
            <a:off x="7241140" y="1568826"/>
            <a:ext cx="414155" cy="307777"/>
          </a:xfrm>
          <a:prstGeom prst="rect">
            <a:avLst/>
          </a:prstGeom>
          <a:noFill/>
        </p:spPr>
        <p:txBody>
          <a:bodyPr wrap="square" rtlCol="0">
            <a:spAutoFit/>
          </a:bodyPr>
          <a:lstStyle/>
          <a:p>
            <a:pPr algn="ctr"/>
            <a:r>
              <a:rPr lang="en-US" sz="1400" dirty="0"/>
              <a:t>U1</a:t>
            </a:r>
            <a:endParaRPr lang="en-GB" sz="1400" dirty="0"/>
          </a:p>
        </p:txBody>
      </p:sp>
      <p:sp>
        <p:nvSpPr>
          <p:cNvPr id="7" name="TextBox 6">
            <a:extLst>
              <a:ext uri="{FF2B5EF4-FFF2-40B4-BE49-F238E27FC236}">
                <a16:creationId xmlns:a16="http://schemas.microsoft.com/office/drawing/2014/main" id="{9C2C0201-238B-CCC4-5800-548FF736B49C}"/>
              </a:ext>
            </a:extLst>
          </p:cNvPr>
          <p:cNvSpPr txBox="1"/>
          <p:nvPr/>
        </p:nvSpPr>
        <p:spPr>
          <a:xfrm>
            <a:off x="7228304" y="2079305"/>
            <a:ext cx="414155" cy="307777"/>
          </a:xfrm>
          <a:prstGeom prst="rect">
            <a:avLst/>
          </a:prstGeom>
          <a:noFill/>
        </p:spPr>
        <p:txBody>
          <a:bodyPr wrap="square" rtlCol="0">
            <a:spAutoFit/>
          </a:bodyPr>
          <a:lstStyle/>
          <a:p>
            <a:pPr algn="ctr"/>
            <a:r>
              <a:rPr lang="en-US" sz="1400" dirty="0"/>
              <a:t>U2</a:t>
            </a:r>
            <a:endParaRPr lang="en-GB" sz="1400" dirty="0"/>
          </a:p>
        </p:txBody>
      </p:sp>
      <p:sp>
        <p:nvSpPr>
          <p:cNvPr id="8" name="TextBox 7">
            <a:extLst>
              <a:ext uri="{FF2B5EF4-FFF2-40B4-BE49-F238E27FC236}">
                <a16:creationId xmlns:a16="http://schemas.microsoft.com/office/drawing/2014/main" id="{5A5E2732-CA31-A5E0-8183-460F5B61217A}"/>
              </a:ext>
            </a:extLst>
          </p:cNvPr>
          <p:cNvSpPr txBox="1"/>
          <p:nvPr/>
        </p:nvSpPr>
        <p:spPr>
          <a:xfrm>
            <a:off x="7224239" y="2536837"/>
            <a:ext cx="414155" cy="307777"/>
          </a:xfrm>
          <a:prstGeom prst="rect">
            <a:avLst/>
          </a:prstGeom>
          <a:noFill/>
        </p:spPr>
        <p:txBody>
          <a:bodyPr wrap="square" rtlCol="0">
            <a:spAutoFit/>
          </a:bodyPr>
          <a:lstStyle/>
          <a:p>
            <a:pPr algn="ctr"/>
            <a:r>
              <a:rPr lang="en-US" sz="1400" dirty="0"/>
              <a:t>U3</a:t>
            </a:r>
            <a:endParaRPr lang="en-GB" sz="1400" dirty="0"/>
          </a:p>
        </p:txBody>
      </p:sp>
      <p:sp>
        <p:nvSpPr>
          <p:cNvPr id="10" name="TextBox 9">
            <a:extLst>
              <a:ext uri="{FF2B5EF4-FFF2-40B4-BE49-F238E27FC236}">
                <a16:creationId xmlns:a16="http://schemas.microsoft.com/office/drawing/2014/main" id="{443D0723-E8AC-5ED8-2D77-00B95A0E3F1F}"/>
              </a:ext>
            </a:extLst>
          </p:cNvPr>
          <p:cNvSpPr txBox="1"/>
          <p:nvPr/>
        </p:nvSpPr>
        <p:spPr>
          <a:xfrm>
            <a:off x="7255096" y="3191070"/>
            <a:ext cx="414155" cy="307777"/>
          </a:xfrm>
          <a:prstGeom prst="rect">
            <a:avLst/>
          </a:prstGeom>
          <a:noFill/>
        </p:spPr>
        <p:txBody>
          <a:bodyPr wrap="square" rtlCol="0">
            <a:spAutoFit/>
          </a:bodyPr>
          <a:lstStyle/>
          <a:p>
            <a:pPr algn="ctr"/>
            <a:r>
              <a:rPr lang="en-US" sz="1400" dirty="0"/>
              <a:t>U4</a:t>
            </a:r>
            <a:endParaRPr lang="en-GB" sz="1400" dirty="0"/>
          </a:p>
        </p:txBody>
      </p:sp>
      <p:sp>
        <p:nvSpPr>
          <p:cNvPr id="11" name="TextBox 10">
            <a:extLst>
              <a:ext uri="{FF2B5EF4-FFF2-40B4-BE49-F238E27FC236}">
                <a16:creationId xmlns:a16="http://schemas.microsoft.com/office/drawing/2014/main" id="{108D4BC3-3C5D-403D-7096-AA82B1058D96}"/>
              </a:ext>
            </a:extLst>
          </p:cNvPr>
          <p:cNvSpPr txBox="1"/>
          <p:nvPr/>
        </p:nvSpPr>
        <p:spPr>
          <a:xfrm>
            <a:off x="7800620" y="2084569"/>
            <a:ext cx="414155" cy="307777"/>
          </a:xfrm>
          <a:prstGeom prst="rect">
            <a:avLst/>
          </a:prstGeom>
          <a:noFill/>
        </p:spPr>
        <p:txBody>
          <a:bodyPr wrap="square" rtlCol="0">
            <a:spAutoFit/>
          </a:bodyPr>
          <a:lstStyle/>
          <a:p>
            <a:pPr algn="ctr"/>
            <a:r>
              <a:rPr lang="en-US" sz="1400" dirty="0"/>
              <a:t>F1</a:t>
            </a:r>
            <a:endParaRPr lang="en-GB" sz="1400" dirty="0"/>
          </a:p>
        </p:txBody>
      </p:sp>
      <p:sp>
        <p:nvSpPr>
          <p:cNvPr id="12" name="TextBox 11">
            <a:extLst>
              <a:ext uri="{FF2B5EF4-FFF2-40B4-BE49-F238E27FC236}">
                <a16:creationId xmlns:a16="http://schemas.microsoft.com/office/drawing/2014/main" id="{E5764BF3-9C9A-A3D4-2C15-26804A775391}"/>
              </a:ext>
            </a:extLst>
          </p:cNvPr>
          <p:cNvSpPr txBox="1"/>
          <p:nvPr/>
        </p:nvSpPr>
        <p:spPr>
          <a:xfrm>
            <a:off x="7777878" y="2847540"/>
            <a:ext cx="414155" cy="307777"/>
          </a:xfrm>
          <a:prstGeom prst="rect">
            <a:avLst/>
          </a:prstGeom>
          <a:noFill/>
        </p:spPr>
        <p:txBody>
          <a:bodyPr wrap="square" rtlCol="0">
            <a:spAutoFit/>
          </a:bodyPr>
          <a:lstStyle/>
          <a:p>
            <a:pPr algn="ctr"/>
            <a:r>
              <a:rPr lang="en-US" sz="1400" dirty="0"/>
              <a:t>F2</a:t>
            </a:r>
            <a:endParaRPr lang="en-GB" sz="1400" dirty="0"/>
          </a:p>
        </p:txBody>
      </p:sp>
      <p:sp>
        <p:nvSpPr>
          <p:cNvPr id="13" name="TextBox 12">
            <a:extLst>
              <a:ext uri="{FF2B5EF4-FFF2-40B4-BE49-F238E27FC236}">
                <a16:creationId xmlns:a16="http://schemas.microsoft.com/office/drawing/2014/main" id="{DCEEDAF3-0883-FE75-BE00-2929D1E17BE2}"/>
              </a:ext>
            </a:extLst>
          </p:cNvPr>
          <p:cNvSpPr txBox="1"/>
          <p:nvPr/>
        </p:nvSpPr>
        <p:spPr>
          <a:xfrm>
            <a:off x="7772945" y="3191069"/>
            <a:ext cx="414155" cy="307777"/>
          </a:xfrm>
          <a:prstGeom prst="rect">
            <a:avLst/>
          </a:prstGeom>
          <a:noFill/>
        </p:spPr>
        <p:txBody>
          <a:bodyPr wrap="square" rtlCol="0">
            <a:spAutoFit/>
          </a:bodyPr>
          <a:lstStyle/>
          <a:p>
            <a:pPr algn="ctr"/>
            <a:r>
              <a:rPr lang="en-US" sz="1400" dirty="0"/>
              <a:t>F3</a:t>
            </a:r>
            <a:endParaRPr lang="en-GB" sz="1400" dirty="0"/>
          </a:p>
        </p:txBody>
      </p:sp>
      <p:sp>
        <p:nvSpPr>
          <p:cNvPr id="15" name="TextBox 14">
            <a:extLst>
              <a:ext uri="{FF2B5EF4-FFF2-40B4-BE49-F238E27FC236}">
                <a16:creationId xmlns:a16="http://schemas.microsoft.com/office/drawing/2014/main" id="{D1A7E8EB-7739-CCDE-B5ED-BE6068AE726D}"/>
              </a:ext>
            </a:extLst>
          </p:cNvPr>
          <p:cNvSpPr txBox="1"/>
          <p:nvPr/>
        </p:nvSpPr>
        <p:spPr>
          <a:xfrm>
            <a:off x="7772946" y="3467228"/>
            <a:ext cx="414155" cy="307777"/>
          </a:xfrm>
          <a:prstGeom prst="rect">
            <a:avLst/>
          </a:prstGeom>
          <a:noFill/>
        </p:spPr>
        <p:txBody>
          <a:bodyPr wrap="square" rtlCol="0">
            <a:spAutoFit/>
          </a:bodyPr>
          <a:lstStyle/>
          <a:p>
            <a:pPr algn="ctr"/>
            <a:r>
              <a:rPr lang="en-US" sz="1400" dirty="0"/>
              <a:t>F4</a:t>
            </a:r>
            <a:endParaRPr lang="en-GB" sz="1400" dirty="0"/>
          </a:p>
        </p:txBody>
      </p:sp>
      <p:sp>
        <p:nvSpPr>
          <p:cNvPr id="16" name="TextBox 15">
            <a:extLst>
              <a:ext uri="{FF2B5EF4-FFF2-40B4-BE49-F238E27FC236}">
                <a16:creationId xmlns:a16="http://schemas.microsoft.com/office/drawing/2014/main" id="{013DDDA4-4A6E-E03E-3462-3778C9015956}"/>
              </a:ext>
            </a:extLst>
          </p:cNvPr>
          <p:cNvSpPr txBox="1"/>
          <p:nvPr/>
        </p:nvSpPr>
        <p:spPr>
          <a:xfrm>
            <a:off x="9734092" y="3461193"/>
            <a:ext cx="414155" cy="307777"/>
          </a:xfrm>
          <a:prstGeom prst="rect">
            <a:avLst/>
          </a:prstGeom>
          <a:noFill/>
        </p:spPr>
        <p:txBody>
          <a:bodyPr wrap="square" rtlCol="0">
            <a:spAutoFit/>
          </a:bodyPr>
          <a:lstStyle/>
          <a:p>
            <a:pPr algn="ctr"/>
            <a:r>
              <a:rPr lang="en-US" sz="1400" dirty="0"/>
              <a:t>F4</a:t>
            </a:r>
            <a:endParaRPr lang="en-GB" sz="1400" dirty="0"/>
          </a:p>
        </p:txBody>
      </p:sp>
      <p:sp>
        <p:nvSpPr>
          <p:cNvPr id="17" name="TextBox 16">
            <a:extLst>
              <a:ext uri="{FF2B5EF4-FFF2-40B4-BE49-F238E27FC236}">
                <a16:creationId xmlns:a16="http://schemas.microsoft.com/office/drawing/2014/main" id="{07895986-7C52-80CC-B333-8538C7AFB16A}"/>
              </a:ext>
            </a:extLst>
          </p:cNvPr>
          <p:cNvSpPr txBox="1"/>
          <p:nvPr/>
        </p:nvSpPr>
        <p:spPr>
          <a:xfrm>
            <a:off x="9755999" y="3144424"/>
            <a:ext cx="414155" cy="307777"/>
          </a:xfrm>
          <a:prstGeom prst="rect">
            <a:avLst/>
          </a:prstGeom>
          <a:noFill/>
        </p:spPr>
        <p:txBody>
          <a:bodyPr wrap="square" rtlCol="0">
            <a:spAutoFit/>
          </a:bodyPr>
          <a:lstStyle/>
          <a:p>
            <a:pPr algn="ctr"/>
            <a:r>
              <a:rPr lang="en-US" sz="1400" dirty="0"/>
              <a:t>F3</a:t>
            </a:r>
            <a:endParaRPr lang="en-GB" sz="1400" dirty="0"/>
          </a:p>
        </p:txBody>
      </p:sp>
      <p:sp>
        <p:nvSpPr>
          <p:cNvPr id="18" name="TextBox 17">
            <a:extLst>
              <a:ext uri="{FF2B5EF4-FFF2-40B4-BE49-F238E27FC236}">
                <a16:creationId xmlns:a16="http://schemas.microsoft.com/office/drawing/2014/main" id="{93CE31C0-E46E-CE8B-589B-4E552D98D790}"/>
              </a:ext>
            </a:extLst>
          </p:cNvPr>
          <p:cNvSpPr txBox="1"/>
          <p:nvPr/>
        </p:nvSpPr>
        <p:spPr>
          <a:xfrm>
            <a:off x="9755194" y="2832151"/>
            <a:ext cx="414155" cy="307777"/>
          </a:xfrm>
          <a:prstGeom prst="rect">
            <a:avLst/>
          </a:prstGeom>
          <a:noFill/>
        </p:spPr>
        <p:txBody>
          <a:bodyPr wrap="square" rtlCol="0">
            <a:spAutoFit/>
          </a:bodyPr>
          <a:lstStyle/>
          <a:p>
            <a:pPr algn="ctr"/>
            <a:r>
              <a:rPr lang="en-US" sz="1400" dirty="0"/>
              <a:t>F2</a:t>
            </a:r>
            <a:endParaRPr lang="en-GB" sz="1400" dirty="0"/>
          </a:p>
        </p:txBody>
      </p:sp>
      <p:sp>
        <p:nvSpPr>
          <p:cNvPr id="19" name="TextBox 18">
            <a:extLst>
              <a:ext uri="{FF2B5EF4-FFF2-40B4-BE49-F238E27FC236}">
                <a16:creationId xmlns:a16="http://schemas.microsoft.com/office/drawing/2014/main" id="{FAA3DAC8-4517-9C9F-1814-7712941BEA5F}"/>
              </a:ext>
            </a:extLst>
          </p:cNvPr>
          <p:cNvSpPr txBox="1"/>
          <p:nvPr/>
        </p:nvSpPr>
        <p:spPr>
          <a:xfrm>
            <a:off x="10024094" y="2730564"/>
            <a:ext cx="414155" cy="307777"/>
          </a:xfrm>
          <a:prstGeom prst="rect">
            <a:avLst/>
          </a:prstGeom>
          <a:noFill/>
        </p:spPr>
        <p:txBody>
          <a:bodyPr wrap="square" rtlCol="0">
            <a:spAutoFit/>
          </a:bodyPr>
          <a:lstStyle/>
          <a:p>
            <a:pPr algn="ctr"/>
            <a:r>
              <a:rPr lang="en-US" sz="1400" dirty="0"/>
              <a:t>F1</a:t>
            </a:r>
            <a:endParaRPr lang="en-GB" sz="1400" dirty="0"/>
          </a:p>
        </p:txBody>
      </p:sp>
      <p:sp>
        <p:nvSpPr>
          <p:cNvPr id="20" name="TextBox 19">
            <a:extLst>
              <a:ext uri="{FF2B5EF4-FFF2-40B4-BE49-F238E27FC236}">
                <a16:creationId xmlns:a16="http://schemas.microsoft.com/office/drawing/2014/main" id="{861D331D-9A36-F601-5F38-FA82ABEB0DBC}"/>
              </a:ext>
            </a:extLst>
          </p:cNvPr>
          <p:cNvSpPr txBox="1"/>
          <p:nvPr/>
        </p:nvSpPr>
        <p:spPr>
          <a:xfrm>
            <a:off x="10305233" y="2761184"/>
            <a:ext cx="414155" cy="307777"/>
          </a:xfrm>
          <a:prstGeom prst="rect">
            <a:avLst/>
          </a:prstGeom>
          <a:noFill/>
        </p:spPr>
        <p:txBody>
          <a:bodyPr wrap="square" rtlCol="0">
            <a:spAutoFit/>
          </a:bodyPr>
          <a:lstStyle/>
          <a:p>
            <a:pPr algn="ctr"/>
            <a:r>
              <a:rPr lang="en-US" sz="1400" dirty="0"/>
              <a:t>D1</a:t>
            </a:r>
            <a:endParaRPr lang="en-GB" sz="1400" dirty="0"/>
          </a:p>
        </p:txBody>
      </p:sp>
      <p:sp>
        <p:nvSpPr>
          <p:cNvPr id="21" name="TextBox 20">
            <a:extLst>
              <a:ext uri="{FF2B5EF4-FFF2-40B4-BE49-F238E27FC236}">
                <a16:creationId xmlns:a16="http://schemas.microsoft.com/office/drawing/2014/main" id="{D17ECF99-0C5A-2568-28F6-2BF587AB3819}"/>
              </a:ext>
            </a:extLst>
          </p:cNvPr>
          <p:cNvSpPr txBox="1"/>
          <p:nvPr/>
        </p:nvSpPr>
        <p:spPr>
          <a:xfrm>
            <a:off x="10314629" y="3029025"/>
            <a:ext cx="414155" cy="307777"/>
          </a:xfrm>
          <a:prstGeom prst="rect">
            <a:avLst/>
          </a:prstGeom>
          <a:noFill/>
        </p:spPr>
        <p:txBody>
          <a:bodyPr wrap="square" rtlCol="0">
            <a:spAutoFit/>
          </a:bodyPr>
          <a:lstStyle/>
          <a:p>
            <a:pPr algn="ctr"/>
            <a:r>
              <a:rPr lang="en-US" sz="1400" dirty="0"/>
              <a:t>D2</a:t>
            </a:r>
            <a:endParaRPr lang="en-GB" sz="1400" dirty="0"/>
          </a:p>
        </p:txBody>
      </p:sp>
      <p:sp>
        <p:nvSpPr>
          <p:cNvPr id="22" name="TextBox 21">
            <a:extLst>
              <a:ext uri="{FF2B5EF4-FFF2-40B4-BE49-F238E27FC236}">
                <a16:creationId xmlns:a16="http://schemas.microsoft.com/office/drawing/2014/main" id="{9956C6B1-30AC-6BD9-A674-D7E97416C953}"/>
              </a:ext>
            </a:extLst>
          </p:cNvPr>
          <p:cNvSpPr txBox="1"/>
          <p:nvPr/>
        </p:nvSpPr>
        <p:spPr>
          <a:xfrm>
            <a:off x="10287282" y="3310397"/>
            <a:ext cx="414155" cy="307777"/>
          </a:xfrm>
          <a:prstGeom prst="rect">
            <a:avLst/>
          </a:prstGeom>
          <a:noFill/>
        </p:spPr>
        <p:txBody>
          <a:bodyPr wrap="square" rtlCol="0">
            <a:spAutoFit/>
          </a:bodyPr>
          <a:lstStyle/>
          <a:p>
            <a:pPr algn="ctr"/>
            <a:r>
              <a:rPr lang="en-US" sz="1400" dirty="0"/>
              <a:t>D3</a:t>
            </a:r>
            <a:endParaRPr lang="en-GB" sz="1400" dirty="0"/>
          </a:p>
        </p:txBody>
      </p:sp>
      <p:sp>
        <p:nvSpPr>
          <p:cNvPr id="23" name="TextBox 22">
            <a:extLst>
              <a:ext uri="{FF2B5EF4-FFF2-40B4-BE49-F238E27FC236}">
                <a16:creationId xmlns:a16="http://schemas.microsoft.com/office/drawing/2014/main" id="{4729FE84-8BE5-8CBF-54DE-0DA5579AFAF5}"/>
              </a:ext>
            </a:extLst>
          </p:cNvPr>
          <p:cNvSpPr txBox="1"/>
          <p:nvPr/>
        </p:nvSpPr>
        <p:spPr>
          <a:xfrm>
            <a:off x="10309189" y="3581932"/>
            <a:ext cx="414155" cy="307777"/>
          </a:xfrm>
          <a:prstGeom prst="rect">
            <a:avLst/>
          </a:prstGeom>
          <a:noFill/>
        </p:spPr>
        <p:txBody>
          <a:bodyPr wrap="square" rtlCol="0">
            <a:spAutoFit/>
          </a:bodyPr>
          <a:lstStyle/>
          <a:p>
            <a:pPr algn="ctr"/>
            <a:r>
              <a:rPr lang="en-US" sz="1400" dirty="0"/>
              <a:t>D4</a:t>
            </a:r>
            <a:endParaRPr lang="en-GB" sz="1400" dirty="0"/>
          </a:p>
        </p:txBody>
      </p:sp>
      <p:pic>
        <p:nvPicPr>
          <p:cNvPr id="26" name="Picture 25" descr="A blue fish with white text&#10;&#10;Description automatically generated">
            <a:extLst>
              <a:ext uri="{FF2B5EF4-FFF2-40B4-BE49-F238E27FC236}">
                <a16:creationId xmlns:a16="http://schemas.microsoft.com/office/drawing/2014/main" id="{F5BAFD23-02FF-14EB-EF3C-64685B1BD9D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9962271" y="-157792"/>
            <a:ext cx="1974883" cy="1441938"/>
          </a:xfrm>
          <a:prstGeom prst="rect">
            <a:avLst/>
          </a:prstGeom>
        </p:spPr>
      </p:pic>
      <p:sp>
        <p:nvSpPr>
          <p:cNvPr id="27" name="Slide Number Placeholder 3">
            <a:extLst>
              <a:ext uri="{FF2B5EF4-FFF2-40B4-BE49-F238E27FC236}">
                <a16:creationId xmlns:a16="http://schemas.microsoft.com/office/drawing/2014/main" id="{C4095574-4152-84D0-315C-E69405DDB067}"/>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pPr algn="ctr" defTabSz="1088421"/>
              <a:t>11</a:t>
            </a:fld>
            <a:endParaRPr lang="en-US" dirty="0"/>
          </a:p>
        </p:txBody>
      </p:sp>
      <p:sp>
        <p:nvSpPr>
          <p:cNvPr id="28" name="TextBox 27">
            <a:extLst>
              <a:ext uri="{FF2B5EF4-FFF2-40B4-BE49-F238E27FC236}">
                <a16:creationId xmlns:a16="http://schemas.microsoft.com/office/drawing/2014/main" id="{1A1416BE-1CF8-6855-ED2A-7F2226B55352}"/>
              </a:ext>
            </a:extLst>
          </p:cNvPr>
          <p:cNvSpPr txBox="1"/>
          <p:nvPr/>
        </p:nvSpPr>
        <p:spPr>
          <a:xfrm>
            <a:off x="160986" y="6482270"/>
            <a:ext cx="6168980" cy="369332"/>
          </a:xfrm>
          <a:prstGeom prst="rect">
            <a:avLst/>
          </a:prstGeom>
          <a:noFill/>
        </p:spPr>
        <p:txBody>
          <a:bodyPr wrap="square">
            <a:spAutoFit/>
          </a:bodyPr>
          <a:lstStyle/>
          <a:p>
            <a:r>
              <a:rPr lang="en-US" dirty="0">
                <a:solidFill>
                  <a:srgbClr val="FFFF00"/>
                </a:solidFill>
              </a:rPr>
              <a:t>© </a:t>
            </a:r>
            <a:r>
              <a:rPr lang="en-US" dirty="0" err="1">
                <a:solidFill>
                  <a:srgbClr val="FFFF00"/>
                </a:solidFill>
              </a:rPr>
              <a:t>OpenFabrics</a:t>
            </a:r>
            <a:r>
              <a:rPr lang="en-US" dirty="0">
                <a:solidFill>
                  <a:srgbClr val="FFFF00"/>
                </a:solidFill>
              </a:rPr>
              <a:t> Alliance 2025</a:t>
            </a:r>
          </a:p>
        </p:txBody>
      </p:sp>
      <p:sp>
        <p:nvSpPr>
          <p:cNvPr id="30" name="Rectangle: Rounded Corners 29">
            <a:extLst>
              <a:ext uri="{FF2B5EF4-FFF2-40B4-BE49-F238E27FC236}">
                <a16:creationId xmlns:a16="http://schemas.microsoft.com/office/drawing/2014/main" id="{762A8F5B-008E-40B1-20B3-CAC687E8DC01}"/>
              </a:ext>
            </a:extLst>
          </p:cNvPr>
          <p:cNvSpPr/>
          <p:nvPr/>
        </p:nvSpPr>
        <p:spPr>
          <a:xfrm>
            <a:off x="5265835" y="4925267"/>
            <a:ext cx="864832" cy="646837"/>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CXL Agent</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A17BE5B0-3FC7-10C4-CAEA-F3762A00FCDF}"/>
              </a:ext>
            </a:extLst>
          </p:cNvPr>
          <p:cNvCxnSpPr>
            <a:cxnSpLocks/>
            <a:stCxn id="30" idx="1"/>
            <a:endCxn id="185" idx="3"/>
          </p:cNvCxnSpPr>
          <p:nvPr/>
        </p:nvCxnSpPr>
        <p:spPr>
          <a:xfrm rot="10800000">
            <a:off x="4456929" y="4650838"/>
            <a:ext cx="808906" cy="597849"/>
          </a:xfrm>
          <a:prstGeom prst="bentConnector3">
            <a:avLst>
              <a:gd name="adj1" fmla="val 3404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20929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3">
                                            <p:txEl>
                                              <p:pRg st="0" end="0"/>
                                            </p:txEl>
                                          </p:spTgt>
                                        </p:tgtEl>
                                        <p:attrNameLst>
                                          <p:attrName>style.visibility</p:attrName>
                                        </p:attrNameLst>
                                      </p:cBhvr>
                                      <p:to>
                                        <p:strVal val="visible"/>
                                      </p:to>
                                    </p:set>
                                    <p:animEffect transition="in" filter="fade">
                                      <p:cBhvr>
                                        <p:cTn id="12" dur="1000"/>
                                        <p:tgtEl>
                                          <p:spTgt spid="173">
                                            <p:txEl>
                                              <p:pRg st="0" end="0"/>
                                            </p:txEl>
                                          </p:spTgt>
                                        </p:tgtEl>
                                      </p:cBhvr>
                                    </p:animEffect>
                                    <p:anim calcmode="lin" valueType="num">
                                      <p:cBhvr>
                                        <p:cTn id="13" dur="1000" fill="hold"/>
                                        <p:tgtEl>
                                          <p:spTgt spid="17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3">
                                            <p:txEl>
                                              <p:pRg st="1" end="1"/>
                                            </p:txEl>
                                          </p:spTgt>
                                        </p:tgtEl>
                                        <p:attrNameLst>
                                          <p:attrName>style.visibility</p:attrName>
                                        </p:attrNameLst>
                                      </p:cBhvr>
                                      <p:to>
                                        <p:strVal val="visible"/>
                                      </p:to>
                                    </p:set>
                                    <p:animEffect transition="in" filter="fade">
                                      <p:cBhvr>
                                        <p:cTn id="17" dur="1000"/>
                                        <p:tgtEl>
                                          <p:spTgt spid="173">
                                            <p:txEl>
                                              <p:pRg st="1" end="1"/>
                                            </p:txEl>
                                          </p:spTgt>
                                        </p:tgtEl>
                                      </p:cBhvr>
                                    </p:animEffect>
                                    <p:anim calcmode="lin" valueType="num">
                                      <p:cBhvr>
                                        <p:cTn id="18" dur="1000" fill="hold"/>
                                        <p:tgtEl>
                                          <p:spTgt spid="17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7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1000"/>
                                        <p:tgtEl>
                                          <p:spTgt spid="142"/>
                                        </p:tgtEl>
                                      </p:cBhvr>
                                    </p:animEffect>
                                    <p:anim calcmode="lin" valueType="num">
                                      <p:cBhvr>
                                        <p:cTn id="23" dur="1000" fill="hold"/>
                                        <p:tgtEl>
                                          <p:spTgt spid="142"/>
                                        </p:tgtEl>
                                        <p:attrNameLst>
                                          <p:attrName>ppt_x</p:attrName>
                                        </p:attrNameLst>
                                      </p:cBhvr>
                                      <p:tavLst>
                                        <p:tav tm="0">
                                          <p:val>
                                            <p:strVal val="#ppt_x"/>
                                          </p:val>
                                        </p:tav>
                                        <p:tav tm="100000">
                                          <p:val>
                                            <p:strVal val="#ppt_x"/>
                                          </p:val>
                                        </p:tav>
                                      </p:tavLst>
                                    </p:anim>
                                    <p:anim calcmode="lin" valueType="num">
                                      <p:cBhvr>
                                        <p:cTn id="24" dur="1000" fill="hold"/>
                                        <p:tgtEl>
                                          <p:spTgt spid="1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1000"/>
                                        <p:tgtEl>
                                          <p:spTgt spid="63"/>
                                        </p:tgtEl>
                                      </p:cBhvr>
                                    </p:animEffect>
                                    <p:anim calcmode="lin" valueType="num">
                                      <p:cBhvr>
                                        <p:cTn id="53" dur="1000" fill="hold"/>
                                        <p:tgtEl>
                                          <p:spTgt spid="63"/>
                                        </p:tgtEl>
                                        <p:attrNameLst>
                                          <p:attrName>ppt_x</p:attrName>
                                        </p:attrNameLst>
                                      </p:cBhvr>
                                      <p:tavLst>
                                        <p:tav tm="0">
                                          <p:val>
                                            <p:strVal val="#ppt_x"/>
                                          </p:val>
                                        </p:tav>
                                        <p:tav tm="100000">
                                          <p:val>
                                            <p:strVal val="#ppt_x"/>
                                          </p:val>
                                        </p:tav>
                                      </p:tavLst>
                                    </p:anim>
                                    <p:anim calcmode="lin" valueType="num">
                                      <p:cBhvr>
                                        <p:cTn id="54" dur="1000" fill="hold"/>
                                        <p:tgtEl>
                                          <p:spTgt spid="6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1000"/>
                                        <p:tgtEl>
                                          <p:spTgt spid="68"/>
                                        </p:tgtEl>
                                      </p:cBhvr>
                                    </p:animEffect>
                                    <p:anim calcmode="lin" valueType="num">
                                      <p:cBhvr>
                                        <p:cTn id="78" dur="1000" fill="hold"/>
                                        <p:tgtEl>
                                          <p:spTgt spid="68"/>
                                        </p:tgtEl>
                                        <p:attrNameLst>
                                          <p:attrName>ppt_x</p:attrName>
                                        </p:attrNameLst>
                                      </p:cBhvr>
                                      <p:tavLst>
                                        <p:tav tm="0">
                                          <p:val>
                                            <p:strVal val="#ppt_x"/>
                                          </p:val>
                                        </p:tav>
                                        <p:tav tm="100000">
                                          <p:val>
                                            <p:strVal val="#ppt_x"/>
                                          </p:val>
                                        </p:tav>
                                      </p:tavLst>
                                    </p:anim>
                                    <p:anim calcmode="lin" valueType="num">
                                      <p:cBhvr>
                                        <p:cTn id="79" dur="1000" fill="hold"/>
                                        <p:tgtEl>
                                          <p:spTgt spid="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1000"/>
                                        <p:tgtEl>
                                          <p:spTgt spid="72"/>
                                        </p:tgtEl>
                                      </p:cBhvr>
                                    </p:animEffect>
                                    <p:anim calcmode="lin" valueType="num">
                                      <p:cBhvr>
                                        <p:cTn id="88" dur="1000" fill="hold"/>
                                        <p:tgtEl>
                                          <p:spTgt spid="72"/>
                                        </p:tgtEl>
                                        <p:attrNameLst>
                                          <p:attrName>ppt_x</p:attrName>
                                        </p:attrNameLst>
                                      </p:cBhvr>
                                      <p:tavLst>
                                        <p:tav tm="0">
                                          <p:val>
                                            <p:strVal val="#ppt_x"/>
                                          </p:val>
                                        </p:tav>
                                        <p:tav tm="100000">
                                          <p:val>
                                            <p:strVal val="#ppt_x"/>
                                          </p:val>
                                        </p:tav>
                                      </p:tavLst>
                                    </p:anim>
                                    <p:anim calcmode="lin" valueType="num">
                                      <p:cBhvr>
                                        <p:cTn id="89" dur="1000" fill="hold"/>
                                        <p:tgtEl>
                                          <p:spTgt spid="7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fade">
                                      <p:cBhvr>
                                        <p:cTn id="92" dur="1000"/>
                                        <p:tgtEl>
                                          <p:spTgt spid="93"/>
                                        </p:tgtEl>
                                      </p:cBhvr>
                                    </p:animEffect>
                                    <p:anim calcmode="lin" valueType="num">
                                      <p:cBhvr>
                                        <p:cTn id="93" dur="1000" fill="hold"/>
                                        <p:tgtEl>
                                          <p:spTgt spid="93"/>
                                        </p:tgtEl>
                                        <p:attrNameLst>
                                          <p:attrName>ppt_x</p:attrName>
                                        </p:attrNameLst>
                                      </p:cBhvr>
                                      <p:tavLst>
                                        <p:tav tm="0">
                                          <p:val>
                                            <p:strVal val="#ppt_x"/>
                                          </p:val>
                                        </p:tav>
                                        <p:tav tm="100000">
                                          <p:val>
                                            <p:strVal val="#ppt_x"/>
                                          </p:val>
                                        </p:tav>
                                      </p:tavLst>
                                    </p:anim>
                                    <p:anim calcmode="lin" valueType="num">
                                      <p:cBhvr>
                                        <p:cTn id="94" dur="1000" fill="hold"/>
                                        <p:tgtEl>
                                          <p:spTgt spid="9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fade">
                                      <p:cBhvr>
                                        <p:cTn id="97" dur="1000"/>
                                        <p:tgtEl>
                                          <p:spTgt spid="143"/>
                                        </p:tgtEl>
                                      </p:cBhvr>
                                    </p:animEffect>
                                    <p:anim calcmode="lin" valueType="num">
                                      <p:cBhvr>
                                        <p:cTn id="98" dur="1000" fill="hold"/>
                                        <p:tgtEl>
                                          <p:spTgt spid="143"/>
                                        </p:tgtEl>
                                        <p:attrNameLst>
                                          <p:attrName>ppt_x</p:attrName>
                                        </p:attrNameLst>
                                      </p:cBhvr>
                                      <p:tavLst>
                                        <p:tav tm="0">
                                          <p:val>
                                            <p:strVal val="#ppt_x"/>
                                          </p:val>
                                        </p:tav>
                                        <p:tav tm="100000">
                                          <p:val>
                                            <p:strVal val="#ppt_x"/>
                                          </p:val>
                                        </p:tav>
                                      </p:tavLst>
                                    </p:anim>
                                    <p:anim calcmode="lin" valueType="num">
                                      <p:cBhvr>
                                        <p:cTn id="99" dur="1000" fill="hold"/>
                                        <p:tgtEl>
                                          <p:spTgt spid="14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1000"/>
                                        <p:tgtEl>
                                          <p:spTgt spid="81"/>
                                        </p:tgtEl>
                                      </p:cBhvr>
                                    </p:animEffect>
                                    <p:anim calcmode="lin" valueType="num">
                                      <p:cBhvr>
                                        <p:cTn id="103" dur="1000" fill="hold"/>
                                        <p:tgtEl>
                                          <p:spTgt spid="81"/>
                                        </p:tgtEl>
                                        <p:attrNameLst>
                                          <p:attrName>ppt_x</p:attrName>
                                        </p:attrNameLst>
                                      </p:cBhvr>
                                      <p:tavLst>
                                        <p:tav tm="0">
                                          <p:val>
                                            <p:strVal val="#ppt_x"/>
                                          </p:val>
                                        </p:tav>
                                        <p:tav tm="100000">
                                          <p:val>
                                            <p:strVal val="#ppt_x"/>
                                          </p:val>
                                        </p:tav>
                                      </p:tavLst>
                                    </p:anim>
                                    <p:anim calcmode="lin" valueType="num">
                                      <p:cBhvr>
                                        <p:cTn id="104" dur="1000" fill="hold"/>
                                        <p:tgtEl>
                                          <p:spTgt spid="8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1000"/>
                                        <p:tgtEl>
                                          <p:spTgt spid="85"/>
                                        </p:tgtEl>
                                      </p:cBhvr>
                                    </p:animEffect>
                                    <p:anim calcmode="lin" valueType="num">
                                      <p:cBhvr>
                                        <p:cTn id="108" dur="1000" fill="hold"/>
                                        <p:tgtEl>
                                          <p:spTgt spid="85"/>
                                        </p:tgtEl>
                                        <p:attrNameLst>
                                          <p:attrName>ppt_x</p:attrName>
                                        </p:attrNameLst>
                                      </p:cBhvr>
                                      <p:tavLst>
                                        <p:tav tm="0">
                                          <p:val>
                                            <p:strVal val="#ppt_x"/>
                                          </p:val>
                                        </p:tav>
                                        <p:tav tm="100000">
                                          <p:val>
                                            <p:strVal val="#ppt_x"/>
                                          </p:val>
                                        </p:tav>
                                      </p:tavLst>
                                    </p:anim>
                                    <p:anim calcmode="lin" valueType="num">
                                      <p:cBhvr>
                                        <p:cTn id="109" dur="1000" fill="hold"/>
                                        <p:tgtEl>
                                          <p:spTgt spid="8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1000"/>
                                        <p:tgtEl>
                                          <p:spTgt spid="5"/>
                                        </p:tgtEl>
                                      </p:cBhvr>
                                    </p:animEffect>
                                    <p:anim calcmode="lin" valueType="num">
                                      <p:cBhvr>
                                        <p:cTn id="113" dur="1000" fill="hold"/>
                                        <p:tgtEl>
                                          <p:spTgt spid="5"/>
                                        </p:tgtEl>
                                        <p:attrNameLst>
                                          <p:attrName>ppt_x</p:attrName>
                                        </p:attrNameLst>
                                      </p:cBhvr>
                                      <p:tavLst>
                                        <p:tav tm="0">
                                          <p:val>
                                            <p:strVal val="#ppt_x"/>
                                          </p:val>
                                        </p:tav>
                                        <p:tav tm="100000">
                                          <p:val>
                                            <p:strVal val="#ppt_x"/>
                                          </p:val>
                                        </p:tav>
                                      </p:tavLst>
                                    </p:anim>
                                    <p:anim calcmode="lin" valueType="num">
                                      <p:cBhvr>
                                        <p:cTn id="114" dur="1000" fill="hold"/>
                                        <p:tgtEl>
                                          <p:spTgt spid="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1000"/>
                                        <p:tgtEl>
                                          <p:spTgt spid="16"/>
                                        </p:tgtEl>
                                      </p:cBhvr>
                                    </p:animEffect>
                                    <p:anim calcmode="lin" valueType="num">
                                      <p:cBhvr>
                                        <p:cTn id="118" dur="1000" fill="hold"/>
                                        <p:tgtEl>
                                          <p:spTgt spid="16"/>
                                        </p:tgtEl>
                                        <p:attrNameLst>
                                          <p:attrName>ppt_x</p:attrName>
                                        </p:attrNameLst>
                                      </p:cBhvr>
                                      <p:tavLst>
                                        <p:tav tm="0">
                                          <p:val>
                                            <p:strVal val="#ppt_x"/>
                                          </p:val>
                                        </p:tav>
                                        <p:tav tm="100000">
                                          <p:val>
                                            <p:strVal val="#ppt_x"/>
                                          </p:val>
                                        </p:tav>
                                      </p:tavLst>
                                    </p:anim>
                                    <p:anim calcmode="lin" valueType="num">
                                      <p:cBhvr>
                                        <p:cTn id="119" dur="1000" fill="hold"/>
                                        <p:tgtEl>
                                          <p:spTgt spid="1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1000"/>
                                        <p:tgtEl>
                                          <p:spTgt spid="17"/>
                                        </p:tgtEl>
                                      </p:cBhvr>
                                    </p:animEffect>
                                    <p:anim calcmode="lin" valueType="num">
                                      <p:cBhvr>
                                        <p:cTn id="123" dur="1000" fill="hold"/>
                                        <p:tgtEl>
                                          <p:spTgt spid="17"/>
                                        </p:tgtEl>
                                        <p:attrNameLst>
                                          <p:attrName>ppt_x</p:attrName>
                                        </p:attrNameLst>
                                      </p:cBhvr>
                                      <p:tavLst>
                                        <p:tav tm="0">
                                          <p:val>
                                            <p:strVal val="#ppt_x"/>
                                          </p:val>
                                        </p:tav>
                                        <p:tav tm="100000">
                                          <p:val>
                                            <p:strVal val="#ppt_x"/>
                                          </p:val>
                                        </p:tav>
                                      </p:tavLst>
                                    </p:anim>
                                    <p:anim calcmode="lin" valueType="num">
                                      <p:cBhvr>
                                        <p:cTn id="124" dur="1000" fill="hold"/>
                                        <p:tgtEl>
                                          <p:spTgt spid="1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1000"/>
                                        <p:tgtEl>
                                          <p:spTgt spid="18"/>
                                        </p:tgtEl>
                                      </p:cBhvr>
                                    </p:animEffect>
                                    <p:anim calcmode="lin" valueType="num">
                                      <p:cBhvr>
                                        <p:cTn id="128" dur="1000" fill="hold"/>
                                        <p:tgtEl>
                                          <p:spTgt spid="18"/>
                                        </p:tgtEl>
                                        <p:attrNameLst>
                                          <p:attrName>ppt_x</p:attrName>
                                        </p:attrNameLst>
                                      </p:cBhvr>
                                      <p:tavLst>
                                        <p:tav tm="0">
                                          <p:val>
                                            <p:strVal val="#ppt_x"/>
                                          </p:val>
                                        </p:tav>
                                        <p:tav tm="100000">
                                          <p:val>
                                            <p:strVal val="#ppt_x"/>
                                          </p:val>
                                        </p:tav>
                                      </p:tavLst>
                                    </p:anim>
                                    <p:anim calcmode="lin" valueType="num">
                                      <p:cBhvr>
                                        <p:cTn id="129" dur="1000" fill="hold"/>
                                        <p:tgtEl>
                                          <p:spTgt spid="1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1000"/>
                                        <p:tgtEl>
                                          <p:spTgt spid="19"/>
                                        </p:tgtEl>
                                      </p:cBhvr>
                                    </p:animEffect>
                                    <p:anim calcmode="lin" valueType="num">
                                      <p:cBhvr>
                                        <p:cTn id="133" dur="1000" fill="hold"/>
                                        <p:tgtEl>
                                          <p:spTgt spid="19"/>
                                        </p:tgtEl>
                                        <p:attrNameLst>
                                          <p:attrName>ppt_x</p:attrName>
                                        </p:attrNameLst>
                                      </p:cBhvr>
                                      <p:tavLst>
                                        <p:tav tm="0">
                                          <p:val>
                                            <p:strVal val="#ppt_x"/>
                                          </p:val>
                                        </p:tav>
                                        <p:tav tm="100000">
                                          <p:val>
                                            <p:strVal val="#ppt_x"/>
                                          </p:val>
                                        </p:tav>
                                      </p:tavLst>
                                    </p:anim>
                                    <p:anim calcmode="lin" valueType="num">
                                      <p:cBhvr>
                                        <p:cTn id="134" dur="1000" fill="hold"/>
                                        <p:tgtEl>
                                          <p:spTgt spid="1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1000"/>
                                        <p:tgtEl>
                                          <p:spTgt spid="20"/>
                                        </p:tgtEl>
                                      </p:cBhvr>
                                    </p:animEffect>
                                    <p:anim calcmode="lin" valueType="num">
                                      <p:cBhvr>
                                        <p:cTn id="138" dur="1000" fill="hold"/>
                                        <p:tgtEl>
                                          <p:spTgt spid="20"/>
                                        </p:tgtEl>
                                        <p:attrNameLst>
                                          <p:attrName>ppt_x</p:attrName>
                                        </p:attrNameLst>
                                      </p:cBhvr>
                                      <p:tavLst>
                                        <p:tav tm="0">
                                          <p:val>
                                            <p:strVal val="#ppt_x"/>
                                          </p:val>
                                        </p:tav>
                                        <p:tav tm="100000">
                                          <p:val>
                                            <p:strVal val="#ppt_x"/>
                                          </p:val>
                                        </p:tav>
                                      </p:tavLst>
                                    </p:anim>
                                    <p:anim calcmode="lin" valueType="num">
                                      <p:cBhvr>
                                        <p:cTn id="139" dur="1000" fill="hold"/>
                                        <p:tgtEl>
                                          <p:spTgt spid="2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1000"/>
                                        <p:tgtEl>
                                          <p:spTgt spid="21"/>
                                        </p:tgtEl>
                                      </p:cBhvr>
                                    </p:animEffect>
                                    <p:anim calcmode="lin" valueType="num">
                                      <p:cBhvr>
                                        <p:cTn id="143" dur="1000" fill="hold"/>
                                        <p:tgtEl>
                                          <p:spTgt spid="21"/>
                                        </p:tgtEl>
                                        <p:attrNameLst>
                                          <p:attrName>ppt_x</p:attrName>
                                        </p:attrNameLst>
                                      </p:cBhvr>
                                      <p:tavLst>
                                        <p:tav tm="0">
                                          <p:val>
                                            <p:strVal val="#ppt_x"/>
                                          </p:val>
                                        </p:tav>
                                        <p:tav tm="100000">
                                          <p:val>
                                            <p:strVal val="#ppt_x"/>
                                          </p:val>
                                        </p:tav>
                                      </p:tavLst>
                                    </p:anim>
                                    <p:anim calcmode="lin" valueType="num">
                                      <p:cBhvr>
                                        <p:cTn id="144" dur="1000" fill="hold"/>
                                        <p:tgtEl>
                                          <p:spTgt spid="2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1000"/>
                                        <p:tgtEl>
                                          <p:spTgt spid="22"/>
                                        </p:tgtEl>
                                      </p:cBhvr>
                                    </p:animEffect>
                                    <p:anim calcmode="lin" valueType="num">
                                      <p:cBhvr>
                                        <p:cTn id="148" dur="1000" fill="hold"/>
                                        <p:tgtEl>
                                          <p:spTgt spid="22"/>
                                        </p:tgtEl>
                                        <p:attrNameLst>
                                          <p:attrName>ppt_x</p:attrName>
                                        </p:attrNameLst>
                                      </p:cBhvr>
                                      <p:tavLst>
                                        <p:tav tm="0">
                                          <p:val>
                                            <p:strVal val="#ppt_x"/>
                                          </p:val>
                                        </p:tav>
                                        <p:tav tm="100000">
                                          <p:val>
                                            <p:strVal val="#ppt_x"/>
                                          </p:val>
                                        </p:tav>
                                      </p:tavLst>
                                    </p:anim>
                                    <p:anim calcmode="lin" valueType="num">
                                      <p:cBhvr>
                                        <p:cTn id="149" dur="1000" fill="hold"/>
                                        <p:tgtEl>
                                          <p:spTgt spid="2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23"/>
                                        </p:tgtEl>
                                        <p:attrNameLst>
                                          <p:attrName>style.visibility</p:attrName>
                                        </p:attrNameLst>
                                      </p:cBhvr>
                                      <p:to>
                                        <p:strVal val="visible"/>
                                      </p:to>
                                    </p:set>
                                    <p:animEffect transition="in" filter="fade">
                                      <p:cBhvr>
                                        <p:cTn id="152" dur="1000"/>
                                        <p:tgtEl>
                                          <p:spTgt spid="23"/>
                                        </p:tgtEl>
                                      </p:cBhvr>
                                    </p:animEffect>
                                    <p:anim calcmode="lin" valueType="num">
                                      <p:cBhvr>
                                        <p:cTn id="153" dur="1000" fill="hold"/>
                                        <p:tgtEl>
                                          <p:spTgt spid="23"/>
                                        </p:tgtEl>
                                        <p:attrNameLst>
                                          <p:attrName>ppt_x</p:attrName>
                                        </p:attrNameLst>
                                      </p:cBhvr>
                                      <p:tavLst>
                                        <p:tav tm="0">
                                          <p:val>
                                            <p:strVal val="#ppt_x"/>
                                          </p:val>
                                        </p:tav>
                                        <p:tav tm="100000">
                                          <p:val>
                                            <p:strVal val="#ppt_x"/>
                                          </p:val>
                                        </p:tav>
                                      </p:tavLst>
                                    </p:anim>
                                    <p:anim calcmode="lin" valueType="num">
                                      <p:cBhvr>
                                        <p:cTn id="1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173">
                                            <p:txEl>
                                              <p:pRg st="2" end="2"/>
                                            </p:txEl>
                                          </p:spTgt>
                                        </p:tgtEl>
                                        <p:attrNameLst>
                                          <p:attrName>style.visibility</p:attrName>
                                        </p:attrNameLst>
                                      </p:cBhvr>
                                      <p:to>
                                        <p:strVal val="visible"/>
                                      </p:to>
                                    </p:set>
                                    <p:animEffect transition="in" filter="fade">
                                      <p:cBhvr>
                                        <p:cTn id="164" dur="1000"/>
                                        <p:tgtEl>
                                          <p:spTgt spid="173">
                                            <p:txEl>
                                              <p:pRg st="2" end="2"/>
                                            </p:txEl>
                                          </p:spTgt>
                                        </p:tgtEl>
                                      </p:cBhvr>
                                    </p:animEffect>
                                    <p:anim calcmode="lin" valueType="num">
                                      <p:cBhvr>
                                        <p:cTn id="165" dur="1000" fill="hold"/>
                                        <p:tgtEl>
                                          <p:spTgt spid="173">
                                            <p:txEl>
                                              <p:pRg st="2" end="2"/>
                                            </p:txEl>
                                          </p:spTgt>
                                        </p:tgtEl>
                                        <p:attrNameLst>
                                          <p:attrName>ppt_x</p:attrName>
                                        </p:attrNameLst>
                                      </p:cBhvr>
                                      <p:tavLst>
                                        <p:tav tm="0">
                                          <p:val>
                                            <p:strVal val="#ppt_x"/>
                                          </p:val>
                                        </p:tav>
                                        <p:tav tm="100000">
                                          <p:val>
                                            <p:strVal val="#ppt_x"/>
                                          </p:val>
                                        </p:tav>
                                      </p:tavLst>
                                    </p:anim>
                                    <p:anim calcmode="lin" valueType="num">
                                      <p:cBhvr>
                                        <p:cTn id="166" dur="1000" fill="hold"/>
                                        <p:tgtEl>
                                          <p:spTgt spid="173">
                                            <p:txEl>
                                              <p:pRg st="2" end="2"/>
                                            </p:txEl>
                                          </p:spTgt>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94"/>
                                        </p:tgtEl>
                                        <p:attrNameLst>
                                          <p:attrName>style.visibility</p:attrName>
                                        </p:attrNameLst>
                                      </p:cBhvr>
                                      <p:to>
                                        <p:strVal val="visible"/>
                                      </p:to>
                                    </p:set>
                                    <p:animEffect transition="in" filter="fade">
                                      <p:cBhvr>
                                        <p:cTn id="169" dur="1000"/>
                                        <p:tgtEl>
                                          <p:spTgt spid="94"/>
                                        </p:tgtEl>
                                      </p:cBhvr>
                                    </p:animEffect>
                                    <p:anim calcmode="lin" valueType="num">
                                      <p:cBhvr>
                                        <p:cTn id="170" dur="1000" fill="hold"/>
                                        <p:tgtEl>
                                          <p:spTgt spid="94"/>
                                        </p:tgtEl>
                                        <p:attrNameLst>
                                          <p:attrName>ppt_x</p:attrName>
                                        </p:attrNameLst>
                                      </p:cBhvr>
                                      <p:tavLst>
                                        <p:tav tm="0">
                                          <p:val>
                                            <p:strVal val="#ppt_x"/>
                                          </p:val>
                                        </p:tav>
                                        <p:tav tm="100000">
                                          <p:val>
                                            <p:strVal val="#ppt_x"/>
                                          </p:val>
                                        </p:tav>
                                      </p:tavLst>
                                    </p:anim>
                                    <p:anim calcmode="lin" valueType="num">
                                      <p:cBhvr>
                                        <p:cTn id="171" dur="1000" fill="hold"/>
                                        <p:tgtEl>
                                          <p:spTgt spid="94"/>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96"/>
                                        </p:tgtEl>
                                        <p:attrNameLst>
                                          <p:attrName>style.visibility</p:attrName>
                                        </p:attrNameLst>
                                      </p:cBhvr>
                                      <p:to>
                                        <p:strVal val="visible"/>
                                      </p:to>
                                    </p:set>
                                    <p:animEffect transition="in" filter="fade">
                                      <p:cBhvr>
                                        <p:cTn id="174" dur="1000"/>
                                        <p:tgtEl>
                                          <p:spTgt spid="96"/>
                                        </p:tgtEl>
                                      </p:cBhvr>
                                    </p:animEffect>
                                    <p:anim calcmode="lin" valueType="num">
                                      <p:cBhvr>
                                        <p:cTn id="175" dur="1000" fill="hold"/>
                                        <p:tgtEl>
                                          <p:spTgt spid="96"/>
                                        </p:tgtEl>
                                        <p:attrNameLst>
                                          <p:attrName>ppt_x</p:attrName>
                                        </p:attrNameLst>
                                      </p:cBhvr>
                                      <p:tavLst>
                                        <p:tav tm="0">
                                          <p:val>
                                            <p:strVal val="#ppt_x"/>
                                          </p:val>
                                        </p:tav>
                                        <p:tav tm="100000">
                                          <p:val>
                                            <p:strVal val="#ppt_x"/>
                                          </p:val>
                                        </p:tav>
                                      </p:tavLst>
                                    </p:anim>
                                    <p:anim calcmode="lin" valueType="num">
                                      <p:cBhvr>
                                        <p:cTn id="176" dur="1000" fill="hold"/>
                                        <p:tgtEl>
                                          <p:spTgt spid="96"/>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100"/>
                                        </p:tgtEl>
                                        <p:attrNameLst>
                                          <p:attrName>style.visibility</p:attrName>
                                        </p:attrNameLst>
                                      </p:cBhvr>
                                      <p:to>
                                        <p:strVal val="visible"/>
                                      </p:to>
                                    </p:set>
                                    <p:animEffect transition="in" filter="fade">
                                      <p:cBhvr>
                                        <p:cTn id="179" dur="1000"/>
                                        <p:tgtEl>
                                          <p:spTgt spid="100"/>
                                        </p:tgtEl>
                                      </p:cBhvr>
                                    </p:animEffect>
                                    <p:anim calcmode="lin" valueType="num">
                                      <p:cBhvr>
                                        <p:cTn id="180" dur="1000" fill="hold"/>
                                        <p:tgtEl>
                                          <p:spTgt spid="100"/>
                                        </p:tgtEl>
                                        <p:attrNameLst>
                                          <p:attrName>ppt_x</p:attrName>
                                        </p:attrNameLst>
                                      </p:cBhvr>
                                      <p:tavLst>
                                        <p:tav tm="0">
                                          <p:val>
                                            <p:strVal val="#ppt_x"/>
                                          </p:val>
                                        </p:tav>
                                        <p:tav tm="100000">
                                          <p:val>
                                            <p:strVal val="#ppt_x"/>
                                          </p:val>
                                        </p:tav>
                                      </p:tavLst>
                                    </p:anim>
                                    <p:anim calcmode="lin" valueType="num">
                                      <p:cBhvr>
                                        <p:cTn id="181" dur="1000" fill="hold"/>
                                        <p:tgtEl>
                                          <p:spTgt spid="100"/>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101"/>
                                        </p:tgtEl>
                                        <p:attrNameLst>
                                          <p:attrName>style.visibility</p:attrName>
                                        </p:attrNameLst>
                                      </p:cBhvr>
                                      <p:to>
                                        <p:strVal val="visible"/>
                                      </p:to>
                                    </p:set>
                                    <p:animEffect transition="in" filter="fade">
                                      <p:cBhvr>
                                        <p:cTn id="184" dur="1000"/>
                                        <p:tgtEl>
                                          <p:spTgt spid="101"/>
                                        </p:tgtEl>
                                      </p:cBhvr>
                                    </p:animEffect>
                                    <p:anim calcmode="lin" valueType="num">
                                      <p:cBhvr>
                                        <p:cTn id="185" dur="1000" fill="hold"/>
                                        <p:tgtEl>
                                          <p:spTgt spid="101"/>
                                        </p:tgtEl>
                                        <p:attrNameLst>
                                          <p:attrName>ppt_x</p:attrName>
                                        </p:attrNameLst>
                                      </p:cBhvr>
                                      <p:tavLst>
                                        <p:tav tm="0">
                                          <p:val>
                                            <p:strVal val="#ppt_x"/>
                                          </p:val>
                                        </p:tav>
                                        <p:tav tm="100000">
                                          <p:val>
                                            <p:strVal val="#ppt_x"/>
                                          </p:val>
                                        </p:tav>
                                      </p:tavLst>
                                    </p:anim>
                                    <p:anim calcmode="lin" valueType="num">
                                      <p:cBhvr>
                                        <p:cTn id="186" dur="1000" fill="hold"/>
                                        <p:tgtEl>
                                          <p:spTgt spid="101"/>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visible"/>
                                      </p:to>
                                    </p:set>
                                    <p:animEffect transition="in" filter="fade">
                                      <p:cBhvr>
                                        <p:cTn id="189" dur="1000"/>
                                        <p:tgtEl>
                                          <p:spTgt spid="115"/>
                                        </p:tgtEl>
                                      </p:cBhvr>
                                    </p:animEffect>
                                    <p:anim calcmode="lin" valueType="num">
                                      <p:cBhvr>
                                        <p:cTn id="190" dur="1000" fill="hold"/>
                                        <p:tgtEl>
                                          <p:spTgt spid="115"/>
                                        </p:tgtEl>
                                        <p:attrNameLst>
                                          <p:attrName>ppt_x</p:attrName>
                                        </p:attrNameLst>
                                      </p:cBhvr>
                                      <p:tavLst>
                                        <p:tav tm="0">
                                          <p:val>
                                            <p:strVal val="#ppt_x"/>
                                          </p:val>
                                        </p:tav>
                                        <p:tav tm="100000">
                                          <p:val>
                                            <p:strVal val="#ppt_x"/>
                                          </p:val>
                                        </p:tav>
                                      </p:tavLst>
                                    </p:anim>
                                    <p:anim calcmode="lin" valueType="num">
                                      <p:cBhvr>
                                        <p:cTn id="191" dur="1000" fill="hold"/>
                                        <p:tgtEl>
                                          <p:spTgt spid="115"/>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116"/>
                                        </p:tgtEl>
                                        <p:attrNameLst>
                                          <p:attrName>style.visibility</p:attrName>
                                        </p:attrNameLst>
                                      </p:cBhvr>
                                      <p:to>
                                        <p:strVal val="visible"/>
                                      </p:to>
                                    </p:set>
                                    <p:animEffect transition="in" filter="fade">
                                      <p:cBhvr>
                                        <p:cTn id="194" dur="1000"/>
                                        <p:tgtEl>
                                          <p:spTgt spid="116"/>
                                        </p:tgtEl>
                                      </p:cBhvr>
                                    </p:animEffect>
                                    <p:anim calcmode="lin" valueType="num">
                                      <p:cBhvr>
                                        <p:cTn id="195" dur="1000" fill="hold"/>
                                        <p:tgtEl>
                                          <p:spTgt spid="116"/>
                                        </p:tgtEl>
                                        <p:attrNameLst>
                                          <p:attrName>ppt_x</p:attrName>
                                        </p:attrNameLst>
                                      </p:cBhvr>
                                      <p:tavLst>
                                        <p:tav tm="0">
                                          <p:val>
                                            <p:strVal val="#ppt_x"/>
                                          </p:val>
                                        </p:tav>
                                        <p:tav tm="100000">
                                          <p:val>
                                            <p:strVal val="#ppt_x"/>
                                          </p:val>
                                        </p:tav>
                                      </p:tavLst>
                                    </p:anim>
                                    <p:anim calcmode="lin" valueType="num">
                                      <p:cBhvr>
                                        <p:cTn id="196" dur="1000" fill="hold"/>
                                        <p:tgtEl>
                                          <p:spTgt spid="116"/>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155"/>
                                        </p:tgtEl>
                                        <p:attrNameLst>
                                          <p:attrName>style.visibility</p:attrName>
                                        </p:attrNameLst>
                                      </p:cBhvr>
                                      <p:to>
                                        <p:strVal val="visible"/>
                                      </p:to>
                                    </p:set>
                                    <p:animEffect transition="in" filter="fade">
                                      <p:cBhvr>
                                        <p:cTn id="199" dur="1000"/>
                                        <p:tgtEl>
                                          <p:spTgt spid="155"/>
                                        </p:tgtEl>
                                      </p:cBhvr>
                                    </p:animEffect>
                                    <p:anim calcmode="lin" valueType="num">
                                      <p:cBhvr>
                                        <p:cTn id="200" dur="1000" fill="hold"/>
                                        <p:tgtEl>
                                          <p:spTgt spid="155"/>
                                        </p:tgtEl>
                                        <p:attrNameLst>
                                          <p:attrName>ppt_x</p:attrName>
                                        </p:attrNameLst>
                                      </p:cBhvr>
                                      <p:tavLst>
                                        <p:tav tm="0">
                                          <p:val>
                                            <p:strVal val="#ppt_x"/>
                                          </p:val>
                                        </p:tav>
                                        <p:tav tm="100000">
                                          <p:val>
                                            <p:strVal val="#ppt_x"/>
                                          </p:val>
                                        </p:tav>
                                      </p:tavLst>
                                    </p:anim>
                                    <p:anim calcmode="lin" valueType="num">
                                      <p:cBhvr>
                                        <p:cTn id="201" dur="1000" fill="hold"/>
                                        <p:tgtEl>
                                          <p:spTgt spid="155"/>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0"/>
                                  </p:stCondLst>
                                  <p:childTnLst>
                                    <p:set>
                                      <p:cBhvr>
                                        <p:cTn id="203" dur="1" fill="hold">
                                          <p:stCondLst>
                                            <p:cond delay="0"/>
                                          </p:stCondLst>
                                        </p:cTn>
                                        <p:tgtEl>
                                          <p:spTgt spid="157"/>
                                        </p:tgtEl>
                                        <p:attrNameLst>
                                          <p:attrName>style.visibility</p:attrName>
                                        </p:attrNameLst>
                                      </p:cBhvr>
                                      <p:to>
                                        <p:strVal val="visible"/>
                                      </p:to>
                                    </p:set>
                                    <p:animEffect transition="in" filter="fade">
                                      <p:cBhvr>
                                        <p:cTn id="204" dur="1000"/>
                                        <p:tgtEl>
                                          <p:spTgt spid="157"/>
                                        </p:tgtEl>
                                      </p:cBhvr>
                                    </p:animEffect>
                                    <p:anim calcmode="lin" valueType="num">
                                      <p:cBhvr>
                                        <p:cTn id="205" dur="1000" fill="hold"/>
                                        <p:tgtEl>
                                          <p:spTgt spid="157"/>
                                        </p:tgtEl>
                                        <p:attrNameLst>
                                          <p:attrName>ppt_x</p:attrName>
                                        </p:attrNameLst>
                                      </p:cBhvr>
                                      <p:tavLst>
                                        <p:tav tm="0">
                                          <p:val>
                                            <p:strVal val="#ppt_x"/>
                                          </p:val>
                                        </p:tav>
                                        <p:tav tm="100000">
                                          <p:val>
                                            <p:strVal val="#ppt_x"/>
                                          </p:val>
                                        </p:tav>
                                      </p:tavLst>
                                    </p:anim>
                                    <p:anim calcmode="lin" valueType="num">
                                      <p:cBhvr>
                                        <p:cTn id="206" dur="1000" fill="hold"/>
                                        <p:tgtEl>
                                          <p:spTgt spid="15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67"/>
                                        </p:tgtEl>
                                        <p:attrNameLst>
                                          <p:attrName>style.visibility</p:attrName>
                                        </p:attrNameLst>
                                      </p:cBhvr>
                                      <p:to>
                                        <p:strVal val="visible"/>
                                      </p:to>
                                    </p:set>
                                    <p:animEffect transition="in" filter="fade">
                                      <p:cBhvr>
                                        <p:cTn id="209" dur="1000"/>
                                        <p:tgtEl>
                                          <p:spTgt spid="167"/>
                                        </p:tgtEl>
                                      </p:cBhvr>
                                    </p:animEffect>
                                    <p:anim calcmode="lin" valueType="num">
                                      <p:cBhvr>
                                        <p:cTn id="210" dur="1000" fill="hold"/>
                                        <p:tgtEl>
                                          <p:spTgt spid="167"/>
                                        </p:tgtEl>
                                        <p:attrNameLst>
                                          <p:attrName>ppt_x</p:attrName>
                                        </p:attrNameLst>
                                      </p:cBhvr>
                                      <p:tavLst>
                                        <p:tav tm="0">
                                          <p:val>
                                            <p:strVal val="#ppt_x"/>
                                          </p:val>
                                        </p:tav>
                                        <p:tav tm="100000">
                                          <p:val>
                                            <p:strVal val="#ppt_x"/>
                                          </p:val>
                                        </p:tav>
                                      </p:tavLst>
                                    </p:anim>
                                    <p:anim calcmode="lin" valueType="num">
                                      <p:cBhvr>
                                        <p:cTn id="211" dur="1000" fill="hold"/>
                                        <p:tgtEl>
                                          <p:spTgt spid="167"/>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0"/>
                                  </p:stCondLst>
                                  <p:childTnLst>
                                    <p:set>
                                      <p:cBhvr>
                                        <p:cTn id="213" dur="1" fill="hold">
                                          <p:stCondLst>
                                            <p:cond delay="0"/>
                                          </p:stCondLst>
                                        </p:cTn>
                                        <p:tgtEl>
                                          <p:spTgt spid="168"/>
                                        </p:tgtEl>
                                        <p:attrNameLst>
                                          <p:attrName>style.visibility</p:attrName>
                                        </p:attrNameLst>
                                      </p:cBhvr>
                                      <p:to>
                                        <p:strVal val="visible"/>
                                      </p:to>
                                    </p:set>
                                    <p:animEffect transition="in" filter="fade">
                                      <p:cBhvr>
                                        <p:cTn id="214" dur="1000"/>
                                        <p:tgtEl>
                                          <p:spTgt spid="168"/>
                                        </p:tgtEl>
                                      </p:cBhvr>
                                    </p:animEffect>
                                    <p:anim calcmode="lin" valueType="num">
                                      <p:cBhvr>
                                        <p:cTn id="215" dur="1000" fill="hold"/>
                                        <p:tgtEl>
                                          <p:spTgt spid="168"/>
                                        </p:tgtEl>
                                        <p:attrNameLst>
                                          <p:attrName>ppt_x</p:attrName>
                                        </p:attrNameLst>
                                      </p:cBhvr>
                                      <p:tavLst>
                                        <p:tav tm="0">
                                          <p:val>
                                            <p:strVal val="#ppt_x"/>
                                          </p:val>
                                        </p:tav>
                                        <p:tav tm="100000">
                                          <p:val>
                                            <p:strVal val="#ppt_x"/>
                                          </p:val>
                                        </p:tav>
                                      </p:tavLst>
                                    </p:anim>
                                    <p:anim calcmode="lin" valueType="num">
                                      <p:cBhvr>
                                        <p:cTn id="216" dur="1000" fill="hold"/>
                                        <p:tgtEl>
                                          <p:spTgt spid="168"/>
                                        </p:tgtEl>
                                        <p:attrNameLst>
                                          <p:attrName>ppt_y</p:attrName>
                                        </p:attrNameLst>
                                      </p:cBhvr>
                                      <p:tavLst>
                                        <p:tav tm="0">
                                          <p:val>
                                            <p:strVal val="#ppt_y+.1"/>
                                          </p:val>
                                        </p:tav>
                                        <p:tav tm="100000">
                                          <p:val>
                                            <p:strVal val="#ppt_y"/>
                                          </p:val>
                                        </p:tav>
                                      </p:tavLst>
                                    </p:anim>
                                  </p:childTnLst>
                                </p:cTn>
                              </p:par>
                              <p:par>
                                <p:cTn id="217" presetID="42" presetClass="entr" presetSubtype="0" fill="hold" nodeType="withEffect">
                                  <p:stCondLst>
                                    <p:cond delay="0"/>
                                  </p:stCondLst>
                                  <p:childTnLst>
                                    <p:set>
                                      <p:cBhvr>
                                        <p:cTn id="218" dur="1" fill="hold">
                                          <p:stCondLst>
                                            <p:cond delay="0"/>
                                          </p:stCondLst>
                                        </p:cTn>
                                        <p:tgtEl>
                                          <p:spTgt spid="82"/>
                                        </p:tgtEl>
                                        <p:attrNameLst>
                                          <p:attrName>style.visibility</p:attrName>
                                        </p:attrNameLst>
                                      </p:cBhvr>
                                      <p:to>
                                        <p:strVal val="visible"/>
                                      </p:to>
                                    </p:set>
                                    <p:animEffect transition="in" filter="fade">
                                      <p:cBhvr>
                                        <p:cTn id="219" dur="1000"/>
                                        <p:tgtEl>
                                          <p:spTgt spid="82"/>
                                        </p:tgtEl>
                                      </p:cBhvr>
                                    </p:animEffect>
                                    <p:anim calcmode="lin" valueType="num">
                                      <p:cBhvr>
                                        <p:cTn id="220" dur="1000" fill="hold"/>
                                        <p:tgtEl>
                                          <p:spTgt spid="82"/>
                                        </p:tgtEl>
                                        <p:attrNameLst>
                                          <p:attrName>ppt_x</p:attrName>
                                        </p:attrNameLst>
                                      </p:cBhvr>
                                      <p:tavLst>
                                        <p:tav tm="0">
                                          <p:val>
                                            <p:strVal val="#ppt_x"/>
                                          </p:val>
                                        </p:tav>
                                        <p:tav tm="100000">
                                          <p:val>
                                            <p:strVal val="#ppt_x"/>
                                          </p:val>
                                        </p:tav>
                                      </p:tavLst>
                                    </p:anim>
                                    <p:anim calcmode="lin" valueType="num">
                                      <p:cBhvr>
                                        <p:cTn id="221" dur="1000" fill="hold"/>
                                        <p:tgtEl>
                                          <p:spTgt spid="82"/>
                                        </p:tgtEl>
                                        <p:attrNameLst>
                                          <p:attrName>ppt_y</p:attrName>
                                        </p:attrNameLst>
                                      </p:cBhvr>
                                      <p:tavLst>
                                        <p:tav tm="0">
                                          <p:val>
                                            <p:strVal val="#ppt_y+.1"/>
                                          </p:val>
                                        </p:tav>
                                        <p:tav tm="100000">
                                          <p:val>
                                            <p:strVal val="#ppt_y"/>
                                          </p:val>
                                        </p:tav>
                                      </p:tavLst>
                                    </p:anim>
                                  </p:childTnLst>
                                </p:cTn>
                              </p:par>
                              <p:par>
                                <p:cTn id="222" presetID="42" presetClass="entr" presetSubtype="0" fill="hold" nodeType="withEffect">
                                  <p:stCondLst>
                                    <p:cond delay="0"/>
                                  </p:stCondLst>
                                  <p:childTnLst>
                                    <p:set>
                                      <p:cBhvr>
                                        <p:cTn id="223" dur="1" fill="hold">
                                          <p:stCondLst>
                                            <p:cond delay="0"/>
                                          </p:stCondLst>
                                        </p:cTn>
                                        <p:tgtEl>
                                          <p:spTgt spid="3"/>
                                        </p:tgtEl>
                                        <p:attrNameLst>
                                          <p:attrName>style.visibility</p:attrName>
                                        </p:attrNameLst>
                                      </p:cBhvr>
                                      <p:to>
                                        <p:strVal val="visible"/>
                                      </p:to>
                                    </p:set>
                                    <p:animEffect transition="in" filter="fade">
                                      <p:cBhvr>
                                        <p:cTn id="224" dur="1000"/>
                                        <p:tgtEl>
                                          <p:spTgt spid="3"/>
                                        </p:tgtEl>
                                      </p:cBhvr>
                                    </p:animEffect>
                                    <p:anim calcmode="lin" valueType="num">
                                      <p:cBhvr>
                                        <p:cTn id="225" dur="1000" fill="hold"/>
                                        <p:tgtEl>
                                          <p:spTgt spid="3"/>
                                        </p:tgtEl>
                                        <p:attrNameLst>
                                          <p:attrName>ppt_x</p:attrName>
                                        </p:attrNameLst>
                                      </p:cBhvr>
                                      <p:tavLst>
                                        <p:tav tm="0">
                                          <p:val>
                                            <p:strVal val="#ppt_x"/>
                                          </p:val>
                                        </p:tav>
                                        <p:tav tm="100000">
                                          <p:val>
                                            <p:strVal val="#ppt_x"/>
                                          </p:val>
                                        </p:tav>
                                      </p:tavLst>
                                    </p:anim>
                                    <p:anim calcmode="lin" valueType="num">
                                      <p:cBhvr>
                                        <p:cTn id="226" dur="1000" fill="hold"/>
                                        <p:tgtEl>
                                          <p:spTgt spid="3"/>
                                        </p:tgtEl>
                                        <p:attrNameLst>
                                          <p:attrName>ppt_y</p:attrName>
                                        </p:attrNameLst>
                                      </p:cBhvr>
                                      <p:tavLst>
                                        <p:tav tm="0">
                                          <p:val>
                                            <p:strVal val="#ppt_y+.1"/>
                                          </p:val>
                                        </p:tav>
                                        <p:tav tm="100000">
                                          <p:val>
                                            <p:strVal val="#ppt_y"/>
                                          </p:val>
                                        </p:tav>
                                      </p:tavLst>
                                    </p:anim>
                                  </p:childTnLst>
                                </p:cTn>
                              </p:par>
                              <p:par>
                                <p:cTn id="227" presetID="42" presetClass="entr" presetSubtype="0" fill="hold" nodeType="withEffect">
                                  <p:stCondLst>
                                    <p:cond delay="0"/>
                                  </p:stCondLst>
                                  <p:childTnLst>
                                    <p:set>
                                      <p:cBhvr>
                                        <p:cTn id="228" dur="1" fill="hold">
                                          <p:stCondLst>
                                            <p:cond delay="0"/>
                                          </p:stCondLst>
                                        </p:cTn>
                                        <p:tgtEl>
                                          <p:spTgt spid="4"/>
                                        </p:tgtEl>
                                        <p:attrNameLst>
                                          <p:attrName>style.visibility</p:attrName>
                                        </p:attrNameLst>
                                      </p:cBhvr>
                                      <p:to>
                                        <p:strVal val="visible"/>
                                      </p:to>
                                    </p:set>
                                    <p:animEffect transition="in" filter="fade">
                                      <p:cBhvr>
                                        <p:cTn id="229" dur="1000"/>
                                        <p:tgtEl>
                                          <p:spTgt spid="4"/>
                                        </p:tgtEl>
                                      </p:cBhvr>
                                    </p:animEffect>
                                    <p:anim calcmode="lin" valueType="num">
                                      <p:cBhvr>
                                        <p:cTn id="230" dur="1000" fill="hold"/>
                                        <p:tgtEl>
                                          <p:spTgt spid="4"/>
                                        </p:tgtEl>
                                        <p:attrNameLst>
                                          <p:attrName>ppt_x</p:attrName>
                                        </p:attrNameLst>
                                      </p:cBhvr>
                                      <p:tavLst>
                                        <p:tav tm="0">
                                          <p:val>
                                            <p:strVal val="#ppt_x"/>
                                          </p:val>
                                        </p:tav>
                                        <p:tav tm="100000">
                                          <p:val>
                                            <p:strVal val="#ppt_x"/>
                                          </p:val>
                                        </p:tav>
                                      </p:tavLst>
                                    </p:anim>
                                    <p:anim calcmode="lin" valueType="num">
                                      <p:cBhvr>
                                        <p:cTn id="231" dur="1000" fill="hold"/>
                                        <p:tgtEl>
                                          <p:spTgt spid="4"/>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6"/>
                                        </p:tgtEl>
                                        <p:attrNameLst>
                                          <p:attrName>style.visibility</p:attrName>
                                        </p:attrNameLst>
                                      </p:cBhvr>
                                      <p:to>
                                        <p:strVal val="visible"/>
                                      </p:to>
                                    </p:set>
                                    <p:animEffect transition="in" filter="fade">
                                      <p:cBhvr>
                                        <p:cTn id="234" dur="1000"/>
                                        <p:tgtEl>
                                          <p:spTgt spid="6"/>
                                        </p:tgtEl>
                                      </p:cBhvr>
                                    </p:animEffect>
                                    <p:anim calcmode="lin" valueType="num">
                                      <p:cBhvr>
                                        <p:cTn id="235" dur="1000" fill="hold"/>
                                        <p:tgtEl>
                                          <p:spTgt spid="6"/>
                                        </p:tgtEl>
                                        <p:attrNameLst>
                                          <p:attrName>ppt_x</p:attrName>
                                        </p:attrNameLst>
                                      </p:cBhvr>
                                      <p:tavLst>
                                        <p:tav tm="0">
                                          <p:val>
                                            <p:strVal val="#ppt_x"/>
                                          </p:val>
                                        </p:tav>
                                        <p:tav tm="100000">
                                          <p:val>
                                            <p:strVal val="#ppt_x"/>
                                          </p:val>
                                        </p:tav>
                                      </p:tavLst>
                                    </p:anim>
                                    <p:anim calcmode="lin" valueType="num">
                                      <p:cBhvr>
                                        <p:cTn id="236" dur="1000" fill="hold"/>
                                        <p:tgtEl>
                                          <p:spTgt spid="6"/>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7"/>
                                        </p:tgtEl>
                                        <p:attrNameLst>
                                          <p:attrName>style.visibility</p:attrName>
                                        </p:attrNameLst>
                                      </p:cBhvr>
                                      <p:to>
                                        <p:strVal val="visible"/>
                                      </p:to>
                                    </p:set>
                                    <p:animEffect transition="in" filter="fade">
                                      <p:cBhvr>
                                        <p:cTn id="239" dur="1000"/>
                                        <p:tgtEl>
                                          <p:spTgt spid="7"/>
                                        </p:tgtEl>
                                      </p:cBhvr>
                                    </p:animEffect>
                                    <p:anim calcmode="lin" valueType="num">
                                      <p:cBhvr>
                                        <p:cTn id="240" dur="1000" fill="hold"/>
                                        <p:tgtEl>
                                          <p:spTgt spid="7"/>
                                        </p:tgtEl>
                                        <p:attrNameLst>
                                          <p:attrName>ppt_x</p:attrName>
                                        </p:attrNameLst>
                                      </p:cBhvr>
                                      <p:tavLst>
                                        <p:tav tm="0">
                                          <p:val>
                                            <p:strVal val="#ppt_x"/>
                                          </p:val>
                                        </p:tav>
                                        <p:tav tm="100000">
                                          <p:val>
                                            <p:strVal val="#ppt_x"/>
                                          </p:val>
                                        </p:tav>
                                      </p:tavLst>
                                    </p:anim>
                                    <p:anim calcmode="lin" valueType="num">
                                      <p:cBhvr>
                                        <p:cTn id="241" dur="1000" fill="hold"/>
                                        <p:tgtEl>
                                          <p:spTgt spid="7"/>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8"/>
                                        </p:tgtEl>
                                        <p:attrNameLst>
                                          <p:attrName>style.visibility</p:attrName>
                                        </p:attrNameLst>
                                      </p:cBhvr>
                                      <p:to>
                                        <p:strVal val="visible"/>
                                      </p:to>
                                    </p:set>
                                    <p:animEffect transition="in" filter="fade">
                                      <p:cBhvr>
                                        <p:cTn id="244" dur="1000"/>
                                        <p:tgtEl>
                                          <p:spTgt spid="8"/>
                                        </p:tgtEl>
                                      </p:cBhvr>
                                    </p:animEffect>
                                    <p:anim calcmode="lin" valueType="num">
                                      <p:cBhvr>
                                        <p:cTn id="245" dur="1000" fill="hold"/>
                                        <p:tgtEl>
                                          <p:spTgt spid="8"/>
                                        </p:tgtEl>
                                        <p:attrNameLst>
                                          <p:attrName>ppt_x</p:attrName>
                                        </p:attrNameLst>
                                      </p:cBhvr>
                                      <p:tavLst>
                                        <p:tav tm="0">
                                          <p:val>
                                            <p:strVal val="#ppt_x"/>
                                          </p:val>
                                        </p:tav>
                                        <p:tav tm="100000">
                                          <p:val>
                                            <p:strVal val="#ppt_x"/>
                                          </p:val>
                                        </p:tav>
                                      </p:tavLst>
                                    </p:anim>
                                    <p:anim calcmode="lin" valueType="num">
                                      <p:cBhvr>
                                        <p:cTn id="246" dur="1000" fill="hold"/>
                                        <p:tgtEl>
                                          <p:spTgt spid="8"/>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0"/>
                                        </p:tgtEl>
                                        <p:attrNameLst>
                                          <p:attrName>style.visibility</p:attrName>
                                        </p:attrNameLst>
                                      </p:cBhvr>
                                      <p:to>
                                        <p:strVal val="visible"/>
                                      </p:to>
                                    </p:set>
                                    <p:animEffect transition="in" filter="fade">
                                      <p:cBhvr>
                                        <p:cTn id="249" dur="1000"/>
                                        <p:tgtEl>
                                          <p:spTgt spid="10"/>
                                        </p:tgtEl>
                                      </p:cBhvr>
                                    </p:animEffect>
                                    <p:anim calcmode="lin" valueType="num">
                                      <p:cBhvr>
                                        <p:cTn id="250" dur="1000" fill="hold"/>
                                        <p:tgtEl>
                                          <p:spTgt spid="10"/>
                                        </p:tgtEl>
                                        <p:attrNameLst>
                                          <p:attrName>ppt_x</p:attrName>
                                        </p:attrNameLst>
                                      </p:cBhvr>
                                      <p:tavLst>
                                        <p:tav tm="0">
                                          <p:val>
                                            <p:strVal val="#ppt_x"/>
                                          </p:val>
                                        </p:tav>
                                        <p:tav tm="100000">
                                          <p:val>
                                            <p:strVal val="#ppt_x"/>
                                          </p:val>
                                        </p:tav>
                                      </p:tavLst>
                                    </p:anim>
                                    <p:anim calcmode="lin" valueType="num">
                                      <p:cBhvr>
                                        <p:cTn id="251" dur="1000" fill="hold"/>
                                        <p:tgtEl>
                                          <p:spTgt spid="10"/>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1"/>
                                        </p:tgtEl>
                                        <p:attrNameLst>
                                          <p:attrName>style.visibility</p:attrName>
                                        </p:attrNameLst>
                                      </p:cBhvr>
                                      <p:to>
                                        <p:strVal val="visible"/>
                                      </p:to>
                                    </p:set>
                                    <p:animEffect transition="in" filter="fade">
                                      <p:cBhvr>
                                        <p:cTn id="254" dur="1000"/>
                                        <p:tgtEl>
                                          <p:spTgt spid="11"/>
                                        </p:tgtEl>
                                      </p:cBhvr>
                                    </p:animEffect>
                                    <p:anim calcmode="lin" valueType="num">
                                      <p:cBhvr>
                                        <p:cTn id="255" dur="1000" fill="hold"/>
                                        <p:tgtEl>
                                          <p:spTgt spid="11"/>
                                        </p:tgtEl>
                                        <p:attrNameLst>
                                          <p:attrName>ppt_x</p:attrName>
                                        </p:attrNameLst>
                                      </p:cBhvr>
                                      <p:tavLst>
                                        <p:tav tm="0">
                                          <p:val>
                                            <p:strVal val="#ppt_x"/>
                                          </p:val>
                                        </p:tav>
                                        <p:tav tm="100000">
                                          <p:val>
                                            <p:strVal val="#ppt_x"/>
                                          </p:val>
                                        </p:tav>
                                      </p:tavLst>
                                    </p:anim>
                                    <p:anim calcmode="lin" valueType="num">
                                      <p:cBhvr>
                                        <p:cTn id="256" dur="1000" fill="hold"/>
                                        <p:tgtEl>
                                          <p:spTgt spid="11"/>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2"/>
                                        </p:tgtEl>
                                        <p:attrNameLst>
                                          <p:attrName>style.visibility</p:attrName>
                                        </p:attrNameLst>
                                      </p:cBhvr>
                                      <p:to>
                                        <p:strVal val="visible"/>
                                      </p:to>
                                    </p:set>
                                    <p:animEffect transition="in" filter="fade">
                                      <p:cBhvr>
                                        <p:cTn id="259" dur="1000"/>
                                        <p:tgtEl>
                                          <p:spTgt spid="12"/>
                                        </p:tgtEl>
                                      </p:cBhvr>
                                    </p:animEffect>
                                    <p:anim calcmode="lin" valueType="num">
                                      <p:cBhvr>
                                        <p:cTn id="260" dur="1000" fill="hold"/>
                                        <p:tgtEl>
                                          <p:spTgt spid="12"/>
                                        </p:tgtEl>
                                        <p:attrNameLst>
                                          <p:attrName>ppt_x</p:attrName>
                                        </p:attrNameLst>
                                      </p:cBhvr>
                                      <p:tavLst>
                                        <p:tav tm="0">
                                          <p:val>
                                            <p:strVal val="#ppt_x"/>
                                          </p:val>
                                        </p:tav>
                                        <p:tav tm="100000">
                                          <p:val>
                                            <p:strVal val="#ppt_x"/>
                                          </p:val>
                                        </p:tav>
                                      </p:tavLst>
                                    </p:anim>
                                    <p:anim calcmode="lin" valueType="num">
                                      <p:cBhvr>
                                        <p:cTn id="261" dur="1000" fill="hold"/>
                                        <p:tgtEl>
                                          <p:spTgt spid="12"/>
                                        </p:tgtEl>
                                        <p:attrNameLst>
                                          <p:attrName>ppt_y</p:attrName>
                                        </p:attrNameLst>
                                      </p:cBhvr>
                                      <p:tavLst>
                                        <p:tav tm="0">
                                          <p:val>
                                            <p:strVal val="#ppt_y+.1"/>
                                          </p:val>
                                        </p:tav>
                                        <p:tav tm="100000">
                                          <p:val>
                                            <p:strVal val="#ppt_y"/>
                                          </p:val>
                                        </p:tav>
                                      </p:tavLst>
                                    </p:anim>
                                  </p:childTnLst>
                                </p:cTn>
                              </p:par>
                              <p:par>
                                <p:cTn id="262" presetID="42" presetClass="entr" presetSubtype="0" fill="hold" grpId="0" nodeType="withEffect">
                                  <p:stCondLst>
                                    <p:cond delay="0"/>
                                  </p:stCondLst>
                                  <p:childTnLst>
                                    <p:set>
                                      <p:cBhvr>
                                        <p:cTn id="263" dur="1" fill="hold">
                                          <p:stCondLst>
                                            <p:cond delay="0"/>
                                          </p:stCondLst>
                                        </p:cTn>
                                        <p:tgtEl>
                                          <p:spTgt spid="13"/>
                                        </p:tgtEl>
                                        <p:attrNameLst>
                                          <p:attrName>style.visibility</p:attrName>
                                        </p:attrNameLst>
                                      </p:cBhvr>
                                      <p:to>
                                        <p:strVal val="visible"/>
                                      </p:to>
                                    </p:set>
                                    <p:animEffect transition="in" filter="fade">
                                      <p:cBhvr>
                                        <p:cTn id="264" dur="1000"/>
                                        <p:tgtEl>
                                          <p:spTgt spid="13"/>
                                        </p:tgtEl>
                                      </p:cBhvr>
                                    </p:animEffect>
                                    <p:anim calcmode="lin" valueType="num">
                                      <p:cBhvr>
                                        <p:cTn id="265" dur="1000" fill="hold"/>
                                        <p:tgtEl>
                                          <p:spTgt spid="13"/>
                                        </p:tgtEl>
                                        <p:attrNameLst>
                                          <p:attrName>ppt_x</p:attrName>
                                        </p:attrNameLst>
                                      </p:cBhvr>
                                      <p:tavLst>
                                        <p:tav tm="0">
                                          <p:val>
                                            <p:strVal val="#ppt_x"/>
                                          </p:val>
                                        </p:tav>
                                        <p:tav tm="100000">
                                          <p:val>
                                            <p:strVal val="#ppt_x"/>
                                          </p:val>
                                        </p:tav>
                                      </p:tavLst>
                                    </p:anim>
                                    <p:anim calcmode="lin" valueType="num">
                                      <p:cBhvr>
                                        <p:cTn id="266" dur="1000" fill="hold"/>
                                        <p:tgtEl>
                                          <p:spTgt spid="13"/>
                                        </p:tgtEl>
                                        <p:attrNameLst>
                                          <p:attrName>ppt_y</p:attrName>
                                        </p:attrNameLst>
                                      </p:cBhvr>
                                      <p:tavLst>
                                        <p:tav tm="0">
                                          <p:val>
                                            <p:strVal val="#ppt_y+.1"/>
                                          </p:val>
                                        </p:tav>
                                        <p:tav tm="100000">
                                          <p:val>
                                            <p:strVal val="#ppt_y"/>
                                          </p:val>
                                        </p:tav>
                                      </p:tavLst>
                                    </p:anim>
                                  </p:childTnLst>
                                </p:cTn>
                              </p:par>
                              <p:par>
                                <p:cTn id="267" presetID="42" presetClass="entr" presetSubtype="0" fill="hold" grpId="0" nodeType="withEffect">
                                  <p:stCondLst>
                                    <p:cond delay="0"/>
                                  </p:stCondLst>
                                  <p:childTnLst>
                                    <p:set>
                                      <p:cBhvr>
                                        <p:cTn id="268" dur="1" fill="hold">
                                          <p:stCondLst>
                                            <p:cond delay="0"/>
                                          </p:stCondLst>
                                        </p:cTn>
                                        <p:tgtEl>
                                          <p:spTgt spid="15"/>
                                        </p:tgtEl>
                                        <p:attrNameLst>
                                          <p:attrName>style.visibility</p:attrName>
                                        </p:attrNameLst>
                                      </p:cBhvr>
                                      <p:to>
                                        <p:strVal val="visible"/>
                                      </p:to>
                                    </p:set>
                                    <p:animEffect transition="in" filter="fade">
                                      <p:cBhvr>
                                        <p:cTn id="269" dur="1000"/>
                                        <p:tgtEl>
                                          <p:spTgt spid="15"/>
                                        </p:tgtEl>
                                      </p:cBhvr>
                                    </p:animEffect>
                                    <p:anim calcmode="lin" valueType="num">
                                      <p:cBhvr>
                                        <p:cTn id="270" dur="1000" fill="hold"/>
                                        <p:tgtEl>
                                          <p:spTgt spid="15"/>
                                        </p:tgtEl>
                                        <p:attrNameLst>
                                          <p:attrName>ppt_x</p:attrName>
                                        </p:attrNameLst>
                                      </p:cBhvr>
                                      <p:tavLst>
                                        <p:tav tm="0">
                                          <p:val>
                                            <p:strVal val="#ppt_x"/>
                                          </p:val>
                                        </p:tav>
                                        <p:tav tm="100000">
                                          <p:val>
                                            <p:strVal val="#ppt_x"/>
                                          </p:val>
                                        </p:tav>
                                      </p:tavLst>
                                    </p:anim>
                                    <p:anim calcmode="lin" valueType="num">
                                      <p:cBhvr>
                                        <p:cTn id="2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22" presetClass="entr" presetSubtype="2" fill="hold" grpId="0" nodeType="clickEffect">
                                  <p:stCondLst>
                                    <p:cond delay="0"/>
                                  </p:stCondLst>
                                  <p:childTnLst>
                                    <p:set>
                                      <p:cBhvr>
                                        <p:cTn id="275" dur="1" fill="hold">
                                          <p:stCondLst>
                                            <p:cond delay="0"/>
                                          </p:stCondLst>
                                        </p:cTn>
                                        <p:tgtEl>
                                          <p:spTgt spid="36"/>
                                        </p:tgtEl>
                                        <p:attrNameLst>
                                          <p:attrName>style.visibility</p:attrName>
                                        </p:attrNameLst>
                                      </p:cBhvr>
                                      <p:to>
                                        <p:strVal val="visible"/>
                                      </p:to>
                                    </p:set>
                                    <p:animEffect transition="in" filter="wipe(right)">
                                      <p:cBhvr>
                                        <p:cTn id="276" dur="500"/>
                                        <p:tgtEl>
                                          <p:spTgt spid="36"/>
                                        </p:tgtEl>
                                      </p:cBhvr>
                                    </p:animEffect>
                                  </p:childTnLst>
                                </p:cTn>
                              </p:par>
                              <p:par>
                                <p:cTn id="277" presetID="22" presetClass="entr" presetSubtype="2" fill="hold" grpId="0" nodeType="withEffect">
                                  <p:stCondLst>
                                    <p:cond delay="0"/>
                                  </p:stCondLst>
                                  <p:childTnLst>
                                    <p:set>
                                      <p:cBhvr>
                                        <p:cTn id="278" dur="1" fill="hold">
                                          <p:stCondLst>
                                            <p:cond delay="0"/>
                                          </p:stCondLst>
                                        </p:cTn>
                                        <p:tgtEl>
                                          <p:spTgt spid="30"/>
                                        </p:tgtEl>
                                        <p:attrNameLst>
                                          <p:attrName>style.visibility</p:attrName>
                                        </p:attrNameLst>
                                      </p:cBhvr>
                                      <p:to>
                                        <p:strVal val="visible"/>
                                      </p:to>
                                    </p:set>
                                    <p:animEffect transition="in" filter="wipe(right)">
                                      <p:cBhvr>
                                        <p:cTn id="279" dur="500"/>
                                        <p:tgtEl>
                                          <p:spTgt spid="30"/>
                                        </p:tgtEl>
                                      </p:cBhvr>
                                    </p:animEffect>
                                  </p:childTnLst>
                                </p:cTn>
                              </p:par>
                              <p:par>
                                <p:cTn id="280" presetID="22" presetClass="entr" presetSubtype="2" fill="hold" nodeType="withEffect">
                                  <p:stCondLst>
                                    <p:cond delay="0"/>
                                  </p:stCondLst>
                                  <p:childTnLst>
                                    <p:set>
                                      <p:cBhvr>
                                        <p:cTn id="281" dur="1" fill="hold">
                                          <p:stCondLst>
                                            <p:cond delay="0"/>
                                          </p:stCondLst>
                                        </p:cTn>
                                        <p:tgtEl>
                                          <p:spTgt spid="187"/>
                                        </p:tgtEl>
                                        <p:attrNameLst>
                                          <p:attrName>style.visibility</p:attrName>
                                        </p:attrNameLst>
                                      </p:cBhvr>
                                      <p:to>
                                        <p:strVal val="visible"/>
                                      </p:to>
                                    </p:set>
                                    <p:animEffect transition="in" filter="wipe(right)">
                                      <p:cBhvr>
                                        <p:cTn id="282" dur="500"/>
                                        <p:tgtEl>
                                          <p:spTgt spid="187"/>
                                        </p:tgtEl>
                                      </p:cBhvr>
                                    </p:animEffect>
                                  </p:childTnLst>
                                </p:cTn>
                              </p:par>
                              <p:par>
                                <p:cTn id="283" presetID="22" presetClass="entr" presetSubtype="2" fill="hold" nodeType="withEffect">
                                  <p:stCondLst>
                                    <p:cond delay="0"/>
                                  </p:stCondLst>
                                  <p:childTnLst>
                                    <p:set>
                                      <p:cBhvr>
                                        <p:cTn id="284" dur="1" fill="hold">
                                          <p:stCondLst>
                                            <p:cond delay="0"/>
                                          </p:stCondLst>
                                        </p:cTn>
                                        <p:tgtEl>
                                          <p:spTgt spid="180"/>
                                        </p:tgtEl>
                                        <p:attrNameLst>
                                          <p:attrName>style.visibility</p:attrName>
                                        </p:attrNameLst>
                                      </p:cBhvr>
                                      <p:to>
                                        <p:strVal val="visible"/>
                                      </p:to>
                                    </p:set>
                                    <p:animEffect transition="in" filter="wipe(right)">
                                      <p:cBhvr>
                                        <p:cTn id="285" dur="500"/>
                                        <p:tgtEl>
                                          <p:spTgt spid="180"/>
                                        </p:tgtEl>
                                      </p:cBhvr>
                                    </p:animEffect>
                                  </p:childTnLst>
                                </p:cTn>
                              </p:par>
                              <p:par>
                                <p:cTn id="286" presetID="42" presetClass="entr" presetSubtype="0" fill="hold" nodeType="withEffect">
                                  <p:stCondLst>
                                    <p:cond delay="0"/>
                                  </p:stCondLst>
                                  <p:childTnLst>
                                    <p:set>
                                      <p:cBhvr>
                                        <p:cTn id="287" dur="1" fill="hold">
                                          <p:stCondLst>
                                            <p:cond delay="0"/>
                                          </p:stCondLst>
                                        </p:cTn>
                                        <p:tgtEl>
                                          <p:spTgt spid="173">
                                            <p:txEl>
                                              <p:pRg st="3" end="3"/>
                                            </p:txEl>
                                          </p:spTgt>
                                        </p:tgtEl>
                                        <p:attrNameLst>
                                          <p:attrName>style.visibility</p:attrName>
                                        </p:attrNameLst>
                                      </p:cBhvr>
                                      <p:to>
                                        <p:strVal val="visible"/>
                                      </p:to>
                                    </p:set>
                                    <p:animEffect transition="in" filter="fade">
                                      <p:cBhvr>
                                        <p:cTn id="288" dur="1000"/>
                                        <p:tgtEl>
                                          <p:spTgt spid="173">
                                            <p:txEl>
                                              <p:pRg st="3" end="3"/>
                                            </p:txEl>
                                          </p:spTgt>
                                        </p:tgtEl>
                                      </p:cBhvr>
                                    </p:animEffect>
                                    <p:anim calcmode="lin" valueType="num">
                                      <p:cBhvr>
                                        <p:cTn id="289" dur="1000" fill="hold"/>
                                        <p:tgtEl>
                                          <p:spTgt spid="173">
                                            <p:txEl>
                                              <p:pRg st="3" end="3"/>
                                            </p:txEl>
                                          </p:spTgt>
                                        </p:tgtEl>
                                        <p:attrNameLst>
                                          <p:attrName>ppt_x</p:attrName>
                                        </p:attrNameLst>
                                      </p:cBhvr>
                                      <p:tavLst>
                                        <p:tav tm="0">
                                          <p:val>
                                            <p:strVal val="#ppt_x"/>
                                          </p:val>
                                        </p:tav>
                                        <p:tav tm="100000">
                                          <p:val>
                                            <p:strVal val="#ppt_x"/>
                                          </p:val>
                                        </p:tav>
                                      </p:tavLst>
                                    </p:anim>
                                    <p:anim calcmode="lin" valueType="num">
                                      <p:cBhvr>
                                        <p:cTn id="290" dur="1000" fill="hold"/>
                                        <p:tgtEl>
                                          <p:spTgt spid="1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2" presetClass="entr" presetSubtype="2" fill="hold" grpId="0" nodeType="clickEffect">
                                  <p:stCondLst>
                                    <p:cond delay="0"/>
                                  </p:stCondLst>
                                  <p:childTnLst>
                                    <p:set>
                                      <p:cBhvr>
                                        <p:cTn id="294" dur="1" fill="hold">
                                          <p:stCondLst>
                                            <p:cond delay="0"/>
                                          </p:stCondLst>
                                        </p:cTn>
                                        <p:tgtEl>
                                          <p:spTgt spid="185"/>
                                        </p:tgtEl>
                                        <p:attrNameLst>
                                          <p:attrName>style.visibility</p:attrName>
                                        </p:attrNameLst>
                                      </p:cBhvr>
                                      <p:to>
                                        <p:strVal val="visible"/>
                                      </p:to>
                                    </p:set>
                                    <p:animEffect transition="in" filter="wipe(right)">
                                      <p:cBhvr>
                                        <p:cTn id="295" dur="500"/>
                                        <p:tgtEl>
                                          <p:spTgt spid="185"/>
                                        </p:tgtEl>
                                      </p:cBhvr>
                                    </p:animEffect>
                                  </p:childTnLst>
                                </p:cTn>
                              </p:par>
                              <p:par>
                                <p:cTn id="296" presetID="22" presetClass="entr" presetSubtype="2" fill="hold" nodeType="withEffect">
                                  <p:stCondLst>
                                    <p:cond delay="0"/>
                                  </p:stCondLst>
                                  <p:childTnLst>
                                    <p:set>
                                      <p:cBhvr>
                                        <p:cTn id="297" dur="1" fill="hold">
                                          <p:stCondLst>
                                            <p:cond delay="0"/>
                                          </p:stCondLst>
                                        </p:cTn>
                                        <p:tgtEl>
                                          <p:spTgt spid="192"/>
                                        </p:tgtEl>
                                        <p:attrNameLst>
                                          <p:attrName>style.visibility</p:attrName>
                                        </p:attrNameLst>
                                      </p:cBhvr>
                                      <p:to>
                                        <p:strVal val="visible"/>
                                      </p:to>
                                    </p:set>
                                    <p:animEffect transition="in" filter="wipe(right)">
                                      <p:cBhvr>
                                        <p:cTn id="298" dur="500"/>
                                        <p:tgtEl>
                                          <p:spTgt spid="192"/>
                                        </p:tgtEl>
                                      </p:cBhvr>
                                    </p:animEffect>
                                  </p:childTnLst>
                                </p:cTn>
                              </p:par>
                              <p:par>
                                <p:cTn id="299" presetID="22" presetClass="entr" presetSubtype="2" fill="hold" grpId="0" nodeType="withEffect">
                                  <p:stCondLst>
                                    <p:cond delay="0"/>
                                  </p:stCondLst>
                                  <p:childTnLst>
                                    <p:set>
                                      <p:cBhvr>
                                        <p:cTn id="300" dur="1" fill="hold">
                                          <p:stCondLst>
                                            <p:cond delay="0"/>
                                          </p:stCondLst>
                                        </p:cTn>
                                        <p:tgtEl>
                                          <p:spTgt spid="9"/>
                                        </p:tgtEl>
                                        <p:attrNameLst>
                                          <p:attrName>style.visibility</p:attrName>
                                        </p:attrNameLst>
                                      </p:cBhvr>
                                      <p:to>
                                        <p:strVal val="visible"/>
                                      </p:to>
                                    </p:set>
                                    <p:animEffect transition="in" filter="wipe(right)">
                                      <p:cBhvr>
                                        <p:cTn id="301" dur="500"/>
                                        <p:tgtEl>
                                          <p:spTgt spid="9"/>
                                        </p:tgtEl>
                                      </p:cBhvr>
                                    </p:animEffect>
                                  </p:childTnLst>
                                </p:cTn>
                              </p:par>
                              <p:par>
                                <p:cTn id="302" presetID="22" presetClass="entr" presetSubtype="2" fill="hold" nodeType="withEffect">
                                  <p:stCondLst>
                                    <p:cond delay="0"/>
                                  </p:stCondLst>
                                  <p:childTnLst>
                                    <p:set>
                                      <p:cBhvr>
                                        <p:cTn id="303" dur="1" fill="hold">
                                          <p:stCondLst>
                                            <p:cond delay="0"/>
                                          </p:stCondLst>
                                        </p:cTn>
                                        <p:tgtEl>
                                          <p:spTgt spid="33"/>
                                        </p:tgtEl>
                                        <p:attrNameLst>
                                          <p:attrName>style.visibility</p:attrName>
                                        </p:attrNameLst>
                                      </p:cBhvr>
                                      <p:to>
                                        <p:strVal val="visible"/>
                                      </p:to>
                                    </p:set>
                                    <p:animEffect transition="in" filter="wipe(right)">
                                      <p:cBhvr>
                                        <p:cTn id="304" dur="500"/>
                                        <p:tgtEl>
                                          <p:spTgt spid="33"/>
                                        </p:tgtEl>
                                      </p:cBhvr>
                                    </p:animEffect>
                                  </p:childTnLst>
                                </p:cTn>
                              </p:par>
                              <p:par>
                                <p:cTn id="305" presetID="22" presetClass="entr" presetSubtype="2" fill="hold" nodeType="withEffect">
                                  <p:stCondLst>
                                    <p:cond delay="0"/>
                                  </p:stCondLst>
                                  <p:childTnLst>
                                    <p:set>
                                      <p:cBhvr>
                                        <p:cTn id="306" dur="1" fill="hold">
                                          <p:stCondLst>
                                            <p:cond delay="0"/>
                                          </p:stCondLst>
                                        </p:cTn>
                                        <p:tgtEl>
                                          <p:spTgt spid="45"/>
                                        </p:tgtEl>
                                        <p:attrNameLst>
                                          <p:attrName>style.visibility</p:attrName>
                                        </p:attrNameLst>
                                      </p:cBhvr>
                                      <p:to>
                                        <p:strVal val="visible"/>
                                      </p:to>
                                    </p:set>
                                    <p:animEffect transition="in" filter="wipe(right)">
                                      <p:cBhvr>
                                        <p:cTn id="307" dur="500"/>
                                        <p:tgtEl>
                                          <p:spTgt spid="45"/>
                                        </p:tgtEl>
                                      </p:cBhvr>
                                    </p:animEffect>
                                  </p:childTnLst>
                                </p:cTn>
                              </p:par>
                              <p:par>
                                <p:cTn id="308" presetID="42" presetClass="entr" presetSubtype="0" fill="hold" nodeType="withEffect">
                                  <p:stCondLst>
                                    <p:cond delay="0"/>
                                  </p:stCondLst>
                                  <p:childTnLst>
                                    <p:set>
                                      <p:cBhvr>
                                        <p:cTn id="309" dur="1" fill="hold">
                                          <p:stCondLst>
                                            <p:cond delay="0"/>
                                          </p:stCondLst>
                                        </p:cTn>
                                        <p:tgtEl>
                                          <p:spTgt spid="173">
                                            <p:txEl>
                                              <p:pRg st="4" end="4"/>
                                            </p:txEl>
                                          </p:spTgt>
                                        </p:tgtEl>
                                        <p:attrNameLst>
                                          <p:attrName>style.visibility</p:attrName>
                                        </p:attrNameLst>
                                      </p:cBhvr>
                                      <p:to>
                                        <p:strVal val="visible"/>
                                      </p:to>
                                    </p:set>
                                    <p:animEffect transition="in" filter="fade">
                                      <p:cBhvr>
                                        <p:cTn id="310" dur="1000"/>
                                        <p:tgtEl>
                                          <p:spTgt spid="173">
                                            <p:txEl>
                                              <p:pRg st="4" end="4"/>
                                            </p:txEl>
                                          </p:spTgt>
                                        </p:tgtEl>
                                      </p:cBhvr>
                                    </p:animEffect>
                                    <p:anim calcmode="lin" valueType="num">
                                      <p:cBhvr>
                                        <p:cTn id="311" dur="1000" fill="hold"/>
                                        <p:tgtEl>
                                          <p:spTgt spid="173">
                                            <p:txEl>
                                              <p:pRg st="4" end="4"/>
                                            </p:txEl>
                                          </p:spTgt>
                                        </p:tgtEl>
                                        <p:attrNameLst>
                                          <p:attrName>ppt_x</p:attrName>
                                        </p:attrNameLst>
                                      </p:cBhvr>
                                      <p:tavLst>
                                        <p:tav tm="0">
                                          <p:val>
                                            <p:strVal val="#ppt_x"/>
                                          </p:val>
                                        </p:tav>
                                        <p:tav tm="100000">
                                          <p:val>
                                            <p:strVal val="#ppt_x"/>
                                          </p:val>
                                        </p:tav>
                                      </p:tavLst>
                                    </p:anim>
                                    <p:anim calcmode="lin" valueType="num">
                                      <p:cBhvr>
                                        <p:cTn id="312" dur="1000" fill="hold"/>
                                        <p:tgtEl>
                                          <p:spTgt spid="17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51" grpId="0" animBg="1"/>
      <p:bldP spid="58" grpId="0" animBg="1"/>
      <p:bldP spid="59" grpId="0" animBg="1"/>
      <p:bldP spid="62" grpId="0" animBg="1"/>
      <p:bldP spid="63" grpId="0" animBg="1"/>
      <p:bldP spid="65" grpId="0" animBg="1"/>
      <p:bldP spid="67" grpId="0" animBg="1"/>
      <p:bldP spid="73" grpId="0" animBg="1"/>
      <p:bldP spid="93" grpId="0" animBg="1"/>
      <p:bldP spid="94" grpId="0" animBg="1"/>
      <p:bldP spid="100" grpId="0" animBg="1"/>
      <p:bldP spid="115" grpId="0" animBg="1"/>
      <p:bldP spid="143" grpId="0" animBg="1"/>
      <p:bldP spid="167" grpId="0" animBg="1"/>
      <p:bldP spid="9" grpId="0" animBg="1"/>
      <p:bldP spid="36" grpId="0" animBg="1"/>
      <p:bldP spid="81" grpId="0" animBg="1"/>
      <p:bldP spid="6" grpId="0"/>
      <p:bldP spid="7" grpId="0"/>
      <p:bldP spid="8" grpId="0"/>
      <p:bldP spid="10" grpId="0"/>
      <p:bldP spid="11" grpId="0"/>
      <p:bldP spid="12" grpId="0"/>
      <p:bldP spid="13" grpId="0"/>
      <p:bldP spid="15" grpId="0"/>
      <p:bldP spid="16" grpId="0"/>
      <p:bldP spid="17" grpId="0"/>
      <p:bldP spid="18" grpId="0"/>
      <p:bldP spid="19" grpId="0"/>
      <p:bldP spid="20" grpId="0"/>
      <p:bldP spid="21" grpId="0"/>
      <p:bldP spid="22" grpId="0"/>
      <p:bldP spid="23"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Rectangle 478">
            <a:extLst>
              <a:ext uri="{FF2B5EF4-FFF2-40B4-BE49-F238E27FC236}">
                <a16:creationId xmlns:a16="http://schemas.microsoft.com/office/drawing/2014/main" id="{D0B3560F-0630-D0BC-BDAD-D4D99D470439}"/>
              </a:ext>
            </a:extLst>
          </p:cNvPr>
          <p:cNvSpPr/>
          <p:nvPr/>
        </p:nvSpPr>
        <p:spPr>
          <a:xfrm>
            <a:off x="6875039" y="1477376"/>
            <a:ext cx="5001403" cy="37192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1F9BB3-19E8-171D-B527-920B57F51297}"/>
              </a:ext>
            </a:extLst>
          </p:cNvPr>
          <p:cNvSpPr>
            <a:spLocks noGrp="1"/>
          </p:cNvSpPr>
          <p:nvPr>
            <p:ph type="title"/>
          </p:nvPr>
        </p:nvSpPr>
        <p:spPr>
          <a:xfrm>
            <a:off x="143385" y="132847"/>
            <a:ext cx="10515600" cy="1325563"/>
          </a:xfrm>
        </p:spPr>
        <p:txBody>
          <a:bodyPr>
            <a:normAutofit/>
          </a:bodyPr>
          <a:lstStyle/>
          <a:p>
            <a:r>
              <a:rPr lang="en-US" sz="3600" i="1" dirty="0">
                <a:solidFill>
                  <a:schemeClr val="bg1"/>
                </a:solidFill>
              </a:rPr>
              <a:t>Simplified</a:t>
            </a:r>
            <a:r>
              <a:rPr lang="en-US" sz="3600" dirty="0">
                <a:solidFill>
                  <a:schemeClr val="bg1"/>
                </a:solidFill>
              </a:rPr>
              <a:t> Model of Fabric Manager Redfish Tree</a:t>
            </a:r>
            <a:endParaRPr lang="en-GB" sz="3600" dirty="0">
              <a:solidFill>
                <a:schemeClr val="bg1"/>
              </a:solidFill>
            </a:endParaRPr>
          </a:p>
        </p:txBody>
      </p:sp>
      <p:pic>
        <p:nvPicPr>
          <p:cNvPr id="54" name="Picture 53" descr="A blue fish with white text&#10;&#10;Description automatically generated">
            <a:extLst>
              <a:ext uri="{FF2B5EF4-FFF2-40B4-BE49-F238E27FC236}">
                <a16:creationId xmlns:a16="http://schemas.microsoft.com/office/drawing/2014/main" id="{78F04EA9-CEEF-62EC-8B7F-EE12987DEC0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10028169" y="-68170"/>
            <a:ext cx="1974883" cy="1441938"/>
          </a:xfrm>
          <a:prstGeom prst="rect">
            <a:avLst/>
          </a:prstGeom>
        </p:spPr>
      </p:pic>
      <p:sp>
        <p:nvSpPr>
          <p:cNvPr id="56" name="TextBox 55">
            <a:extLst>
              <a:ext uri="{FF2B5EF4-FFF2-40B4-BE49-F238E27FC236}">
                <a16:creationId xmlns:a16="http://schemas.microsoft.com/office/drawing/2014/main" id="{A7AF1F51-F0B5-7128-6E97-988F57B8C0B8}"/>
              </a:ext>
            </a:extLst>
          </p:cNvPr>
          <p:cNvSpPr txBox="1"/>
          <p:nvPr/>
        </p:nvSpPr>
        <p:spPr>
          <a:xfrm>
            <a:off x="160986" y="6482270"/>
            <a:ext cx="4662281" cy="369332"/>
          </a:xfrm>
          <a:prstGeom prst="rect">
            <a:avLst/>
          </a:prstGeom>
          <a:noFill/>
        </p:spPr>
        <p:txBody>
          <a:bodyPr wrap="square">
            <a:spAutoFit/>
          </a:bodyPr>
          <a:lstStyle/>
          <a:p>
            <a:r>
              <a:rPr lang="en-US" dirty="0"/>
              <a:t>© </a:t>
            </a:r>
            <a:r>
              <a:rPr lang="en-US" dirty="0" err="1"/>
              <a:t>OpenFabrics</a:t>
            </a:r>
            <a:r>
              <a:rPr lang="en-US" dirty="0"/>
              <a:t> Alliance 2025</a:t>
            </a:r>
          </a:p>
        </p:txBody>
      </p:sp>
      <p:sp>
        <p:nvSpPr>
          <p:cNvPr id="425" name="Oval 424">
            <a:extLst>
              <a:ext uri="{FF2B5EF4-FFF2-40B4-BE49-F238E27FC236}">
                <a16:creationId xmlns:a16="http://schemas.microsoft.com/office/drawing/2014/main" id="{AE95F715-7869-38EA-1B95-5BEBFCF21B64}"/>
              </a:ext>
            </a:extLst>
          </p:cNvPr>
          <p:cNvSpPr/>
          <p:nvPr/>
        </p:nvSpPr>
        <p:spPr>
          <a:xfrm>
            <a:off x="5375640" y="5914989"/>
            <a:ext cx="771051" cy="4470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Ports</a:t>
            </a:r>
          </a:p>
        </p:txBody>
      </p:sp>
      <p:sp>
        <p:nvSpPr>
          <p:cNvPr id="7" name="Oval 6">
            <a:extLst>
              <a:ext uri="{FF2B5EF4-FFF2-40B4-BE49-F238E27FC236}">
                <a16:creationId xmlns:a16="http://schemas.microsoft.com/office/drawing/2014/main" id="{C565DC4B-E37E-05F2-FF9D-EDA48D967B93}"/>
              </a:ext>
            </a:extLst>
          </p:cNvPr>
          <p:cNvSpPr/>
          <p:nvPr/>
        </p:nvSpPr>
        <p:spPr>
          <a:xfrm>
            <a:off x="2264312" y="4835495"/>
            <a:ext cx="636397"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8" name="Oval 7">
            <a:extLst>
              <a:ext uri="{FF2B5EF4-FFF2-40B4-BE49-F238E27FC236}">
                <a16:creationId xmlns:a16="http://schemas.microsoft.com/office/drawing/2014/main" id="{5F64DD33-A776-1A0C-A520-952A93BB9AA6}"/>
              </a:ext>
            </a:extLst>
          </p:cNvPr>
          <p:cNvSpPr/>
          <p:nvPr/>
        </p:nvSpPr>
        <p:spPr>
          <a:xfrm>
            <a:off x="2314534" y="5046828"/>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9" name="Connector: Curved 8">
            <a:extLst>
              <a:ext uri="{FF2B5EF4-FFF2-40B4-BE49-F238E27FC236}">
                <a16:creationId xmlns:a16="http://schemas.microsoft.com/office/drawing/2014/main" id="{9B25AB72-948C-0A38-7BFA-515D56C5ED54}"/>
              </a:ext>
            </a:extLst>
          </p:cNvPr>
          <p:cNvCxnSpPr>
            <a:cxnSpLocks/>
            <a:stCxn id="16" idx="4"/>
            <a:endCxn id="7" idx="0"/>
          </p:cNvCxnSpPr>
          <p:nvPr/>
        </p:nvCxnSpPr>
        <p:spPr>
          <a:xfrm rot="5400000">
            <a:off x="2355110" y="4504791"/>
            <a:ext cx="558105" cy="10330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DC9BEF0F-912F-1D12-B539-57017D06C73A}"/>
              </a:ext>
            </a:extLst>
          </p:cNvPr>
          <p:cNvSpPr/>
          <p:nvPr/>
        </p:nvSpPr>
        <p:spPr>
          <a:xfrm>
            <a:off x="1823605" y="2453480"/>
            <a:ext cx="821730" cy="387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Systems</a:t>
            </a:r>
          </a:p>
        </p:txBody>
      </p:sp>
      <p:cxnSp>
        <p:nvCxnSpPr>
          <p:cNvPr id="14" name="Connector: Curved 13">
            <a:extLst>
              <a:ext uri="{FF2B5EF4-FFF2-40B4-BE49-F238E27FC236}">
                <a16:creationId xmlns:a16="http://schemas.microsoft.com/office/drawing/2014/main" id="{502EF3CC-24F8-7882-5708-F85121917B83}"/>
              </a:ext>
            </a:extLst>
          </p:cNvPr>
          <p:cNvCxnSpPr>
            <a:cxnSpLocks/>
            <a:stCxn id="73" idx="4"/>
            <a:endCxn id="12" idx="0"/>
          </p:cNvCxnSpPr>
          <p:nvPr/>
        </p:nvCxnSpPr>
        <p:spPr>
          <a:xfrm rot="5400000">
            <a:off x="3340864" y="370983"/>
            <a:ext cx="976104" cy="318889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27B700F9-986E-FFE5-E0AE-FAF0E084DF19}"/>
              </a:ext>
            </a:extLst>
          </p:cNvPr>
          <p:cNvSpPr/>
          <p:nvPr/>
        </p:nvSpPr>
        <p:spPr>
          <a:xfrm>
            <a:off x="2268986" y="3840717"/>
            <a:ext cx="844510" cy="2524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16" name="Oval 15">
            <a:extLst>
              <a:ext uri="{FF2B5EF4-FFF2-40B4-BE49-F238E27FC236}">
                <a16:creationId xmlns:a16="http://schemas.microsoft.com/office/drawing/2014/main" id="{2063C8A4-BD3A-6DEE-13A2-B02F7AA7687D}"/>
              </a:ext>
            </a:extLst>
          </p:cNvPr>
          <p:cNvSpPr/>
          <p:nvPr/>
        </p:nvSpPr>
        <p:spPr>
          <a:xfrm>
            <a:off x="2535044" y="4023890"/>
            <a:ext cx="301537" cy="2535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17" name="Connector: Curved 16">
            <a:extLst>
              <a:ext uri="{FF2B5EF4-FFF2-40B4-BE49-F238E27FC236}">
                <a16:creationId xmlns:a16="http://schemas.microsoft.com/office/drawing/2014/main" id="{A5F1F99D-297C-7334-CAD7-319458A3623A}"/>
              </a:ext>
            </a:extLst>
          </p:cNvPr>
          <p:cNvCxnSpPr>
            <a:cxnSpLocks/>
            <a:stCxn id="379" idx="4"/>
            <a:endCxn id="15" idx="0"/>
          </p:cNvCxnSpPr>
          <p:nvPr/>
        </p:nvCxnSpPr>
        <p:spPr>
          <a:xfrm rot="16200000" flipH="1">
            <a:off x="2221742" y="3371217"/>
            <a:ext cx="883451" cy="5554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2D5DF46A-F1AC-DDBA-FFFE-B5037E66C57E}"/>
              </a:ext>
            </a:extLst>
          </p:cNvPr>
          <p:cNvSpPr/>
          <p:nvPr/>
        </p:nvSpPr>
        <p:spPr>
          <a:xfrm>
            <a:off x="4647903" y="2657903"/>
            <a:ext cx="818805" cy="30603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Fabrics</a:t>
            </a:r>
          </a:p>
        </p:txBody>
      </p:sp>
      <p:sp>
        <p:nvSpPr>
          <p:cNvPr id="19" name="Oval 18">
            <a:extLst>
              <a:ext uri="{FF2B5EF4-FFF2-40B4-BE49-F238E27FC236}">
                <a16:creationId xmlns:a16="http://schemas.microsoft.com/office/drawing/2014/main" id="{C19CA74E-F2F5-4C45-9D3E-6E877A2157C6}"/>
              </a:ext>
            </a:extLst>
          </p:cNvPr>
          <p:cNvSpPr/>
          <p:nvPr/>
        </p:nvSpPr>
        <p:spPr>
          <a:xfrm>
            <a:off x="4644162" y="2880783"/>
            <a:ext cx="705820"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a:t>
            </a:r>
          </a:p>
        </p:txBody>
      </p:sp>
      <p:cxnSp>
        <p:nvCxnSpPr>
          <p:cNvPr id="20" name="Connector: Curved 19">
            <a:extLst>
              <a:ext uri="{FF2B5EF4-FFF2-40B4-BE49-F238E27FC236}">
                <a16:creationId xmlns:a16="http://schemas.microsoft.com/office/drawing/2014/main" id="{43082165-40AD-3A23-C334-7BE79264D201}"/>
              </a:ext>
            </a:extLst>
          </p:cNvPr>
          <p:cNvCxnSpPr>
            <a:cxnSpLocks/>
            <a:stCxn id="73" idx="4"/>
            <a:endCxn id="18" idx="0"/>
          </p:cNvCxnSpPr>
          <p:nvPr/>
        </p:nvCxnSpPr>
        <p:spPr>
          <a:xfrm rot="5400000">
            <a:off x="4650071" y="1884612"/>
            <a:ext cx="1180527" cy="366055"/>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A0DF5A01-5B91-8869-D653-338DFE137B5F}"/>
              </a:ext>
            </a:extLst>
          </p:cNvPr>
          <p:cNvSpPr/>
          <p:nvPr/>
        </p:nvSpPr>
        <p:spPr>
          <a:xfrm>
            <a:off x="3721949" y="4884030"/>
            <a:ext cx="841942" cy="30603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Switches</a:t>
            </a:r>
          </a:p>
        </p:txBody>
      </p:sp>
      <p:sp>
        <p:nvSpPr>
          <p:cNvPr id="22" name="Oval 21">
            <a:extLst>
              <a:ext uri="{FF2B5EF4-FFF2-40B4-BE49-F238E27FC236}">
                <a16:creationId xmlns:a16="http://schemas.microsoft.com/office/drawing/2014/main" id="{6459C814-8B06-EA6F-7A21-59239FC8AD84}"/>
              </a:ext>
            </a:extLst>
          </p:cNvPr>
          <p:cNvSpPr/>
          <p:nvPr/>
        </p:nvSpPr>
        <p:spPr>
          <a:xfrm>
            <a:off x="3466626" y="5079286"/>
            <a:ext cx="705820"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CXL1</a:t>
            </a:r>
          </a:p>
        </p:txBody>
      </p:sp>
      <p:cxnSp>
        <p:nvCxnSpPr>
          <p:cNvPr id="26" name="Connector: Curved 25">
            <a:extLst>
              <a:ext uri="{FF2B5EF4-FFF2-40B4-BE49-F238E27FC236}">
                <a16:creationId xmlns:a16="http://schemas.microsoft.com/office/drawing/2014/main" id="{31513AB7-F10C-B45C-9114-20A6419B8032}"/>
              </a:ext>
            </a:extLst>
          </p:cNvPr>
          <p:cNvCxnSpPr>
            <a:cxnSpLocks/>
            <a:stCxn id="19" idx="4"/>
            <a:endCxn id="21" idx="0"/>
          </p:cNvCxnSpPr>
          <p:nvPr/>
        </p:nvCxnSpPr>
        <p:spPr>
          <a:xfrm rot="5400000">
            <a:off x="3663202" y="3550159"/>
            <a:ext cx="1813589" cy="85415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Connector: Curved 26">
            <a:extLst>
              <a:ext uri="{FF2B5EF4-FFF2-40B4-BE49-F238E27FC236}">
                <a16:creationId xmlns:a16="http://schemas.microsoft.com/office/drawing/2014/main" id="{1DF19083-3597-5F0D-7FE5-702220972D45}"/>
              </a:ext>
            </a:extLst>
          </p:cNvPr>
          <p:cNvCxnSpPr>
            <a:cxnSpLocks/>
            <a:stCxn id="22" idx="4"/>
            <a:endCxn id="23" idx="0"/>
          </p:cNvCxnSpPr>
          <p:nvPr/>
        </p:nvCxnSpPr>
        <p:spPr>
          <a:xfrm rot="5400000">
            <a:off x="3424269" y="5458481"/>
            <a:ext cx="584804" cy="20573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Connector: Curved 33">
            <a:extLst>
              <a:ext uri="{FF2B5EF4-FFF2-40B4-BE49-F238E27FC236}">
                <a16:creationId xmlns:a16="http://schemas.microsoft.com/office/drawing/2014/main" id="{1FD7CCF0-2C67-1DF6-86AA-644719EDE731}"/>
              </a:ext>
            </a:extLst>
          </p:cNvPr>
          <p:cNvCxnSpPr>
            <a:cxnSpLocks/>
            <a:stCxn id="24" idx="2"/>
            <a:endCxn id="46" idx="4"/>
          </p:cNvCxnSpPr>
          <p:nvPr/>
        </p:nvCxnSpPr>
        <p:spPr>
          <a:xfrm rot="10800000">
            <a:off x="1156917" y="4961274"/>
            <a:ext cx="1743792" cy="894333"/>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Connector: Curved 126">
            <a:extLst>
              <a:ext uri="{FF2B5EF4-FFF2-40B4-BE49-F238E27FC236}">
                <a16:creationId xmlns:a16="http://schemas.microsoft.com/office/drawing/2014/main" id="{4D0E38FC-1BA0-978C-EBEF-604225A6099E}"/>
              </a:ext>
            </a:extLst>
          </p:cNvPr>
          <p:cNvCxnSpPr>
            <a:cxnSpLocks/>
            <a:stCxn id="37" idx="2"/>
            <a:endCxn id="16" idx="6"/>
          </p:cNvCxnSpPr>
          <p:nvPr/>
        </p:nvCxnSpPr>
        <p:spPr>
          <a:xfrm rot="10800000">
            <a:off x="2836581" y="4150641"/>
            <a:ext cx="2203938" cy="143043"/>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75FF8EEA-0295-2AC2-CD4F-19F723327250}"/>
              </a:ext>
            </a:extLst>
          </p:cNvPr>
          <p:cNvSpPr/>
          <p:nvPr/>
        </p:nvSpPr>
        <p:spPr>
          <a:xfrm>
            <a:off x="862059" y="4519315"/>
            <a:ext cx="602698"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46" name="Oval 45">
            <a:extLst>
              <a:ext uri="{FF2B5EF4-FFF2-40B4-BE49-F238E27FC236}">
                <a16:creationId xmlns:a16="http://schemas.microsoft.com/office/drawing/2014/main" id="{D87F64C3-0D53-529F-201B-9B33DFB0F665}"/>
              </a:ext>
            </a:extLst>
          </p:cNvPr>
          <p:cNvSpPr/>
          <p:nvPr/>
        </p:nvSpPr>
        <p:spPr>
          <a:xfrm>
            <a:off x="912280" y="4730648"/>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7" name="Connector: Curved 46">
            <a:extLst>
              <a:ext uri="{FF2B5EF4-FFF2-40B4-BE49-F238E27FC236}">
                <a16:creationId xmlns:a16="http://schemas.microsoft.com/office/drawing/2014/main" id="{DFDC1C7D-32B8-FDB6-3A48-7CF4CC8D9DF7}"/>
              </a:ext>
            </a:extLst>
          </p:cNvPr>
          <p:cNvCxnSpPr>
            <a:cxnSpLocks/>
            <a:stCxn id="49" idx="4"/>
            <a:endCxn id="45" idx="0"/>
          </p:cNvCxnSpPr>
          <p:nvPr/>
        </p:nvCxnSpPr>
        <p:spPr>
          <a:xfrm rot="16200000" flipH="1">
            <a:off x="922400" y="4278307"/>
            <a:ext cx="392336" cy="8967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ACCD901E-F0AE-6DD0-C42E-F718738677F9}"/>
              </a:ext>
            </a:extLst>
          </p:cNvPr>
          <p:cNvSpPr/>
          <p:nvPr/>
        </p:nvSpPr>
        <p:spPr>
          <a:xfrm>
            <a:off x="820826" y="3617303"/>
            <a:ext cx="725362" cy="3161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49" name="Oval 48">
            <a:extLst>
              <a:ext uri="{FF2B5EF4-FFF2-40B4-BE49-F238E27FC236}">
                <a16:creationId xmlns:a16="http://schemas.microsoft.com/office/drawing/2014/main" id="{ED6E33D3-C7C0-7176-7B0C-C73A8C4E8856}"/>
              </a:ext>
            </a:extLst>
          </p:cNvPr>
          <p:cNvSpPr/>
          <p:nvPr/>
        </p:nvSpPr>
        <p:spPr>
          <a:xfrm>
            <a:off x="921679" y="3904911"/>
            <a:ext cx="304100" cy="2220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50" name="Connector: Curved 49">
            <a:extLst>
              <a:ext uri="{FF2B5EF4-FFF2-40B4-BE49-F238E27FC236}">
                <a16:creationId xmlns:a16="http://schemas.microsoft.com/office/drawing/2014/main" id="{5D90886D-D075-4BB9-50B5-7A103D590FDD}"/>
              </a:ext>
            </a:extLst>
          </p:cNvPr>
          <p:cNvCxnSpPr>
            <a:cxnSpLocks/>
            <a:stCxn id="376" idx="4"/>
            <a:endCxn id="48" idx="0"/>
          </p:cNvCxnSpPr>
          <p:nvPr/>
        </p:nvCxnSpPr>
        <p:spPr>
          <a:xfrm rot="5400000">
            <a:off x="999291" y="3004309"/>
            <a:ext cx="797211" cy="42877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1" name="Connector: Curved 126">
            <a:extLst>
              <a:ext uri="{FF2B5EF4-FFF2-40B4-BE49-F238E27FC236}">
                <a16:creationId xmlns:a16="http://schemas.microsoft.com/office/drawing/2014/main" id="{50FC7D90-B855-00AE-FDA3-C56CA1F152E4}"/>
              </a:ext>
            </a:extLst>
          </p:cNvPr>
          <p:cNvCxnSpPr>
            <a:cxnSpLocks/>
            <a:stCxn id="38" idx="3"/>
            <a:endCxn id="49" idx="4"/>
          </p:cNvCxnSpPr>
          <p:nvPr/>
        </p:nvCxnSpPr>
        <p:spPr>
          <a:xfrm rot="5400000" flipH="1">
            <a:off x="2738028" y="2462680"/>
            <a:ext cx="528608" cy="3857206"/>
          </a:xfrm>
          <a:prstGeom prst="curvedConnector3">
            <a:avLst>
              <a:gd name="adj1" fmla="val -4791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B24F0590-6E40-9A14-8D78-6854A3FDA075}"/>
              </a:ext>
            </a:extLst>
          </p:cNvPr>
          <p:cNvSpPr/>
          <p:nvPr/>
        </p:nvSpPr>
        <p:spPr>
          <a:xfrm>
            <a:off x="1059004" y="1405329"/>
            <a:ext cx="827489" cy="3069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Chassis</a:t>
            </a:r>
          </a:p>
        </p:txBody>
      </p:sp>
      <p:sp>
        <p:nvSpPr>
          <p:cNvPr id="73" name="Oval 72">
            <a:extLst>
              <a:ext uri="{FF2B5EF4-FFF2-40B4-BE49-F238E27FC236}">
                <a16:creationId xmlns:a16="http://schemas.microsoft.com/office/drawing/2014/main" id="{6F0250B5-A1D2-86B9-707E-D4DFA212EC73}"/>
              </a:ext>
            </a:extLst>
          </p:cNvPr>
          <p:cNvSpPr/>
          <p:nvPr/>
        </p:nvSpPr>
        <p:spPr>
          <a:xfrm>
            <a:off x="5099436" y="1246071"/>
            <a:ext cx="647850" cy="2313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Root</a:t>
            </a:r>
          </a:p>
        </p:txBody>
      </p:sp>
      <p:cxnSp>
        <p:nvCxnSpPr>
          <p:cNvPr id="74" name="Connector: Curved 73">
            <a:extLst>
              <a:ext uri="{FF2B5EF4-FFF2-40B4-BE49-F238E27FC236}">
                <a16:creationId xmlns:a16="http://schemas.microsoft.com/office/drawing/2014/main" id="{54D893C6-6447-30D6-FDE6-42001A7B6094}"/>
              </a:ext>
            </a:extLst>
          </p:cNvPr>
          <p:cNvCxnSpPr>
            <a:cxnSpLocks/>
            <a:stCxn id="73" idx="4"/>
            <a:endCxn id="71" idx="0"/>
          </p:cNvCxnSpPr>
          <p:nvPr/>
        </p:nvCxnSpPr>
        <p:spPr>
          <a:xfrm rot="5400000" flipH="1">
            <a:off x="3412031" y="-533953"/>
            <a:ext cx="72047" cy="3950612"/>
          </a:xfrm>
          <a:prstGeom prst="curvedConnector5">
            <a:avLst>
              <a:gd name="adj1" fmla="val -317293"/>
              <a:gd name="adj2" fmla="val 48863"/>
              <a:gd name="adj3" fmla="val 41729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5" name="Connector: Curved 102">
            <a:extLst>
              <a:ext uri="{FF2B5EF4-FFF2-40B4-BE49-F238E27FC236}">
                <a16:creationId xmlns:a16="http://schemas.microsoft.com/office/drawing/2014/main" id="{E6F61010-AB60-EB31-9AAB-C2D585524805}"/>
              </a:ext>
            </a:extLst>
          </p:cNvPr>
          <p:cNvCxnSpPr>
            <a:cxnSpLocks/>
            <a:stCxn id="19" idx="4"/>
            <a:endCxn id="92" idx="0"/>
          </p:cNvCxnSpPr>
          <p:nvPr/>
        </p:nvCxnSpPr>
        <p:spPr>
          <a:xfrm rot="16200000" flipH="1">
            <a:off x="4723487" y="3344025"/>
            <a:ext cx="1227470" cy="680301"/>
          </a:xfrm>
          <a:prstGeom prst="curvedConnector3">
            <a:avLst>
              <a:gd name="adj1" fmla="val 63545"/>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8F418676-3FD7-420A-D2D6-F9E49DAF449C}"/>
              </a:ext>
            </a:extLst>
          </p:cNvPr>
          <p:cNvSpPr/>
          <p:nvPr/>
        </p:nvSpPr>
        <p:spPr>
          <a:xfrm>
            <a:off x="1493006" y="4691808"/>
            <a:ext cx="636397"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31" name="Oval 30">
            <a:extLst>
              <a:ext uri="{FF2B5EF4-FFF2-40B4-BE49-F238E27FC236}">
                <a16:creationId xmlns:a16="http://schemas.microsoft.com/office/drawing/2014/main" id="{D54B7F4A-41B4-737F-A27B-6E823F5181A6}"/>
              </a:ext>
            </a:extLst>
          </p:cNvPr>
          <p:cNvSpPr/>
          <p:nvPr/>
        </p:nvSpPr>
        <p:spPr>
          <a:xfrm>
            <a:off x="1543228" y="4903141"/>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32" name="Connector: Curved 31">
            <a:extLst>
              <a:ext uri="{FF2B5EF4-FFF2-40B4-BE49-F238E27FC236}">
                <a16:creationId xmlns:a16="http://schemas.microsoft.com/office/drawing/2014/main" id="{AEA4EA86-DADD-E1F1-6B1D-3872EE50632D}"/>
              </a:ext>
            </a:extLst>
          </p:cNvPr>
          <p:cNvCxnSpPr>
            <a:cxnSpLocks/>
            <a:stCxn id="36" idx="4"/>
            <a:endCxn id="30" idx="0"/>
          </p:cNvCxnSpPr>
          <p:nvPr/>
        </p:nvCxnSpPr>
        <p:spPr>
          <a:xfrm rot="16200000" flipH="1">
            <a:off x="1542476" y="4423078"/>
            <a:ext cx="403611" cy="13384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D46F3141-AE3A-C970-F0D9-B70E8C521811}"/>
              </a:ext>
            </a:extLst>
          </p:cNvPr>
          <p:cNvSpPr/>
          <p:nvPr/>
        </p:nvSpPr>
        <p:spPr>
          <a:xfrm>
            <a:off x="1451774" y="3853554"/>
            <a:ext cx="844510" cy="2524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36" name="Oval 35">
            <a:extLst>
              <a:ext uri="{FF2B5EF4-FFF2-40B4-BE49-F238E27FC236}">
                <a16:creationId xmlns:a16="http://schemas.microsoft.com/office/drawing/2014/main" id="{103CB191-F9B1-5805-4714-C2E977F84676}"/>
              </a:ext>
            </a:extLst>
          </p:cNvPr>
          <p:cNvSpPr/>
          <p:nvPr/>
        </p:nvSpPr>
        <p:spPr>
          <a:xfrm>
            <a:off x="1531111" y="4014631"/>
            <a:ext cx="292494" cy="2735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39" name="Connector: Curved 38">
            <a:extLst>
              <a:ext uri="{FF2B5EF4-FFF2-40B4-BE49-F238E27FC236}">
                <a16:creationId xmlns:a16="http://schemas.microsoft.com/office/drawing/2014/main" id="{78A75EB1-A009-FCD9-D52D-50E8119C3233}"/>
              </a:ext>
            </a:extLst>
          </p:cNvPr>
          <p:cNvCxnSpPr>
            <a:cxnSpLocks/>
            <a:stCxn id="378" idx="4"/>
            <a:endCxn id="33" idx="0"/>
          </p:cNvCxnSpPr>
          <p:nvPr/>
        </p:nvCxnSpPr>
        <p:spPr>
          <a:xfrm rot="5400000">
            <a:off x="1534548" y="3329980"/>
            <a:ext cx="863055" cy="18409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8" name="Connector: Curved 126">
            <a:extLst>
              <a:ext uri="{FF2B5EF4-FFF2-40B4-BE49-F238E27FC236}">
                <a16:creationId xmlns:a16="http://schemas.microsoft.com/office/drawing/2014/main" id="{9BE9FDB5-D0D6-81D1-2AD6-6CA4253681BA}"/>
              </a:ext>
            </a:extLst>
          </p:cNvPr>
          <p:cNvCxnSpPr>
            <a:cxnSpLocks/>
            <a:stCxn id="157" idx="3"/>
            <a:endCxn id="36" idx="4"/>
          </p:cNvCxnSpPr>
          <p:nvPr/>
        </p:nvCxnSpPr>
        <p:spPr>
          <a:xfrm rot="5400000" flipH="1">
            <a:off x="3208242" y="2757313"/>
            <a:ext cx="214168" cy="3275936"/>
          </a:xfrm>
          <a:prstGeom prst="curvedConnector3">
            <a:avLst>
              <a:gd name="adj1" fmla="val -11829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4DF4C908-4938-3E65-A013-503AE6A6F967}"/>
              </a:ext>
            </a:extLst>
          </p:cNvPr>
          <p:cNvSpPr/>
          <p:nvPr/>
        </p:nvSpPr>
        <p:spPr>
          <a:xfrm>
            <a:off x="3228280" y="5853748"/>
            <a:ext cx="771051" cy="4470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Ports</a:t>
            </a:r>
          </a:p>
        </p:txBody>
      </p:sp>
      <p:sp>
        <p:nvSpPr>
          <p:cNvPr id="24" name="Oval 23">
            <a:extLst>
              <a:ext uri="{FF2B5EF4-FFF2-40B4-BE49-F238E27FC236}">
                <a16:creationId xmlns:a16="http://schemas.microsoft.com/office/drawing/2014/main" id="{FF46363F-D987-581F-F06C-BA1BDAF70CAB}"/>
              </a:ext>
            </a:extLst>
          </p:cNvPr>
          <p:cNvSpPr/>
          <p:nvPr/>
        </p:nvSpPr>
        <p:spPr>
          <a:xfrm>
            <a:off x="2900709" y="5745355"/>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U1</a:t>
            </a:r>
          </a:p>
        </p:txBody>
      </p:sp>
      <p:sp>
        <p:nvSpPr>
          <p:cNvPr id="92" name="Oval 91">
            <a:extLst>
              <a:ext uri="{FF2B5EF4-FFF2-40B4-BE49-F238E27FC236}">
                <a16:creationId xmlns:a16="http://schemas.microsoft.com/office/drawing/2014/main" id="{7DB2574B-B9DD-473A-6CA6-A6848CBF1379}"/>
              </a:ext>
            </a:extLst>
          </p:cNvPr>
          <p:cNvSpPr/>
          <p:nvPr/>
        </p:nvSpPr>
        <p:spPr>
          <a:xfrm>
            <a:off x="5127432" y="4297911"/>
            <a:ext cx="1099881" cy="4547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Endpoints</a:t>
            </a:r>
          </a:p>
        </p:txBody>
      </p:sp>
      <p:sp>
        <p:nvSpPr>
          <p:cNvPr id="37" name="Oval 36">
            <a:extLst>
              <a:ext uri="{FF2B5EF4-FFF2-40B4-BE49-F238E27FC236}">
                <a16:creationId xmlns:a16="http://schemas.microsoft.com/office/drawing/2014/main" id="{A9038F93-BD68-7178-1091-B062A83C6D95}"/>
              </a:ext>
            </a:extLst>
          </p:cNvPr>
          <p:cNvSpPr/>
          <p:nvPr/>
        </p:nvSpPr>
        <p:spPr>
          <a:xfrm>
            <a:off x="5040519" y="4198854"/>
            <a:ext cx="477548"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I3</a:t>
            </a:r>
          </a:p>
        </p:txBody>
      </p:sp>
      <p:sp>
        <p:nvSpPr>
          <p:cNvPr id="38" name="Oval 37">
            <a:extLst>
              <a:ext uri="{FF2B5EF4-FFF2-40B4-BE49-F238E27FC236}">
                <a16:creationId xmlns:a16="http://schemas.microsoft.com/office/drawing/2014/main" id="{835631B0-7064-EDB0-CB99-A687BC3B4B95}"/>
              </a:ext>
            </a:extLst>
          </p:cNvPr>
          <p:cNvSpPr/>
          <p:nvPr/>
        </p:nvSpPr>
        <p:spPr>
          <a:xfrm>
            <a:off x="4865594" y="4511748"/>
            <a:ext cx="446177" cy="1685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I1</a:t>
            </a:r>
            <a:endParaRPr lang="en-GB" sz="900" dirty="0">
              <a:solidFill>
                <a:schemeClr val="tx1"/>
              </a:solidFill>
            </a:endParaRPr>
          </a:p>
        </p:txBody>
      </p:sp>
      <p:sp>
        <p:nvSpPr>
          <p:cNvPr id="157" name="Oval 156">
            <a:extLst>
              <a:ext uri="{FF2B5EF4-FFF2-40B4-BE49-F238E27FC236}">
                <a16:creationId xmlns:a16="http://schemas.microsoft.com/office/drawing/2014/main" id="{FCBFB1EA-F94D-A3DB-BC46-1150455F8560}"/>
              </a:ext>
            </a:extLst>
          </p:cNvPr>
          <p:cNvSpPr/>
          <p:nvPr/>
        </p:nvSpPr>
        <p:spPr>
          <a:xfrm>
            <a:off x="4885522" y="4358164"/>
            <a:ext cx="462774" cy="1689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I2</a:t>
            </a:r>
            <a:endParaRPr lang="en-GB" sz="900" dirty="0">
              <a:solidFill>
                <a:schemeClr val="tx1"/>
              </a:solidFill>
            </a:endParaRPr>
          </a:p>
        </p:txBody>
      </p:sp>
      <p:sp>
        <p:nvSpPr>
          <p:cNvPr id="376" name="Oval 375">
            <a:extLst>
              <a:ext uri="{FF2B5EF4-FFF2-40B4-BE49-F238E27FC236}">
                <a16:creationId xmlns:a16="http://schemas.microsoft.com/office/drawing/2014/main" id="{B4DDC0C7-EF9D-3149-AC70-746FD671AE6A}"/>
              </a:ext>
            </a:extLst>
          </p:cNvPr>
          <p:cNvSpPr/>
          <p:nvPr/>
        </p:nvSpPr>
        <p:spPr>
          <a:xfrm>
            <a:off x="1255842" y="2545743"/>
            <a:ext cx="712884" cy="2743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System1</a:t>
            </a:r>
          </a:p>
        </p:txBody>
      </p:sp>
      <p:sp>
        <p:nvSpPr>
          <p:cNvPr id="378" name="Oval 377">
            <a:extLst>
              <a:ext uri="{FF2B5EF4-FFF2-40B4-BE49-F238E27FC236}">
                <a16:creationId xmlns:a16="http://schemas.microsoft.com/office/drawing/2014/main" id="{6255D003-D572-55E3-417D-951B546AD649}"/>
              </a:ext>
            </a:extLst>
          </p:cNvPr>
          <p:cNvSpPr/>
          <p:nvPr/>
        </p:nvSpPr>
        <p:spPr>
          <a:xfrm>
            <a:off x="1701679" y="2716150"/>
            <a:ext cx="712884" cy="2743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System2</a:t>
            </a:r>
          </a:p>
        </p:txBody>
      </p:sp>
      <p:sp>
        <p:nvSpPr>
          <p:cNvPr id="379" name="Oval 378">
            <a:extLst>
              <a:ext uri="{FF2B5EF4-FFF2-40B4-BE49-F238E27FC236}">
                <a16:creationId xmlns:a16="http://schemas.microsoft.com/office/drawing/2014/main" id="{23525BF0-D379-A4E4-A1AE-4987E2F04835}"/>
              </a:ext>
            </a:extLst>
          </p:cNvPr>
          <p:cNvSpPr/>
          <p:nvPr/>
        </p:nvSpPr>
        <p:spPr>
          <a:xfrm>
            <a:off x="2279251" y="2682917"/>
            <a:ext cx="712884" cy="2743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System3</a:t>
            </a:r>
          </a:p>
        </p:txBody>
      </p:sp>
      <p:sp>
        <p:nvSpPr>
          <p:cNvPr id="407" name="Oval 406">
            <a:extLst>
              <a:ext uri="{FF2B5EF4-FFF2-40B4-BE49-F238E27FC236}">
                <a16:creationId xmlns:a16="http://schemas.microsoft.com/office/drawing/2014/main" id="{ECEBAF23-CCBD-FF86-4588-860C6A277D11}"/>
              </a:ext>
            </a:extLst>
          </p:cNvPr>
          <p:cNvSpPr/>
          <p:nvPr/>
        </p:nvSpPr>
        <p:spPr>
          <a:xfrm>
            <a:off x="2803807" y="5941161"/>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U2</a:t>
            </a:r>
          </a:p>
        </p:txBody>
      </p:sp>
      <p:sp>
        <p:nvSpPr>
          <p:cNvPr id="408" name="Oval 407">
            <a:extLst>
              <a:ext uri="{FF2B5EF4-FFF2-40B4-BE49-F238E27FC236}">
                <a16:creationId xmlns:a16="http://schemas.microsoft.com/office/drawing/2014/main" id="{4CF98371-6B54-CD40-04AC-7499352E19A6}"/>
              </a:ext>
            </a:extLst>
          </p:cNvPr>
          <p:cNvSpPr/>
          <p:nvPr/>
        </p:nvSpPr>
        <p:spPr>
          <a:xfrm>
            <a:off x="2909581" y="6100425"/>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U3</a:t>
            </a:r>
          </a:p>
        </p:txBody>
      </p:sp>
      <p:sp>
        <p:nvSpPr>
          <p:cNvPr id="409" name="Oval 408">
            <a:extLst>
              <a:ext uri="{FF2B5EF4-FFF2-40B4-BE49-F238E27FC236}">
                <a16:creationId xmlns:a16="http://schemas.microsoft.com/office/drawing/2014/main" id="{F7B6E8C6-FE7D-8FE1-A2E0-E8E3FC10981B}"/>
              </a:ext>
            </a:extLst>
          </p:cNvPr>
          <p:cNvSpPr/>
          <p:nvPr/>
        </p:nvSpPr>
        <p:spPr>
          <a:xfrm>
            <a:off x="3158770" y="6210278"/>
            <a:ext cx="544564" cy="220501"/>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U4</a:t>
            </a:r>
          </a:p>
        </p:txBody>
      </p:sp>
      <p:sp>
        <p:nvSpPr>
          <p:cNvPr id="410" name="Oval 409">
            <a:extLst>
              <a:ext uri="{FF2B5EF4-FFF2-40B4-BE49-F238E27FC236}">
                <a16:creationId xmlns:a16="http://schemas.microsoft.com/office/drawing/2014/main" id="{8E42AC49-7731-8956-5D4D-A8280B99FE75}"/>
              </a:ext>
            </a:extLst>
          </p:cNvPr>
          <p:cNvSpPr/>
          <p:nvPr/>
        </p:nvSpPr>
        <p:spPr>
          <a:xfrm>
            <a:off x="5045997" y="5884888"/>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11" name="Oval 410">
            <a:extLst>
              <a:ext uri="{FF2B5EF4-FFF2-40B4-BE49-F238E27FC236}">
                <a16:creationId xmlns:a16="http://schemas.microsoft.com/office/drawing/2014/main" id="{4A43959E-9AD3-7EDF-1E79-1ADA28A7ABF7}"/>
              </a:ext>
            </a:extLst>
          </p:cNvPr>
          <p:cNvSpPr/>
          <p:nvPr/>
        </p:nvSpPr>
        <p:spPr>
          <a:xfrm>
            <a:off x="4949095" y="6080694"/>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13" name="Oval 412">
            <a:extLst>
              <a:ext uri="{FF2B5EF4-FFF2-40B4-BE49-F238E27FC236}">
                <a16:creationId xmlns:a16="http://schemas.microsoft.com/office/drawing/2014/main" id="{CE07314E-8B8B-2258-77FA-27D8654CB889}"/>
              </a:ext>
            </a:extLst>
          </p:cNvPr>
          <p:cNvSpPr/>
          <p:nvPr/>
        </p:nvSpPr>
        <p:spPr>
          <a:xfrm>
            <a:off x="5396380" y="6300798"/>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sp>
        <p:nvSpPr>
          <p:cNvPr id="414" name="Oval 413">
            <a:extLst>
              <a:ext uri="{FF2B5EF4-FFF2-40B4-BE49-F238E27FC236}">
                <a16:creationId xmlns:a16="http://schemas.microsoft.com/office/drawing/2014/main" id="{7AEC9986-B56F-E8EC-9243-A86B6AC853A2}"/>
              </a:ext>
            </a:extLst>
          </p:cNvPr>
          <p:cNvSpPr/>
          <p:nvPr/>
        </p:nvSpPr>
        <p:spPr>
          <a:xfrm>
            <a:off x="3737851" y="5764716"/>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15" name="Oval 414">
            <a:extLst>
              <a:ext uri="{FF2B5EF4-FFF2-40B4-BE49-F238E27FC236}">
                <a16:creationId xmlns:a16="http://schemas.microsoft.com/office/drawing/2014/main" id="{44750F13-B3B6-92A7-B86B-A3DE193357F9}"/>
              </a:ext>
            </a:extLst>
          </p:cNvPr>
          <p:cNvSpPr/>
          <p:nvPr/>
        </p:nvSpPr>
        <p:spPr>
          <a:xfrm>
            <a:off x="3834753" y="5950421"/>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16" name="Oval 415">
            <a:extLst>
              <a:ext uri="{FF2B5EF4-FFF2-40B4-BE49-F238E27FC236}">
                <a16:creationId xmlns:a16="http://schemas.microsoft.com/office/drawing/2014/main" id="{DC97A991-2AFB-9E08-CA0E-C1308386A726}"/>
              </a:ext>
            </a:extLst>
          </p:cNvPr>
          <p:cNvSpPr/>
          <p:nvPr/>
        </p:nvSpPr>
        <p:spPr>
          <a:xfrm>
            <a:off x="3758582" y="6101040"/>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F3</a:t>
            </a:r>
          </a:p>
        </p:txBody>
      </p:sp>
      <p:sp>
        <p:nvSpPr>
          <p:cNvPr id="417" name="Oval 416">
            <a:extLst>
              <a:ext uri="{FF2B5EF4-FFF2-40B4-BE49-F238E27FC236}">
                <a16:creationId xmlns:a16="http://schemas.microsoft.com/office/drawing/2014/main" id="{889AD0A8-A7BC-1FB4-52EE-21BDD4F1B088}"/>
              </a:ext>
            </a:extLst>
          </p:cNvPr>
          <p:cNvSpPr/>
          <p:nvPr/>
        </p:nvSpPr>
        <p:spPr>
          <a:xfrm>
            <a:off x="3507943" y="6246376"/>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cxnSp>
        <p:nvCxnSpPr>
          <p:cNvPr id="426" name="Connector: Curved 425">
            <a:extLst>
              <a:ext uri="{FF2B5EF4-FFF2-40B4-BE49-F238E27FC236}">
                <a16:creationId xmlns:a16="http://schemas.microsoft.com/office/drawing/2014/main" id="{9C2DC89E-C921-9C59-9689-CB559E1B5908}"/>
              </a:ext>
            </a:extLst>
          </p:cNvPr>
          <p:cNvCxnSpPr>
            <a:cxnSpLocks/>
            <a:stCxn id="407" idx="2"/>
            <a:endCxn id="31" idx="4"/>
          </p:cNvCxnSpPr>
          <p:nvPr/>
        </p:nvCxnSpPr>
        <p:spPr>
          <a:xfrm rot="10800000">
            <a:off x="1787865" y="5133766"/>
            <a:ext cx="1015942" cy="917646"/>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29" name="Connector: Curved 428">
            <a:extLst>
              <a:ext uri="{FF2B5EF4-FFF2-40B4-BE49-F238E27FC236}">
                <a16:creationId xmlns:a16="http://schemas.microsoft.com/office/drawing/2014/main" id="{60A0BD1E-78EE-18D0-8DDA-9C3D73FFC274}"/>
              </a:ext>
            </a:extLst>
          </p:cNvPr>
          <p:cNvCxnSpPr>
            <a:cxnSpLocks/>
            <a:stCxn id="408" idx="3"/>
            <a:endCxn id="8" idx="4"/>
          </p:cNvCxnSpPr>
          <p:nvPr/>
        </p:nvCxnSpPr>
        <p:spPr>
          <a:xfrm rot="5400000" flipH="1">
            <a:off x="2268660" y="5567964"/>
            <a:ext cx="1011181" cy="430160"/>
          </a:xfrm>
          <a:prstGeom prst="curvedConnector3">
            <a:avLst>
              <a:gd name="adj1" fmla="val -2580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3" name="Connector: Curved 432">
            <a:extLst>
              <a:ext uri="{FF2B5EF4-FFF2-40B4-BE49-F238E27FC236}">
                <a16:creationId xmlns:a16="http://schemas.microsoft.com/office/drawing/2014/main" id="{9403E412-87D5-64F4-EEB7-E87EC1D309FE}"/>
              </a:ext>
            </a:extLst>
          </p:cNvPr>
          <p:cNvCxnSpPr>
            <a:cxnSpLocks/>
            <a:stCxn id="410" idx="2"/>
            <a:endCxn id="414" idx="6"/>
          </p:cNvCxnSpPr>
          <p:nvPr/>
        </p:nvCxnSpPr>
        <p:spPr>
          <a:xfrm rot="10800000">
            <a:off x="4282415" y="5874967"/>
            <a:ext cx="763582" cy="120172"/>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6" name="Connector: Curved 435">
            <a:extLst>
              <a:ext uri="{FF2B5EF4-FFF2-40B4-BE49-F238E27FC236}">
                <a16:creationId xmlns:a16="http://schemas.microsoft.com/office/drawing/2014/main" id="{433B51DC-0A60-80E0-6216-27D71C47CF66}"/>
              </a:ext>
            </a:extLst>
          </p:cNvPr>
          <p:cNvCxnSpPr>
            <a:cxnSpLocks/>
            <a:stCxn id="411" idx="2"/>
            <a:endCxn id="415" idx="6"/>
          </p:cNvCxnSpPr>
          <p:nvPr/>
        </p:nvCxnSpPr>
        <p:spPr>
          <a:xfrm rot="10800000">
            <a:off x="4379317" y="6060673"/>
            <a:ext cx="569778" cy="130273"/>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9" name="Connector: Curved 438">
            <a:extLst>
              <a:ext uri="{FF2B5EF4-FFF2-40B4-BE49-F238E27FC236}">
                <a16:creationId xmlns:a16="http://schemas.microsoft.com/office/drawing/2014/main" id="{E23B1A26-3123-8C68-92E5-BF2CA7C81D23}"/>
              </a:ext>
            </a:extLst>
          </p:cNvPr>
          <p:cNvCxnSpPr>
            <a:cxnSpLocks/>
            <a:stCxn id="413" idx="3"/>
            <a:endCxn id="417" idx="5"/>
          </p:cNvCxnSpPr>
          <p:nvPr/>
        </p:nvCxnSpPr>
        <p:spPr>
          <a:xfrm rot="5400000" flipH="1">
            <a:off x="4697233" y="5710110"/>
            <a:ext cx="54422" cy="1503373"/>
          </a:xfrm>
          <a:prstGeom prst="curvedConnector3">
            <a:avLst>
              <a:gd name="adj1" fmla="val -479387"/>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528A8E31-6D19-CE9F-B9D9-7B466C52ED4B}"/>
              </a:ext>
            </a:extLst>
          </p:cNvPr>
          <p:cNvSpPr/>
          <p:nvPr/>
        </p:nvSpPr>
        <p:spPr>
          <a:xfrm>
            <a:off x="917297" y="1648462"/>
            <a:ext cx="969196" cy="30693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CXL-Chassis</a:t>
            </a:r>
          </a:p>
        </p:txBody>
      </p:sp>
      <p:cxnSp>
        <p:nvCxnSpPr>
          <p:cNvPr id="5" name="Connector: Curved 4">
            <a:extLst>
              <a:ext uri="{FF2B5EF4-FFF2-40B4-BE49-F238E27FC236}">
                <a16:creationId xmlns:a16="http://schemas.microsoft.com/office/drawing/2014/main" id="{6B6CA50F-7FAA-CDBB-05F3-B7EDB344A9F0}"/>
              </a:ext>
            </a:extLst>
          </p:cNvPr>
          <p:cNvCxnSpPr>
            <a:cxnSpLocks/>
            <a:stCxn id="379" idx="7"/>
            <a:endCxn id="3" idx="6"/>
          </p:cNvCxnSpPr>
          <p:nvPr/>
        </p:nvCxnSpPr>
        <p:spPr>
          <a:xfrm rot="16200000" flipV="1">
            <a:off x="1926534" y="1761891"/>
            <a:ext cx="921162" cy="1001243"/>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Connector: Curved 28">
            <a:extLst>
              <a:ext uri="{FF2B5EF4-FFF2-40B4-BE49-F238E27FC236}">
                <a16:creationId xmlns:a16="http://schemas.microsoft.com/office/drawing/2014/main" id="{D8B076F6-0C3F-0FA8-3843-EDC1C35EA37C}"/>
              </a:ext>
            </a:extLst>
          </p:cNvPr>
          <p:cNvCxnSpPr>
            <a:cxnSpLocks/>
            <a:stCxn id="376" idx="0"/>
            <a:endCxn id="3" idx="4"/>
          </p:cNvCxnSpPr>
          <p:nvPr/>
        </p:nvCxnSpPr>
        <p:spPr>
          <a:xfrm rot="16200000" flipV="1">
            <a:off x="1211919" y="2145377"/>
            <a:ext cx="590342" cy="210389"/>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Connector: Curved 42">
            <a:extLst>
              <a:ext uri="{FF2B5EF4-FFF2-40B4-BE49-F238E27FC236}">
                <a16:creationId xmlns:a16="http://schemas.microsoft.com/office/drawing/2014/main" id="{B07700F4-1A96-82BF-0FB8-B2E6F6AA51D3}"/>
              </a:ext>
            </a:extLst>
          </p:cNvPr>
          <p:cNvCxnSpPr>
            <a:cxnSpLocks/>
            <a:stCxn id="378" idx="3"/>
            <a:endCxn id="3" idx="2"/>
          </p:cNvCxnSpPr>
          <p:nvPr/>
        </p:nvCxnSpPr>
        <p:spPr>
          <a:xfrm rot="5400000" flipH="1">
            <a:off x="787493" y="1931737"/>
            <a:ext cx="1148390" cy="888781"/>
          </a:xfrm>
          <a:prstGeom prst="curvedConnector4">
            <a:avLst>
              <a:gd name="adj1" fmla="val -10290"/>
              <a:gd name="adj2" fmla="val 12572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84" name="Connector: Elbow 483">
            <a:extLst>
              <a:ext uri="{FF2B5EF4-FFF2-40B4-BE49-F238E27FC236}">
                <a16:creationId xmlns:a16="http://schemas.microsoft.com/office/drawing/2014/main" id="{94042D62-D366-1640-1385-5D3F493879A3}"/>
              </a:ext>
            </a:extLst>
          </p:cNvPr>
          <p:cNvCxnSpPr>
            <a:cxnSpLocks/>
            <a:stCxn id="58" idx="2"/>
            <a:endCxn id="452" idx="0"/>
          </p:cNvCxnSpPr>
          <p:nvPr/>
        </p:nvCxnSpPr>
        <p:spPr>
          <a:xfrm rot="16200000" flipH="1">
            <a:off x="8836276" y="2664408"/>
            <a:ext cx="2221172" cy="1107418"/>
          </a:xfrm>
          <a:prstGeom prst="bentConnector3">
            <a:avLst>
              <a:gd name="adj1" fmla="val 97948"/>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A34F7436-5FC4-40F5-9545-6AA557676FB0}"/>
              </a:ext>
            </a:extLst>
          </p:cNvPr>
          <p:cNvSpPr/>
          <p:nvPr/>
        </p:nvSpPr>
        <p:spPr>
          <a:xfrm>
            <a:off x="10069931" y="1592728"/>
            <a:ext cx="864832" cy="2567773"/>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CXL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Fabric Switch</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15DF6BA1-5241-4B13-044E-35CB0C6EF054}"/>
              </a:ext>
            </a:extLst>
          </p:cNvPr>
          <p:cNvSpPr/>
          <p:nvPr/>
        </p:nvSpPr>
        <p:spPr>
          <a:xfrm>
            <a:off x="9059960" y="1666226"/>
            <a:ext cx="666386" cy="44130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Host 1</a:t>
            </a:r>
          </a:p>
        </p:txBody>
      </p:sp>
      <p:cxnSp>
        <p:nvCxnSpPr>
          <p:cNvPr id="60" name="Straight Arrow Connector 59">
            <a:extLst>
              <a:ext uri="{FF2B5EF4-FFF2-40B4-BE49-F238E27FC236}">
                <a16:creationId xmlns:a16="http://schemas.microsoft.com/office/drawing/2014/main" id="{72AAF58E-5C9B-77A1-A779-21A666C971BE}"/>
              </a:ext>
            </a:extLst>
          </p:cNvPr>
          <p:cNvCxnSpPr>
            <a:cxnSpLocks/>
          </p:cNvCxnSpPr>
          <p:nvPr/>
        </p:nvCxnSpPr>
        <p:spPr>
          <a:xfrm flipV="1">
            <a:off x="9722319" y="1815673"/>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6FC6AAA8-10DC-AD00-DE41-846DB67A1623}"/>
              </a:ext>
            </a:extLst>
          </p:cNvPr>
          <p:cNvSpPr/>
          <p:nvPr/>
        </p:nvSpPr>
        <p:spPr>
          <a:xfrm>
            <a:off x="9059960" y="2142661"/>
            <a:ext cx="666386" cy="44130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Host 2</a:t>
            </a:r>
          </a:p>
        </p:txBody>
      </p:sp>
      <p:cxnSp>
        <p:nvCxnSpPr>
          <p:cNvPr id="62" name="Straight Arrow Connector 61">
            <a:extLst>
              <a:ext uri="{FF2B5EF4-FFF2-40B4-BE49-F238E27FC236}">
                <a16:creationId xmlns:a16="http://schemas.microsoft.com/office/drawing/2014/main" id="{57397863-2DEB-297A-6462-43143FF58AD1}"/>
              </a:ext>
            </a:extLst>
          </p:cNvPr>
          <p:cNvCxnSpPr>
            <a:cxnSpLocks/>
          </p:cNvCxnSpPr>
          <p:nvPr/>
        </p:nvCxnSpPr>
        <p:spPr>
          <a:xfrm flipV="1">
            <a:off x="9718284" y="2293517"/>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60C81130-6F56-7D30-6512-6F7508E2250E}"/>
              </a:ext>
            </a:extLst>
          </p:cNvPr>
          <p:cNvSpPr/>
          <p:nvPr/>
        </p:nvSpPr>
        <p:spPr>
          <a:xfrm>
            <a:off x="9059960" y="2619095"/>
            <a:ext cx="666386" cy="44130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Host 3</a:t>
            </a:r>
          </a:p>
        </p:txBody>
      </p:sp>
      <p:cxnSp>
        <p:nvCxnSpPr>
          <p:cNvPr id="448" name="Straight Arrow Connector 447">
            <a:extLst>
              <a:ext uri="{FF2B5EF4-FFF2-40B4-BE49-F238E27FC236}">
                <a16:creationId xmlns:a16="http://schemas.microsoft.com/office/drawing/2014/main" id="{1327662E-6AF8-2C31-2E65-46C8F0A6E707}"/>
              </a:ext>
            </a:extLst>
          </p:cNvPr>
          <p:cNvCxnSpPr>
            <a:cxnSpLocks/>
          </p:cNvCxnSpPr>
          <p:nvPr/>
        </p:nvCxnSpPr>
        <p:spPr>
          <a:xfrm flipV="1">
            <a:off x="9726439" y="2772421"/>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0" name="Straight Arrow Connector 449">
            <a:extLst>
              <a:ext uri="{FF2B5EF4-FFF2-40B4-BE49-F238E27FC236}">
                <a16:creationId xmlns:a16="http://schemas.microsoft.com/office/drawing/2014/main" id="{48054D9F-AE39-E458-507E-4802259C99FF}"/>
              </a:ext>
            </a:extLst>
          </p:cNvPr>
          <p:cNvCxnSpPr>
            <a:cxnSpLocks/>
          </p:cNvCxnSpPr>
          <p:nvPr/>
        </p:nvCxnSpPr>
        <p:spPr>
          <a:xfrm>
            <a:off x="10939696" y="2325179"/>
            <a:ext cx="581079"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1" name="Straight Arrow Connector 450">
            <a:extLst>
              <a:ext uri="{FF2B5EF4-FFF2-40B4-BE49-F238E27FC236}">
                <a16:creationId xmlns:a16="http://schemas.microsoft.com/office/drawing/2014/main" id="{672B03B6-3BB5-BEFD-FA2B-6DCF766BEBFD}"/>
              </a:ext>
            </a:extLst>
          </p:cNvPr>
          <p:cNvCxnSpPr>
            <a:cxnSpLocks/>
          </p:cNvCxnSpPr>
          <p:nvPr/>
        </p:nvCxnSpPr>
        <p:spPr>
          <a:xfrm>
            <a:off x="10932987" y="3712184"/>
            <a:ext cx="587788" cy="1"/>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2" name="Rectangle: Rounded Corners 451">
            <a:extLst>
              <a:ext uri="{FF2B5EF4-FFF2-40B4-BE49-F238E27FC236}">
                <a16:creationId xmlns:a16="http://schemas.microsoft.com/office/drawing/2014/main" id="{8C13E86B-214B-1543-D89E-84675878FFF1}"/>
              </a:ext>
            </a:extLst>
          </p:cNvPr>
          <p:cNvSpPr/>
          <p:nvPr/>
        </p:nvSpPr>
        <p:spPr>
          <a:xfrm>
            <a:off x="10068155" y="4328703"/>
            <a:ext cx="864832" cy="359127"/>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Fabric Mgr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4" name="Straight Connector 453">
            <a:extLst>
              <a:ext uri="{FF2B5EF4-FFF2-40B4-BE49-F238E27FC236}">
                <a16:creationId xmlns:a16="http://schemas.microsoft.com/office/drawing/2014/main" id="{1E23BD9F-E8C9-EF24-A7AC-7FDB017CBFFB}"/>
              </a:ext>
            </a:extLst>
          </p:cNvPr>
          <p:cNvCxnSpPr>
            <a:cxnSpLocks/>
            <a:stCxn id="452" idx="1"/>
          </p:cNvCxnSpPr>
          <p:nvPr/>
        </p:nvCxnSpPr>
        <p:spPr>
          <a:xfrm flipH="1">
            <a:off x="8957452" y="4508267"/>
            <a:ext cx="1110703"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5" name="Rectangle: Rounded Corners 454">
            <a:extLst>
              <a:ext uri="{FF2B5EF4-FFF2-40B4-BE49-F238E27FC236}">
                <a16:creationId xmlns:a16="http://schemas.microsoft.com/office/drawing/2014/main" id="{AA896BD0-2FF8-42CB-A5D6-CC2E5758B308}"/>
              </a:ext>
            </a:extLst>
          </p:cNvPr>
          <p:cNvSpPr/>
          <p:nvPr/>
        </p:nvSpPr>
        <p:spPr>
          <a:xfrm>
            <a:off x="8092620" y="4328703"/>
            <a:ext cx="864832" cy="826401"/>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CXL Agent</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6" name="Straight Arrow Connector 455">
            <a:extLst>
              <a:ext uri="{FF2B5EF4-FFF2-40B4-BE49-F238E27FC236}">
                <a16:creationId xmlns:a16="http://schemas.microsoft.com/office/drawing/2014/main" id="{C97F0811-0875-C1AA-9273-2993D4FF551D}"/>
              </a:ext>
            </a:extLst>
          </p:cNvPr>
          <p:cNvCxnSpPr>
            <a:cxnSpLocks/>
          </p:cNvCxnSpPr>
          <p:nvPr/>
        </p:nvCxnSpPr>
        <p:spPr>
          <a:xfrm>
            <a:off x="10939696" y="3075956"/>
            <a:ext cx="588946"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7" name="Straight Arrow Connector 456">
            <a:extLst>
              <a:ext uri="{FF2B5EF4-FFF2-40B4-BE49-F238E27FC236}">
                <a16:creationId xmlns:a16="http://schemas.microsoft.com/office/drawing/2014/main" id="{C3C5F877-55AB-E18C-2B36-B0DAEDC69DEE}"/>
              </a:ext>
            </a:extLst>
          </p:cNvPr>
          <p:cNvCxnSpPr>
            <a:cxnSpLocks/>
          </p:cNvCxnSpPr>
          <p:nvPr/>
        </p:nvCxnSpPr>
        <p:spPr>
          <a:xfrm flipV="1">
            <a:off x="9709863" y="3427869"/>
            <a:ext cx="355135" cy="375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8" name="Straight Arrow Connector 457">
            <a:extLst>
              <a:ext uri="{FF2B5EF4-FFF2-40B4-BE49-F238E27FC236}">
                <a16:creationId xmlns:a16="http://schemas.microsoft.com/office/drawing/2014/main" id="{ABCDA811-CB58-0BE6-1F6B-740B24D37A85}"/>
              </a:ext>
            </a:extLst>
          </p:cNvPr>
          <p:cNvCxnSpPr>
            <a:cxnSpLocks/>
          </p:cNvCxnSpPr>
          <p:nvPr/>
        </p:nvCxnSpPr>
        <p:spPr>
          <a:xfrm flipV="1">
            <a:off x="10932987" y="3416811"/>
            <a:ext cx="355135" cy="3754"/>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85545E49-9EF6-90C8-DF9F-AC51362D289F}"/>
              </a:ext>
            </a:extLst>
          </p:cNvPr>
          <p:cNvCxnSpPr>
            <a:stCxn id="57" idx="2"/>
            <a:endCxn id="452" idx="0"/>
          </p:cNvCxnSpPr>
          <p:nvPr/>
        </p:nvCxnSpPr>
        <p:spPr>
          <a:xfrm flipH="1">
            <a:off x="10500571" y="4160501"/>
            <a:ext cx="1776" cy="1682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756ACF7F-9FB6-541E-5CB7-9585E3D12A4E}"/>
              </a:ext>
            </a:extLst>
          </p:cNvPr>
          <p:cNvCxnSpPr>
            <a:cxnSpLocks/>
            <a:stCxn id="455" idx="1"/>
          </p:cNvCxnSpPr>
          <p:nvPr/>
        </p:nvCxnSpPr>
        <p:spPr>
          <a:xfrm flipH="1">
            <a:off x="7001353" y="4741904"/>
            <a:ext cx="1091267" cy="13397"/>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Callout: Line 3">
            <a:extLst>
              <a:ext uri="{FF2B5EF4-FFF2-40B4-BE49-F238E27FC236}">
                <a16:creationId xmlns:a16="http://schemas.microsoft.com/office/drawing/2014/main" id="{8C4A936F-3FEF-B238-D865-9032958FB13D}"/>
              </a:ext>
            </a:extLst>
          </p:cNvPr>
          <p:cNvSpPr/>
          <p:nvPr/>
        </p:nvSpPr>
        <p:spPr>
          <a:xfrm>
            <a:off x="7747910" y="5903954"/>
            <a:ext cx="2720340" cy="612648"/>
          </a:xfrm>
          <a:prstGeom prst="borderCallout1">
            <a:avLst>
              <a:gd name="adj1" fmla="val 52332"/>
              <a:gd name="adj2" fmla="val 491"/>
              <a:gd name="adj3" fmla="val 133022"/>
              <a:gd name="adj4" fmla="val -98417"/>
            </a:avLst>
          </a:prstGeom>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Boundary Links</a:t>
            </a:r>
            <a:endParaRPr lang="en-GB" dirty="0"/>
          </a:p>
        </p:txBody>
      </p:sp>
      <p:cxnSp>
        <p:nvCxnSpPr>
          <p:cNvPr id="10" name="Straight Arrow Connector 9">
            <a:extLst>
              <a:ext uri="{FF2B5EF4-FFF2-40B4-BE49-F238E27FC236}">
                <a16:creationId xmlns:a16="http://schemas.microsoft.com/office/drawing/2014/main" id="{766F3BF9-7067-DFE0-F953-980C217BB0F2}"/>
              </a:ext>
            </a:extLst>
          </p:cNvPr>
          <p:cNvCxnSpPr>
            <a:cxnSpLocks/>
            <a:stCxn id="4" idx="0"/>
          </p:cNvCxnSpPr>
          <p:nvPr/>
        </p:nvCxnSpPr>
        <p:spPr>
          <a:xfrm flipV="1">
            <a:off x="10468250" y="3775393"/>
            <a:ext cx="870310" cy="2434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91351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1000"/>
                                        <p:tgtEl>
                                          <p:spTgt spid="479"/>
                                        </p:tgtEl>
                                      </p:cBhvr>
                                    </p:animEffect>
                                    <p:anim calcmode="lin" valueType="num">
                                      <p:cBhvr>
                                        <p:cTn id="8" dur="1000" fill="hold"/>
                                        <p:tgtEl>
                                          <p:spTgt spid="479"/>
                                        </p:tgtEl>
                                        <p:attrNameLst>
                                          <p:attrName>ppt_x</p:attrName>
                                        </p:attrNameLst>
                                      </p:cBhvr>
                                      <p:tavLst>
                                        <p:tav tm="0">
                                          <p:val>
                                            <p:strVal val="#ppt_x"/>
                                          </p:val>
                                        </p:tav>
                                        <p:tav tm="100000">
                                          <p:val>
                                            <p:strVal val="#ppt_x"/>
                                          </p:val>
                                        </p:tav>
                                      </p:tavLst>
                                    </p:anim>
                                    <p:anim calcmode="lin" valueType="num">
                                      <p:cBhvr>
                                        <p:cTn id="9" dur="1000" fill="hold"/>
                                        <p:tgtEl>
                                          <p:spTgt spid="47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4"/>
                                        </p:tgtEl>
                                        <p:attrNameLst>
                                          <p:attrName>style.visibility</p:attrName>
                                        </p:attrNameLst>
                                      </p:cBhvr>
                                      <p:to>
                                        <p:strVal val="visible"/>
                                      </p:to>
                                    </p:set>
                                    <p:animEffect transition="in" filter="fade">
                                      <p:cBhvr>
                                        <p:cTn id="12" dur="1000"/>
                                        <p:tgtEl>
                                          <p:spTgt spid="484"/>
                                        </p:tgtEl>
                                      </p:cBhvr>
                                    </p:animEffect>
                                    <p:anim calcmode="lin" valueType="num">
                                      <p:cBhvr>
                                        <p:cTn id="13" dur="1000" fill="hold"/>
                                        <p:tgtEl>
                                          <p:spTgt spid="484"/>
                                        </p:tgtEl>
                                        <p:attrNameLst>
                                          <p:attrName>ppt_x</p:attrName>
                                        </p:attrNameLst>
                                      </p:cBhvr>
                                      <p:tavLst>
                                        <p:tav tm="0">
                                          <p:val>
                                            <p:strVal val="#ppt_x"/>
                                          </p:val>
                                        </p:tav>
                                        <p:tav tm="100000">
                                          <p:val>
                                            <p:strVal val="#ppt_x"/>
                                          </p:val>
                                        </p:tav>
                                      </p:tavLst>
                                    </p:anim>
                                    <p:anim calcmode="lin" valueType="num">
                                      <p:cBhvr>
                                        <p:cTn id="14" dur="1000" fill="hold"/>
                                        <p:tgtEl>
                                          <p:spTgt spid="4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anim calcmode="lin" valueType="num">
                                      <p:cBhvr>
                                        <p:cTn id="38" dur="1000" fill="hold"/>
                                        <p:tgtEl>
                                          <p:spTgt spid="62"/>
                                        </p:tgtEl>
                                        <p:attrNameLst>
                                          <p:attrName>ppt_x</p:attrName>
                                        </p:attrNameLst>
                                      </p:cBhvr>
                                      <p:tavLst>
                                        <p:tav tm="0">
                                          <p:val>
                                            <p:strVal val="#ppt_x"/>
                                          </p:val>
                                        </p:tav>
                                        <p:tav tm="100000">
                                          <p:val>
                                            <p:strVal val="#ppt_x"/>
                                          </p:val>
                                        </p:tav>
                                      </p:tavLst>
                                    </p:anim>
                                    <p:anim calcmode="lin" valueType="num">
                                      <p:cBhvr>
                                        <p:cTn id="39" dur="1000" fill="hold"/>
                                        <p:tgtEl>
                                          <p:spTgt spid="6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48"/>
                                        </p:tgtEl>
                                        <p:attrNameLst>
                                          <p:attrName>style.visibility</p:attrName>
                                        </p:attrNameLst>
                                      </p:cBhvr>
                                      <p:to>
                                        <p:strVal val="visible"/>
                                      </p:to>
                                    </p:set>
                                    <p:animEffect transition="in" filter="fade">
                                      <p:cBhvr>
                                        <p:cTn id="47" dur="1000"/>
                                        <p:tgtEl>
                                          <p:spTgt spid="448"/>
                                        </p:tgtEl>
                                      </p:cBhvr>
                                    </p:animEffect>
                                    <p:anim calcmode="lin" valueType="num">
                                      <p:cBhvr>
                                        <p:cTn id="48" dur="1000" fill="hold"/>
                                        <p:tgtEl>
                                          <p:spTgt spid="448"/>
                                        </p:tgtEl>
                                        <p:attrNameLst>
                                          <p:attrName>ppt_x</p:attrName>
                                        </p:attrNameLst>
                                      </p:cBhvr>
                                      <p:tavLst>
                                        <p:tav tm="0">
                                          <p:val>
                                            <p:strVal val="#ppt_x"/>
                                          </p:val>
                                        </p:tav>
                                        <p:tav tm="100000">
                                          <p:val>
                                            <p:strVal val="#ppt_x"/>
                                          </p:val>
                                        </p:tav>
                                      </p:tavLst>
                                    </p:anim>
                                    <p:anim calcmode="lin" valueType="num">
                                      <p:cBhvr>
                                        <p:cTn id="49" dur="1000" fill="hold"/>
                                        <p:tgtEl>
                                          <p:spTgt spid="4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0"/>
                                        </p:tgtEl>
                                        <p:attrNameLst>
                                          <p:attrName>style.visibility</p:attrName>
                                        </p:attrNameLst>
                                      </p:cBhvr>
                                      <p:to>
                                        <p:strVal val="visible"/>
                                      </p:to>
                                    </p:set>
                                    <p:animEffect transition="in" filter="fade">
                                      <p:cBhvr>
                                        <p:cTn id="52" dur="1000"/>
                                        <p:tgtEl>
                                          <p:spTgt spid="450"/>
                                        </p:tgtEl>
                                      </p:cBhvr>
                                    </p:animEffect>
                                    <p:anim calcmode="lin" valueType="num">
                                      <p:cBhvr>
                                        <p:cTn id="53" dur="1000" fill="hold"/>
                                        <p:tgtEl>
                                          <p:spTgt spid="450"/>
                                        </p:tgtEl>
                                        <p:attrNameLst>
                                          <p:attrName>ppt_x</p:attrName>
                                        </p:attrNameLst>
                                      </p:cBhvr>
                                      <p:tavLst>
                                        <p:tav tm="0">
                                          <p:val>
                                            <p:strVal val="#ppt_x"/>
                                          </p:val>
                                        </p:tav>
                                        <p:tav tm="100000">
                                          <p:val>
                                            <p:strVal val="#ppt_x"/>
                                          </p:val>
                                        </p:tav>
                                      </p:tavLst>
                                    </p:anim>
                                    <p:anim calcmode="lin" valueType="num">
                                      <p:cBhvr>
                                        <p:cTn id="54" dur="1000" fill="hold"/>
                                        <p:tgtEl>
                                          <p:spTgt spid="45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51"/>
                                        </p:tgtEl>
                                        <p:attrNameLst>
                                          <p:attrName>style.visibility</p:attrName>
                                        </p:attrNameLst>
                                      </p:cBhvr>
                                      <p:to>
                                        <p:strVal val="visible"/>
                                      </p:to>
                                    </p:set>
                                    <p:animEffect transition="in" filter="fade">
                                      <p:cBhvr>
                                        <p:cTn id="57" dur="1000"/>
                                        <p:tgtEl>
                                          <p:spTgt spid="451"/>
                                        </p:tgtEl>
                                      </p:cBhvr>
                                    </p:animEffect>
                                    <p:anim calcmode="lin" valueType="num">
                                      <p:cBhvr>
                                        <p:cTn id="58" dur="1000" fill="hold"/>
                                        <p:tgtEl>
                                          <p:spTgt spid="451"/>
                                        </p:tgtEl>
                                        <p:attrNameLst>
                                          <p:attrName>ppt_x</p:attrName>
                                        </p:attrNameLst>
                                      </p:cBhvr>
                                      <p:tavLst>
                                        <p:tav tm="0">
                                          <p:val>
                                            <p:strVal val="#ppt_x"/>
                                          </p:val>
                                        </p:tav>
                                        <p:tav tm="100000">
                                          <p:val>
                                            <p:strVal val="#ppt_x"/>
                                          </p:val>
                                        </p:tav>
                                      </p:tavLst>
                                    </p:anim>
                                    <p:anim calcmode="lin" valueType="num">
                                      <p:cBhvr>
                                        <p:cTn id="59" dur="1000" fill="hold"/>
                                        <p:tgtEl>
                                          <p:spTgt spid="45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52"/>
                                        </p:tgtEl>
                                        <p:attrNameLst>
                                          <p:attrName>style.visibility</p:attrName>
                                        </p:attrNameLst>
                                      </p:cBhvr>
                                      <p:to>
                                        <p:strVal val="visible"/>
                                      </p:to>
                                    </p:set>
                                    <p:animEffect transition="in" filter="fade">
                                      <p:cBhvr>
                                        <p:cTn id="62" dur="1000"/>
                                        <p:tgtEl>
                                          <p:spTgt spid="452"/>
                                        </p:tgtEl>
                                      </p:cBhvr>
                                    </p:animEffect>
                                    <p:anim calcmode="lin" valueType="num">
                                      <p:cBhvr>
                                        <p:cTn id="63" dur="1000" fill="hold"/>
                                        <p:tgtEl>
                                          <p:spTgt spid="452"/>
                                        </p:tgtEl>
                                        <p:attrNameLst>
                                          <p:attrName>ppt_x</p:attrName>
                                        </p:attrNameLst>
                                      </p:cBhvr>
                                      <p:tavLst>
                                        <p:tav tm="0">
                                          <p:val>
                                            <p:strVal val="#ppt_x"/>
                                          </p:val>
                                        </p:tav>
                                        <p:tav tm="100000">
                                          <p:val>
                                            <p:strVal val="#ppt_x"/>
                                          </p:val>
                                        </p:tav>
                                      </p:tavLst>
                                    </p:anim>
                                    <p:anim calcmode="lin" valueType="num">
                                      <p:cBhvr>
                                        <p:cTn id="64" dur="1000" fill="hold"/>
                                        <p:tgtEl>
                                          <p:spTgt spid="45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54"/>
                                        </p:tgtEl>
                                        <p:attrNameLst>
                                          <p:attrName>style.visibility</p:attrName>
                                        </p:attrNameLst>
                                      </p:cBhvr>
                                      <p:to>
                                        <p:strVal val="visible"/>
                                      </p:to>
                                    </p:set>
                                    <p:animEffect transition="in" filter="fade">
                                      <p:cBhvr>
                                        <p:cTn id="67" dur="1000"/>
                                        <p:tgtEl>
                                          <p:spTgt spid="454"/>
                                        </p:tgtEl>
                                      </p:cBhvr>
                                    </p:animEffect>
                                    <p:anim calcmode="lin" valueType="num">
                                      <p:cBhvr>
                                        <p:cTn id="68" dur="1000" fill="hold"/>
                                        <p:tgtEl>
                                          <p:spTgt spid="454"/>
                                        </p:tgtEl>
                                        <p:attrNameLst>
                                          <p:attrName>ppt_x</p:attrName>
                                        </p:attrNameLst>
                                      </p:cBhvr>
                                      <p:tavLst>
                                        <p:tav tm="0">
                                          <p:val>
                                            <p:strVal val="#ppt_x"/>
                                          </p:val>
                                        </p:tav>
                                        <p:tav tm="100000">
                                          <p:val>
                                            <p:strVal val="#ppt_x"/>
                                          </p:val>
                                        </p:tav>
                                      </p:tavLst>
                                    </p:anim>
                                    <p:anim calcmode="lin" valueType="num">
                                      <p:cBhvr>
                                        <p:cTn id="69" dur="1000" fill="hold"/>
                                        <p:tgtEl>
                                          <p:spTgt spid="45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55"/>
                                        </p:tgtEl>
                                        <p:attrNameLst>
                                          <p:attrName>style.visibility</p:attrName>
                                        </p:attrNameLst>
                                      </p:cBhvr>
                                      <p:to>
                                        <p:strVal val="visible"/>
                                      </p:to>
                                    </p:set>
                                    <p:animEffect transition="in" filter="fade">
                                      <p:cBhvr>
                                        <p:cTn id="72" dur="1000"/>
                                        <p:tgtEl>
                                          <p:spTgt spid="455"/>
                                        </p:tgtEl>
                                      </p:cBhvr>
                                    </p:animEffect>
                                    <p:anim calcmode="lin" valueType="num">
                                      <p:cBhvr>
                                        <p:cTn id="73" dur="1000" fill="hold"/>
                                        <p:tgtEl>
                                          <p:spTgt spid="455"/>
                                        </p:tgtEl>
                                        <p:attrNameLst>
                                          <p:attrName>ppt_x</p:attrName>
                                        </p:attrNameLst>
                                      </p:cBhvr>
                                      <p:tavLst>
                                        <p:tav tm="0">
                                          <p:val>
                                            <p:strVal val="#ppt_x"/>
                                          </p:val>
                                        </p:tav>
                                        <p:tav tm="100000">
                                          <p:val>
                                            <p:strVal val="#ppt_x"/>
                                          </p:val>
                                        </p:tav>
                                      </p:tavLst>
                                    </p:anim>
                                    <p:anim calcmode="lin" valueType="num">
                                      <p:cBhvr>
                                        <p:cTn id="74" dur="1000" fill="hold"/>
                                        <p:tgtEl>
                                          <p:spTgt spid="45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56"/>
                                        </p:tgtEl>
                                        <p:attrNameLst>
                                          <p:attrName>style.visibility</p:attrName>
                                        </p:attrNameLst>
                                      </p:cBhvr>
                                      <p:to>
                                        <p:strVal val="visible"/>
                                      </p:to>
                                    </p:set>
                                    <p:animEffect transition="in" filter="fade">
                                      <p:cBhvr>
                                        <p:cTn id="77" dur="1000"/>
                                        <p:tgtEl>
                                          <p:spTgt spid="456"/>
                                        </p:tgtEl>
                                      </p:cBhvr>
                                    </p:animEffect>
                                    <p:anim calcmode="lin" valueType="num">
                                      <p:cBhvr>
                                        <p:cTn id="78" dur="1000" fill="hold"/>
                                        <p:tgtEl>
                                          <p:spTgt spid="456"/>
                                        </p:tgtEl>
                                        <p:attrNameLst>
                                          <p:attrName>ppt_x</p:attrName>
                                        </p:attrNameLst>
                                      </p:cBhvr>
                                      <p:tavLst>
                                        <p:tav tm="0">
                                          <p:val>
                                            <p:strVal val="#ppt_x"/>
                                          </p:val>
                                        </p:tav>
                                        <p:tav tm="100000">
                                          <p:val>
                                            <p:strVal val="#ppt_x"/>
                                          </p:val>
                                        </p:tav>
                                      </p:tavLst>
                                    </p:anim>
                                    <p:anim calcmode="lin" valueType="num">
                                      <p:cBhvr>
                                        <p:cTn id="79" dur="1000" fill="hold"/>
                                        <p:tgtEl>
                                          <p:spTgt spid="45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57"/>
                                        </p:tgtEl>
                                        <p:attrNameLst>
                                          <p:attrName>style.visibility</p:attrName>
                                        </p:attrNameLst>
                                      </p:cBhvr>
                                      <p:to>
                                        <p:strVal val="visible"/>
                                      </p:to>
                                    </p:set>
                                    <p:animEffect transition="in" filter="fade">
                                      <p:cBhvr>
                                        <p:cTn id="82" dur="1000"/>
                                        <p:tgtEl>
                                          <p:spTgt spid="457"/>
                                        </p:tgtEl>
                                      </p:cBhvr>
                                    </p:animEffect>
                                    <p:anim calcmode="lin" valueType="num">
                                      <p:cBhvr>
                                        <p:cTn id="83" dur="1000" fill="hold"/>
                                        <p:tgtEl>
                                          <p:spTgt spid="457"/>
                                        </p:tgtEl>
                                        <p:attrNameLst>
                                          <p:attrName>ppt_x</p:attrName>
                                        </p:attrNameLst>
                                      </p:cBhvr>
                                      <p:tavLst>
                                        <p:tav tm="0">
                                          <p:val>
                                            <p:strVal val="#ppt_x"/>
                                          </p:val>
                                        </p:tav>
                                        <p:tav tm="100000">
                                          <p:val>
                                            <p:strVal val="#ppt_x"/>
                                          </p:val>
                                        </p:tav>
                                      </p:tavLst>
                                    </p:anim>
                                    <p:anim calcmode="lin" valueType="num">
                                      <p:cBhvr>
                                        <p:cTn id="84" dur="1000" fill="hold"/>
                                        <p:tgtEl>
                                          <p:spTgt spid="45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58"/>
                                        </p:tgtEl>
                                        <p:attrNameLst>
                                          <p:attrName>style.visibility</p:attrName>
                                        </p:attrNameLst>
                                      </p:cBhvr>
                                      <p:to>
                                        <p:strVal val="visible"/>
                                      </p:to>
                                    </p:set>
                                    <p:animEffect transition="in" filter="fade">
                                      <p:cBhvr>
                                        <p:cTn id="87" dur="1000"/>
                                        <p:tgtEl>
                                          <p:spTgt spid="458"/>
                                        </p:tgtEl>
                                      </p:cBhvr>
                                    </p:animEffect>
                                    <p:anim calcmode="lin" valueType="num">
                                      <p:cBhvr>
                                        <p:cTn id="88" dur="1000" fill="hold"/>
                                        <p:tgtEl>
                                          <p:spTgt spid="458"/>
                                        </p:tgtEl>
                                        <p:attrNameLst>
                                          <p:attrName>ppt_x</p:attrName>
                                        </p:attrNameLst>
                                      </p:cBhvr>
                                      <p:tavLst>
                                        <p:tav tm="0">
                                          <p:val>
                                            <p:strVal val="#ppt_x"/>
                                          </p:val>
                                        </p:tav>
                                        <p:tav tm="100000">
                                          <p:val>
                                            <p:strVal val="#ppt_x"/>
                                          </p:val>
                                        </p:tav>
                                      </p:tavLst>
                                    </p:anim>
                                    <p:anim calcmode="lin" valueType="num">
                                      <p:cBhvr>
                                        <p:cTn id="89" dur="1000" fill="hold"/>
                                        <p:tgtEl>
                                          <p:spTgt spid="45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82"/>
                                        </p:tgtEl>
                                        <p:attrNameLst>
                                          <p:attrName>style.visibility</p:attrName>
                                        </p:attrNameLst>
                                      </p:cBhvr>
                                      <p:to>
                                        <p:strVal val="visible"/>
                                      </p:to>
                                    </p:set>
                                    <p:animEffect transition="in" filter="fade">
                                      <p:cBhvr>
                                        <p:cTn id="92" dur="1000"/>
                                        <p:tgtEl>
                                          <p:spTgt spid="482"/>
                                        </p:tgtEl>
                                      </p:cBhvr>
                                    </p:animEffect>
                                    <p:anim calcmode="lin" valueType="num">
                                      <p:cBhvr>
                                        <p:cTn id="93" dur="1000" fill="hold"/>
                                        <p:tgtEl>
                                          <p:spTgt spid="482"/>
                                        </p:tgtEl>
                                        <p:attrNameLst>
                                          <p:attrName>ppt_x</p:attrName>
                                        </p:attrNameLst>
                                      </p:cBhvr>
                                      <p:tavLst>
                                        <p:tav tm="0">
                                          <p:val>
                                            <p:strVal val="#ppt_x"/>
                                          </p:val>
                                        </p:tav>
                                        <p:tav tm="100000">
                                          <p:val>
                                            <p:strVal val="#ppt_x"/>
                                          </p:val>
                                        </p:tav>
                                      </p:tavLst>
                                    </p:anim>
                                    <p:anim calcmode="lin" valueType="num">
                                      <p:cBhvr>
                                        <p:cTn id="94" dur="1000" fill="hold"/>
                                        <p:tgtEl>
                                          <p:spTgt spid="48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87"/>
                                        </p:tgtEl>
                                        <p:attrNameLst>
                                          <p:attrName>style.visibility</p:attrName>
                                        </p:attrNameLst>
                                      </p:cBhvr>
                                      <p:to>
                                        <p:strVal val="visible"/>
                                      </p:to>
                                    </p:set>
                                    <p:animEffect transition="in" filter="fade">
                                      <p:cBhvr>
                                        <p:cTn id="97" dur="1000"/>
                                        <p:tgtEl>
                                          <p:spTgt spid="487"/>
                                        </p:tgtEl>
                                      </p:cBhvr>
                                    </p:animEffect>
                                    <p:anim calcmode="lin" valueType="num">
                                      <p:cBhvr>
                                        <p:cTn id="98" dur="1000" fill="hold"/>
                                        <p:tgtEl>
                                          <p:spTgt spid="487"/>
                                        </p:tgtEl>
                                        <p:attrNameLst>
                                          <p:attrName>ppt_x</p:attrName>
                                        </p:attrNameLst>
                                      </p:cBhvr>
                                      <p:tavLst>
                                        <p:tav tm="0">
                                          <p:val>
                                            <p:strVal val="#ppt_x"/>
                                          </p:val>
                                        </p:tav>
                                        <p:tav tm="100000">
                                          <p:val>
                                            <p:strVal val="#ppt_x"/>
                                          </p:val>
                                        </p:tav>
                                      </p:tavLst>
                                    </p:anim>
                                    <p:anim calcmode="lin" valueType="num">
                                      <p:cBhvr>
                                        <p:cTn id="99" dur="1000" fill="hold"/>
                                        <p:tgtEl>
                                          <p:spTgt spid="48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25"/>
                                        </p:tgtEl>
                                        <p:attrNameLst>
                                          <p:attrName>style.visibility</p:attrName>
                                        </p:attrNameLst>
                                      </p:cBhvr>
                                      <p:to>
                                        <p:strVal val="visible"/>
                                      </p:to>
                                    </p:set>
                                    <p:animEffect transition="in" filter="fade">
                                      <p:cBhvr>
                                        <p:cTn id="104" dur="1000"/>
                                        <p:tgtEl>
                                          <p:spTgt spid="425"/>
                                        </p:tgtEl>
                                      </p:cBhvr>
                                    </p:animEffect>
                                    <p:anim calcmode="lin" valueType="num">
                                      <p:cBhvr>
                                        <p:cTn id="105" dur="1000" fill="hold"/>
                                        <p:tgtEl>
                                          <p:spTgt spid="425"/>
                                        </p:tgtEl>
                                        <p:attrNameLst>
                                          <p:attrName>ppt_x</p:attrName>
                                        </p:attrNameLst>
                                      </p:cBhvr>
                                      <p:tavLst>
                                        <p:tav tm="0">
                                          <p:val>
                                            <p:strVal val="#ppt_x"/>
                                          </p:val>
                                        </p:tav>
                                        <p:tav tm="100000">
                                          <p:val>
                                            <p:strVal val="#ppt_x"/>
                                          </p:val>
                                        </p:tav>
                                      </p:tavLst>
                                    </p:anim>
                                    <p:anim calcmode="lin" valueType="num">
                                      <p:cBhvr>
                                        <p:cTn id="106" dur="1000" fill="hold"/>
                                        <p:tgtEl>
                                          <p:spTgt spid="4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1000"/>
                                        <p:tgtEl>
                                          <p:spTgt spid="7"/>
                                        </p:tgtEl>
                                      </p:cBhvr>
                                    </p:animEffect>
                                    <p:anim calcmode="lin" valueType="num">
                                      <p:cBhvr>
                                        <p:cTn id="110" dur="1000" fill="hold"/>
                                        <p:tgtEl>
                                          <p:spTgt spid="7"/>
                                        </p:tgtEl>
                                        <p:attrNameLst>
                                          <p:attrName>ppt_x</p:attrName>
                                        </p:attrNameLst>
                                      </p:cBhvr>
                                      <p:tavLst>
                                        <p:tav tm="0">
                                          <p:val>
                                            <p:strVal val="#ppt_x"/>
                                          </p:val>
                                        </p:tav>
                                        <p:tav tm="100000">
                                          <p:val>
                                            <p:strVal val="#ppt_x"/>
                                          </p:val>
                                        </p:tav>
                                      </p:tavLst>
                                    </p:anim>
                                    <p:anim calcmode="lin" valueType="num">
                                      <p:cBhvr>
                                        <p:cTn id="111" dur="1000" fill="hold"/>
                                        <p:tgtEl>
                                          <p:spTgt spid="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1000"/>
                                        <p:tgtEl>
                                          <p:spTgt spid="8"/>
                                        </p:tgtEl>
                                      </p:cBhvr>
                                    </p:animEffect>
                                    <p:anim calcmode="lin" valueType="num">
                                      <p:cBhvr>
                                        <p:cTn id="115" dur="1000" fill="hold"/>
                                        <p:tgtEl>
                                          <p:spTgt spid="8"/>
                                        </p:tgtEl>
                                        <p:attrNameLst>
                                          <p:attrName>ppt_x</p:attrName>
                                        </p:attrNameLst>
                                      </p:cBhvr>
                                      <p:tavLst>
                                        <p:tav tm="0">
                                          <p:val>
                                            <p:strVal val="#ppt_x"/>
                                          </p:val>
                                        </p:tav>
                                        <p:tav tm="100000">
                                          <p:val>
                                            <p:strVal val="#ppt_x"/>
                                          </p:val>
                                        </p:tav>
                                      </p:tavLst>
                                    </p:anim>
                                    <p:anim calcmode="lin" valueType="num">
                                      <p:cBhvr>
                                        <p:cTn id="116" dur="1000" fill="hold"/>
                                        <p:tgtEl>
                                          <p:spTgt spid="8"/>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1000"/>
                                        <p:tgtEl>
                                          <p:spTgt spid="9"/>
                                        </p:tgtEl>
                                      </p:cBhvr>
                                    </p:animEffect>
                                    <p:anim calcmode="lin" valueType="num">
                                      <p:cBhvr>
                                        <p:cTn id="120" dur="1000" fill="hold"/>
                                        <p:tgtEl>
                                          <p:spTgt spid="9"/>
                                        </p:tgtEl>
                                        <p:attrNameLst>
                                          <p:attrName>ppt_x</p:attrName>
                                        </p:attrNameLst>
                                      </p:cBhvr>
                                      <p:tavLst>
                                        <p:tav tm="0">
                                          <p:val>
                                            <p:strVal val="#ppt_x"/>
                                          </p:val>
                                        </p:tav>
                                        <p:tav tm="100000">
                                          <p:val>
                                            <p:strVal val="#ppt_x"/>
                                          </p:val>
                                        </p:tav>
                                      </p:tavLst>
                                    </p:anim>
                                    <p:anim calcmode="lin" valueType="num">
                                      <p:cBhvr>
                                        <p:cTn id="121" dur="1000" fill="hold"/>
                                        <p:tgtEl>
                                          <p:spTgt spid="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1000"/>
                                        <p:tgtEl>
                                          <p:spTgt spid="12"/>
                                        </p:tgtEl>
                                      </p:cBhvr>
                                    </p:animEffect>
                                    <p:anim calcmode="lin" valueType="num">
                                      <p:cBhvr>
                                        <p:cTn id="125" dur="1000" fill="hold"/>
                                        <p:tgtEl>
                                          <p:spTgt spid="12"/>
                                        </p:tgtEl>
                                        <p:attrNameLst>
                                          <p:attrName>ppt_x</p:attrName>
                                        </p:attrNameLst>
                                      </p:cBhvr>
                                      <p:tavLst>
                                        <p:tav tm="0">
                                          <p:val>
                                            <p:strVal val="#ppt_x"/>
                                          </p:val>
                                        </p:tav>
                                        <p:tav tm="100000">
                                          <p:val>
                                            <p:strVal val="#ppt_x"/>
                                          </p:val>
                                        </p:tav>
                                      </p:tavLst>
                                    </p:anim>
                                    <p:anim calcmode="lin" valueType="num">
                                      <p:cBhvr>
                                        <p:cTn id="126" dur="1000" fill="hold"/>
                                        <p:tgtEl>
                                          <p:spTgt spid="12"/>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1000"/>
                                        <p:tgtEl>
                                          <p:spTgt spid="14"/>
                                        </p:tgtEl>
                                      </p:cBhvr>
                                    </p:animEffect>
                                    <p:anim calcmode="lin" valueType="num">
                                      <p:cBhvr>
                                        <p:cTn id="130" dur="1000" fill="hold"/>
                                        <p:tgtEl>
                                          <p:spTgt spid="14"/>
                                        </p:tgtEl>
                                        <p:attrNameLst>
                                          <p:attrName>ppt_x</p:attrName>
                                        </p:attrNameLst>
                                      </p:cBhvr>
                                      <p:tavLst>
                                        <p:tav tm="0">
                                          <p:val>
                                            <p:strVal val="#ppt_x"/>
                                          </p:val>
                                        </p:tav>
                                        <p:tav tm="100000">
                                          <p:val>
                                            <p:strVal val="#ppt_x"/>
                                          </p:val>
                                        </p:tav>
                                      </p:tavLst>
                                    </p:anim>
                                    <p:anim calcmode="lin" valueType="num">
                                      <p:cBhvr>
                                        <p:cTn id="131" dur="1000" fill="hold"/>
                                        <p:tgtEl>
                                          <p:spTgt spid="1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fade">
                                      <p:cBhvr>
                                        <p:cTn id="134" dur="1000"/>
                                        <p:tgtEl>
                                          <p:spTgt spid="15"/>
                                        </p:tgtEl>
                                      </p:cBhvr>
                                    </p:animEffect>
                                    <p:anim calcmode="lin" valueType="num">
                                      <p:cBhvr>
                                        <p:cTn id="135" dur="1000" fill="hold"/>
                                        <p:tgtEl>
                                          <p:spTgt spid="15"/>
                                        </p:tgtEl>
                                        <p:attrNameLst>
                                          <p:attrName>ppt_x</p:attrName>
                                        </p:attrNameLst>
                                      </p:cBhvr>
                                      <p:tavLst>
                                        <p:tav tm="0">
                                          <p:val>
                                            <p:strVal val="#ppt_x"/>
                                          </p:val>
                                        </p:tav>
                                        <p:tav tm="100000">
                                          <p:val>
                                            <p:strVal val="#ppt_x"/>
                                          </p:val>
                                        </p:tav>
                                      </p:tavLst>
                                    </p:anim>
                                    <p:anim calcmode="lin" valueType="num">
                                      <p:cBhvr>
                                        <p:cTn id="136" dur="1000" fill="hold"/>
                                        <p:tgtEl>
                                          <p:spTgt spid="1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1000"/>
                                        <p:tgtEl>
                                          <p:spTgt spid="16"/>
                                        </p:tgtEl>
                                      </p:cBhvr>
                                    </p:animEffect>
                                    <p:anim calcmode="lin" valueType="num">
                                      <p:cBhvr>
                                        <p:cTn id="140" dur="1000" fill="hold"/>
                                        <p:tgtEl>
                                          <p:spTgt spid="16"/>
                                        </p:tgtEl>
                                        <p:attrNameLst>
                                          <p:attrName>ppt_x</p:attrName>
                                        </p:attrNameLst>
                                      </p:cBhvr>
                                      <p:tavLst>
                                        <p:tav tm="0">
                                          <p:val>
                                            <p:strVal val="#ppt_x"/>
                                          </p:val>
                                        </p:tav>
                                        <p:tav tm="100000">
                                          <p:val>
                                            <p:strVal val="#ppt_x"/>
                                          </p:val>
                                        </p:tav>
                                      </p:tavLst>
                                    </p:anim>
                                    <p:anim calcmode="lin" valueType="num">
                                      <p:cBhvr>
                                        <p:cTn id="141" dur="1000" fill="hold"/>
                                        <p:tgtEl>
                                          <p:spTgt spid="16"/>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fade">
                                      <p:cBhvr>
                                        <p:cTn id="144" dur="1000"/>
                                        <p:tgtEl>
                                          <p:spTgt spid="17"/>
                                        </p:tgtEl>
                                      </p:cBhvr>
                                    </p:animEffect>
                                    <p:anim calcmode="lin" valueType="num">
                                      <p:cBhvr>
                                        <p:cTn id="145" dur="1000" fill="hold"/>
                                        <p:tgtEl>
                                          <p:spTgt spid="17"/>
                                        </p:tgtEl>
                                        <p:attrNameLst>
                                          <p:attrName>ppt_x</p:attrName>
                                        </p:attrNameLst>
                                      </p:cBhvr>
                                      <p:tavLst>
                                        <p:tav tm="0">
                                          <p:val>
                                            <p:strVal val="#ppt_x"/>
                                          </p:val>
                                        </p:tav>
                                        <p:tav tm="100000">
                                          <p:val>
                                            <p:strVal val="#ppt_x"/>
                                          </p:val>
                                        </p:tav>
                                      </p:tavLst>
                                    </p:anim>
                                    <p:anim calcmode="lin" valueType="num">
                                      <p:cBhvr>
                                        <p:cTn id="146" dur="1000" fill="hold"/>
                                        <p:tgtEl>
                                          <p:spTgt spid="17"/>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fade">
                                      <p:cBhvr>
                                        <p:cTn id="149" dur="1000"/>
                                        <p:tgtEl>
                                          <p:spTgt spid="18"/>
                                        </p:tgtEl>
                                      </p:cBhvr>
                                    </p:animEffect>
                                    <p:anim calcmode="lin" valueType="num">
                                      <p:cBhvr>
                                        <p:cTn id="150" dur="1000" fill="hold"/>
                                        <p:tgtEl>
                                          <p:spTgt spid="18"/>
                                        </p:tgtEl>
                                        <p:attrNameLst>
                                          <p:attrName>ppt_x</p:attrName>
                                        </p:attrNameLst>
                                      </p:cBhvr>
                                      <p:tavLst>
                                        <p:tav tm="0">
                                          <p:val>
                                            <p:strVal val="#ppt_x"/>
                                          </p:val>
                                        </p:tav>
                                        <p:tav tm="100000">
                                          <p:val>
                                            <p:strVal val="#ppt_x"/>
                                          </p:val>
                                        </p:tav>
                                      </p:tavLst>
                                    </p:anim>
                                    <p:anim calcmode="lin" valueType="num">
                                      <p:cBhvr>
                                        <p:cTn id="151" dur="1000" fill="hold"/>
                                        <p:tgtEl>
                                          <p:spTgt spid="18"/>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9"/>
                                        </p:tgtEl>
                                        <p:attrNameLst>
                                          <p:attrName>style.visibility</p:attrName>
                                        </p:attrNameLst>
                                      </p:cBhvr>
                                      <p:to>
                                        <p:strVal val="visible"/>
                                      </p:to>
                                    </p:set>
                                    <p:animEffect transition="in" filter="fade">
                                      <p:cBhvr>
                                        <p:cTn id="154" dur="1000"/>
                                        <p:tgtEl>
                                          <p:spTgt spid="19"/>
                                        </p:tgtEl>
                                      </p:cBhvr>
                                    </p:animEffect>
                                    <p:anim calcmode="lin" valueType="num">
                                      <p:cBhvr>
                                        <p:cTn id="155" dur="1000" fill="hold"/>
                                        <p:tgtEl>
                                          <p:spTgt spid="19"/>
                                        </p:tgtEl>
                                        <p:attrNameLst>
                                          <p:attrName>ppt_x</p:attrName>
                                        </p:attrNameLst>
                                      </p:cBhvr>
                                      <p:tavLst>
                                        <p:tav tm="0">
                                          <p:val>
                                            <p:strVal val="#ppt_x"/>
                                          </p:val>
                                        </p:tav>
                                        <p:tav tm="100000">
                                          <p:val>
                                            <p:strVal val="#ppt_x"/>
                                          </p:val>
                                        </p:tav>
                                      </p:tavLst>
                                    </p:anim>
                                    <p:anim calcmode="lin" valueType="num">
                                      <p:cBhvr>
                                        <p:cTn id="156" dur="1000" fill="hold"/>
                                        <p:tgtEl>
                                          <p:spTgt spid="19"/>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20"/>
                                        </p:tgtEl>
                                        <p:attrNameLst>
                                          <p:attrName>style.visibility</p:attrName>
                                        </p:attrNameLst>
                                      </p:cBhvr>
                                      <p:to>
                                        <p:strVal val="visible"/>
                                      </p:to>
                                    </p:set>
                                    <p:animEffect transition="in" filter="fade">
                                      <p:cBhvr>
                                        <p:cTn id="159" dur="1000"/>
                                        <p:tgtEl>
                                          <p:spTgt spid="20"/>
                                        </p:tgtEl>
                                      </p:cBhvr>
                                    </p:animEffect>
                                    <p:anim calcmode="lin" valueType="num">
                                      <p:cBhvr>
                                        <p:cTn id="160" dur="1000" fill="hold"/>
                                        <p:tgtEl>
                                          <p:spTgt spid="20"/>
                                        </p:tgtEl>
                                        <p:attrNameLst>
                                          <p:attrName>ppt_x</p:attrName>
                                        </p:attrNameLst>
                                      </p:cBhvr>
                                      <p:tavLst>
                                        <p:tav tm="0">
                                          <p:val>
                                            <p:strVal val="#ppt_x"/>
                                          </p:val>
                                        </p:tav>
                                        <p:tav tm="100000">
                                          <p:val>
                                            <p:strVal val="#ppt_x"/>
                                          </p:val>
                                        </p:tav>
                                      </p:tavLst>
                                    </p:anim>
                                    <p:anim calcmode="lin" valueType="num">
                                      <p:cBhvr>
                                        <p:cTn id="161" dur="1000" fill="hold"/>
                                        <p:tgtEl>
                                          <p:spTgt spid="20"/>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21"/>
                                        </p:tgtEl>
                                        <p:attrNameLst>
                                          <p:attrName>style.visibility</p:attrName>
                                        </p:attrNameLst>
                                      </p:cBhvr>
                                      <p:to>
                                        <p:strVal val="visible"/>
                                      </p:to>
                                    </p:set>
                                    <p:animEffect transition="in" filter="fade">
                                      <p:cBhvr>
                                        <p:cTn id="164" dur="1000"/>
                                        <p:tgtEl>
                                          <p:spTgt spid="21"/>
                                        </p:tgtEl>
                                      </p:cBhvr>
                                    </p:animEffect>
                                    <p:anim calcmode="lin" valueType="num">
                                      <p:cBhvr>
                                        <p:cTn id="165" dur="1000" fill="hold"/>
                                        <p:tgtEl>
                                          <p:spTgt spid="21"/>
                                        </p:tgtEl>
                                        <p:attrNameLst>
                                          <p:attrName>ppt_x</p:attrName>
                                        </p:attrNameLst>
                                      </p:cBhvr>
                                      <p:tavLst>
                                        <p:tav tm="0">
                                          <p:val>
                                            <p:strVal val="#ppt_x"/>
                                          </p:val>
                                        </p:tav>
                                        <p:tav tm="100000">
                                          <p:val>
                                            <p:strVal val="#ppt_x"/>
                                          </p:val>
                                        </p:tav>
                                      </p:tavLst>
                                    </p:anim>
                                    <p:anim calcmode="lin" valueType="num">
                                      <p:cBhvr>
                                        <p:cTn id="166" dur="1000" fill="hold"/>
                                        <p:tgtEl>
                                          <p:spTgt spid="21"/>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1000"/>
                                        <p:tgtEl>
                                          <p:spTgt spid="22"/>
                                        </p:tgtEl>
                                      </p:cBhvr>
                                    </p:animEffect>
                                    <p:anim calcmode="lin" valueType="num">
                                      <p:cBhvr>
                                        <p:cTn id="170" dur="1000" fill="hold"/>
                                        <p:tgtEl>
                                          <p:spTgt spid="22"/>
                                        </p:tgtEl>
                                        <p:attrNameLst>
                                          <p:attrName>ppt_x</p:attrName>
                                        </p:attrNameLst>
                                      </p:cBhvr>
                                      <p:tavLst>
                                        <p:tav tm="0">
                                          <p:val>
                                            <p:strVal val="#ppt_x"/>
                                          </p:val>
                                        </p:tav>
                                        <p:tav tm="100000">
                                          <p:val>
                                            <p:strVal val="#ppt_x"/>
                                          </p:val>
                                        </p:tav>
                                      </p:tavLst>
                                    </p:anim>
                                    <p:anim calcmode="lin" valueType="num">
                                      <p:cBhvr>
                                        <p:cTn id="171" dur="1000" fill="hold"/>
                                        <p:tgtEl>
                                          <p:spTgt spid="22"/>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26"/>
                                        </p:tgtEl>
                                        <p:attrNameLst>
                                          <p:attrName>style.visibility</p:attrName>
                                        </p:attrNameLst>
                                      </p:cBhvr>
                                      <p:to>
                                        <p:strVal val="visible"/>
                                      </p:to>
                                    </p:set>
                                    <p:animEffect transition="in" filter="fade">
                                      <p:cBhvr>
                                        <p:cTn id="174" dur="1000"/>
                                        <p:tgtEl>
                                          <p:spTgt spid="26"/>
                                        </p:tgtEl>
                                      </p:cBhvr>
                                    </p:animEffect>
                                    <p:anim calcmode="lin" valueType="num">
                                      <p:cBhvr>
                                        <p:cTn id="175" dur="1000" fill="hold"/>
                                        <p:tgtEl>
                                          <p:spTgt spid="26"/>
                                        </p:tgtEl>
                                        <p:attrNameLst>
                                          <p:attrName>ppt_x</p:attrName>
                                        </p:attrNameLst>
                                      </p:cBhvr>
                                      <p:tavLst>
                                        <p:tav tm="0">
                                          <p:val>
                                            <p:strVal val="#ppt_x"/>
                                          </p:val>
                                        </p:tav>
                                        <p:tav tm="100000">
                                          <p:val>
                                            <p:strVal val="#ppt_x"/>
                                          </p:val>
                                        </p:tav>
                                      </p:tavLst>
                                    </p:anim>
                                    <p:anim calcmode="lin" valueType="num">
                                      <p:cBhvr>
                                        <p:cTn id="176" dur="1000" fill="hold"/>
                                        <p:tgtEl>
                                          <p:spTgt spid="26"/>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fade">
                                      <p:cBhvr>
                                        <p:cTn id="179" dur="1000"/>
                                        <p:tgtEl>
                                          <p:spTgt spid="27"/>
                                        </p:tgtEl>
                                      </p:cBhvr>
                                    </p:animEffect>
                                    <p:anim calcmode="lin" valueType="num">
                                      <p:cBhvr>
                                        <p:cTn id="180" dur="1000" fill="hold"/>
                                        <p:tgtEl>
                                          <p:spTgt spid="27"/>
                                        </p:tgtEl>
                                        <p:attrNameLst>
                                          <p:attrName>ppt_x</p:attrName>
                                        </p:attrNameLst>
                                      </p:cBhvr>
                                      <p:tavLst>
                                        <p:tav tm="0">
                                          <p:val>
                                            <p:strVal val="#ppt_x"/>
                                          </p:val>
                                        </p:tav>
                                        <p:tav tm="100000">
                                          <p:val>
                                            <p:strVal val="#ppt_x"/>
                                          </p:val>
                                        </p:tav>
                                      </p:tavLst>
                                    </p:anim>
                                    <p:anim calcmode="lin" valueType="num">
                                      <p:cBhvr>
                                        <p:cTn id="181" dur="1000" fill="hold"/>
                                        <p:tgtEl>
                                          <p:spTgt spid="27"/>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34"/>
                                        </p:tgtEl>
                                        <p:attrNameLst>
                                          <p:attrName>style.visibility</p:attrName>
                                        </p:attrNameLst>
                                      </p:cBhvr>
                                      <p:to>
                                        <p:strVal val="visible"/>
                                      </p:to>
                                    </p:set>
                                    <p:animEffect transition="in" filter="fade">
                                      <p:cBhvr>
                                        <p:cTn id="184" dur="1000"/>
                                        <p:tgtEl>
                                          <p:spTgt spid="34"/>
                                        </p:tgtEl>
                                      </p:cBhvr>
                                    </p:animEffect>
                                    <p:anim calcmode="lin" valueType="num">
                                      <p:cBhvr>
                                        <p:cTn id="185" dur="1000" fill="hold"/>
                                        <p:tgtEl>
                                          <p:spTgt spid="34"/>
                                        </p:tgtEl>
                                        <p:attrNameLst>
                                          <p:attrName>ppt_x</p:attrName>
                                        </p:attrNameLst>
                                      </p:cBhvr>
                                      <p:tavLst>
                                        <p:tav tm="0">
                                          <p:val>
                                            <p:strVal val="#ppt_x"/>
                                          </p:val>
                                        </p:tav>
                                        <p:tav tm="100000">
                                          <p:val>
                                            <p:strVal val="#ppt_x"/>
                                          </p:val>
                                        </p:tav>
                                      </p:tavLst>
                                    </p:anim>
                                    <p:anim calcmode="lin" valueType="num">
                                      <p:cBhvr>
                                        <p:cTn id="186" dur="1000" fill="hold"/>
                                        <p:tgtEl>
                                          <p:spTgt spid="34"/>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40"/>
                                        </p:tgtEl>
                                        <p:attrNameLst>
                                          <p:attrName>style.visibility</p:attrName>
                                        </p:attrNameLst>
                                      </p:cBhvr>
                                      <p:to>
                                        <p:strVal val="visible"/>
                                      </p:to>
                                    </p:set>
                                    <p:animEffect transition="in" filter="fade">
                                      <p:cBhvr>
                                        <p:cTn id="189" dur="1000"/>
                                        <p:tgtEl>
                                          <p:spTgt spid="40"/>
                                        </p:tgtEl>
                                      </p:cBhvr>
                                    </p:animEffect>
                                    <p:anim calcmode="lin" valueType="num">
                                      <p:cBhvr>
                                        <p:cTn id="190" dur="1000" fill="hold"/>
                                        <p:tgtEl>
                                          <p:spTgt spid="40"/>
                                        </p:tgtEl>
                                        <p:attrNameLst>
                                          <p:attrName>ppt_x</p:attrName>
                                        </p:attrNameLst>
                                      </p:cBhvr>
                                      <p:tavLst>
                                        <p:tav tm="0">
                                          <p:val>
                                            <p:strVal val="#ppt_x"/>
                                          </p:val>
                                        </p:tav>
                                        <p:tav tm="100000">
                                          <p:val>
                                            <p:strVal val="#ppt_x"/>
                                          </p:val>
                                        </p:tav>
                                      </p:tavLst>
                                    </p:anim>
                                    <p:anim calcmode="lin" valueType="num">
                                      <p:cBhvr>
                                        <p:cTn id="191" dur="1000" fill="hold"/>
                                        <p:tgtEl>
                                          <p:spTgt spid="40"/>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45"/>
                                        </p:tgtEl>
                                        <p:attrNameLst>
                                          <p:attrName>style.visibility</p:attrName>
                                        </p:attrNameLst>
                                      </p:cBhvr>
                                      <p:to>
                                        <p:strVal val="visible"/>
                                      </p:to>
                                    </p:set>
                                    <p:animEffect transition="in" filter="fade">
                                      <p:cBhvr>
                                        <p:cTn id="194" dur="1000"/>
                                        <p:tgtEl>
                                          <p:spTgt spid="45"/>
                                        </p:tgtEl>
                                      </p:cBhvr>
                                    </p:animEffect>
                                    <p:anim calcmode="lin" valueType="num">
                                      <p:cBhvr>
                                        <p:cTn id="195" dur="1000" fill="hold"/>
                                        <p:tgtEl>
                                          <p:spTgt spid="45"/>
                                        </p:tgtEl>
                                        <p:attrNameLst>
                                          <p:attrName>ppt_x</p:attrName>
                                        </p:attrNameLst>
                                      </p:cBhvr>
                                      <p:tavLst>
                                        <p:tav tm="0">
                                          <p:val>
                                            <p:strVal val="#ppt_x"/>
                                          </p:val>
                                        </p:tav>
                                        <p:tav tm="100000">
                                          <p:val>
                                            <p:strVal val="#ppt_x"/>
                                          </p:val>
                                        </p:tav>
                                      </p:tavLst>
                                    </p:anim>
                                    <p:anim calcmode="lin" valueType="num">
                                      <p:cBhvr>
                                        <p:cTn id="196" dur="1000" fill="hold"/>
                                        <p:tgtEl>
                                          <p:spTgt spid="45"/>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46"/>
                                        </p:tgtEl>
                                        <p:attrNameLst>
                                          <p:attrName>style.visibility</p:attrName>
                                        </p:attrNameLst>
                                      </p:cBhvr>
                                      <p:to>
                                        <p:strVal val="visible"/>
                                      </p:to>
                                    </p:set>
                                    <p:animEffect transition="in" filter="fade">
                                      <p:cBhvr>
                                        <p:cTn id="199" dur="1000"/>
                                        <p:tgtEl>
                                          <p:spTgt spid="46"/>
                                        </p:tgtEl>
                                      </p:cBhvr>
                                    </p:animEffect>
                                    <p:anim calcmode="lin" valueType="num">
                                      <p:cBhvr>
                                        <p:cTn id="200" dur="1000" fill="hold"/>
                                        <p:tgtEl>
                                          <p:spTgt spid="46"/>
                                        </p:tgtEl>
                                        <p:attrNameLst>
                                          <p:attrName>ppt_x</p:attrName>
                                        </p:attrNameLst>
                                      </p:cBhvr>
                                      <p:tavLst>
                                        <p:tav tm="0">
                                          <p:val>
                                            <p:strVal val="#ppt_x"/>
                                          </p:val>
                                        </p:tav>
                                        <p:tav tm="100000">
                                          <p:val>
                                            <p:strVal val="#ppt_x"/>
                                          </p:val>
                                        </p:tav>
                                      </p:tavLst>
                                    </p:anim>
                                    <p:anim calcmode="lin" valueType="num">
                                      <p:cBhvr>
                                        <p:cTn id="201" dur="1000" fill="hold"/>
                                        <p:tgtEl>
                                          <p:spTgt spid="46"/>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fade">
                                      <p:cBhvr>
                                        <p:cTn id="204" dur="1000"/>
                                        <p:tgtEl>
                                          <p:spTgt spid="47"/>
                                        </p:tgtEl>
                                      </p:cBhvr>
                                    </p:animEffect>
                                    <p:anim calcmode="lin" valueType="num">
                                      <p:cBhvr>
                                        <p:cTn id="205" dur="1000" fill="hold"/>
                                        <p:tgtEl>
                                          <p:spTgt spid="47"/>
                                        </p:tgtEl>
                                        <p:attrNameLst>
                                          <p:attrName>ppt_x</p:attrName>
                                        </p:attrNameLst>
                                      </p:cBhvr>
                                      <p:tavLst>
                                        <p:tav tm="0">
                                          <p:val>
                                            <p:strVal val="#ppt_x"/>
                                          </p:val>
                                        </p:tav>
                                        <p:tav tm="100000">
                                          <p:val>
                                            <p:strVal val="#ppt_x"/>
                                          </p:val>
                                        </p:tav>
                                      </p:tavLst>
                                    </p:anim>
                                    <p:anim calcmode="lin" valueType="num">
                                      <p:cBhvr>
                                        <p:cTn id="206" dur="1000" fill="hold"/>
                                        <p:tgtEl>
                                          <p:spTgt spid="4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48"/>
                                        </p:tgtEl>
                                        <p:attrNameLst>
                                          <p:attrName>style.visibility</p:attrName>
                                        </p:attrNameLst>
                                      </p:cBhvr>
                                      <p:to>
                                        <p:strVal val="visible"/>
                                      </p:to>
                                    </p:set>
                                    <p:animEffect transition="in" filter="fade">
                                      <p:cBhvr>
                                        <p:cTn id="209" dur="1000"/>
                                        <p:tgtEl>
                                          <p:spTgt spid="48"/>
                                        </p:tgtEl>
                                      </p:cBhvr>
                                    </p:animEffect>
                                    <p:anim calcmode="lin" valueType="num">
                                      <p:cBhvr>
                                        <p:cTn id="210" dur="1000" fill="hold"/>
                                        <p:tgtEl>
                                          <p:spTgt spid="48"/>
                                        </p:tgtEl>
                                        <p:attrNameLst>
                                          <p:attrName>ppt_x</p:attrName>
                                        </p:attrNameLst>
                                      </p:cBhvr>
                                      <p:tavLst>
                                        <p:tav tm="0">
                                          <p:val>
                                            <p:strVal val="#ppt_x"/>
                                          </p:val>
                                        </p:tav>
                                        <p:tav tm="100000">
                                          <p:val>
                                            <p:strVal val="#ppt_x"/>
                                          </p:val>
                                        </p:tav>
                                      </p:tavLst>
                                    </p:anim>
                                    <p:anim calcmode="lin" valueType="num">
                                      <p:cBhvr>
                                        <p:cTn id="211" dur="1000" fill="hold"/>
                                        <p:tgtEl>
                                          <p:spTgt spid="4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fade">
                                      <p:cBhvr>
                                        <p:cTn id="214" dur="1000"/>
                                        <p:tgtEl>
                                          <p:spTgt spid="49"/>
                                        </p:tgtEl>
                                      </p:cBhvr>
                                    </p:animEffect>
                                    <p:anim calcmode="lin" valueType="num">
                                      <p:cBhvr>
                                        <p:cTn id="215" dur="1000" fill="hold"/>
                                        <p:tgtEl>
                                          <p:spTgt spid="49"/>
                                        </p:tgtEl>
                                        <p:attrNameLst>
                                          <p:attrName>ppt_x</p:attrName>
                                        </p:attrNameLst>
                                      </p:cBhvr>
                                      <p:tavLst>
                                        <p:tav tm="0">
                                          <p:val>
                                            <p:strVal val="#ppt_x"/>
                                          </p:val>
                                        </p:tav>
                                        <p:tav tm="100000">
                                          <p:val>
                                            <p:strVal val="#ppt_x"/>
                                          </p:val>
                                        </p:tav>
                                      </p:tavLst>
                                    </p:anim>
                                    <p:anim calcmode="lin" valueType="num">
                                      <p:cBhvr>
                                        <p:cTn id="216" dur="1000" fill="hold"/>
                                        <p:tgtEl>
                                          <p:spTgt spid="49"/>
                                        </p:tgtEl>
                                        <p:attrNameLst>
                                          <p:attrName>ppt_y</p:attrName>
                                        </p:attrNameLst>
                                      </p:cBhvr>
                                      <p:tavLst>
                                        <p:tav tm="0">
                                          <p:val>
                                            <p:strVal val="#ppt_y+.1"/>
                                          </p:val>
                                        </p:tav>
                                        <p:tav tm="100000">
                                          <p:val>
                                            <p:strVal val="#ppt_y"/>
                                          </p:val>
                                        </p:tav>
                                      </p:tavLst>
                                    </p:anim>
                                  </p:childTnLst>
                                </p:cTn>
                              </p:par>
                              <p:par>
                                <p:cTn id="217" presetID="42" presetClass="entr" presetSubtype="0" fill="hold" nodeType="withEffect">
                                  <p:stCondLst>
                                    <p:cond delay="0"/>
                                  </p:stCondLst>
                                  <p:childTnLst>
                                    <p:set>
                                      <p:cBhvr>
                                        <p:cTn id="218" dur="1" fill="hold">
                                          <p:stCondLst>
                                            <p:cond delay="0"/>
                                          </p:stCondLst>
                                        </p:cTn>
                                        <p:tgtEl>
                                          <p:spTgt spid="50"/>
                                        </p:tgtEl>
                                        <p:attrNameLst>
                                          <p:attrName>style.visibility</p:attrName>
                                        </p:attrNameLst>
                                      </p:cBhvr>
                                      <p:to>
                                        <p:strVal val="visible"/>
                                      </p:to>
                                    </p:set>
                                    <p:animEffect transition="in" filter="fade">
                                      <p:cBhvr>
                                        <p:cTn id="219" dur="1000"/>
                                        <p:tgtEl>
                                          <p:spTgt spid="50"/>
                                        </p:tgtEl>
                                      </p:cBhvr>
                                    </p:animEffect>
                                    <p:anim calcmode="lin" valueType="num">
                                      <p:cBhvr>
                                        <p:cTn id="220" dur="1000" fill="hold"/>
                                        <p:tgtEl>
                                          <p:spTgt spid="50"/>
                                        </p:tgtEl>
                                        <p:attrNameLst>
                                          <p:attrName>ppt_x</p:attrName>
                                        </p:attrNameLst>
                                      </p:cBhvr>
                                      <p:tavLst>
                                        <p:tav tm="0">
                                          <p:val>
                                            <p:strVal val="#ppt_x"/>
                                          </p:val>
                                        </p:tav>
                                        <p:tav tm="100000">
                                          <p:val>
                                            <p:strVal val="#ppt_x"/>
                                          </p:val>
                                        </p:tav>
                                      </p:tavLst>
                                    </p:anim>
                                    <p:anim calcmode="lin" valueType="num">
                                      <p:cBhvr>
                                        <p:cTn id="221" dur="1000" fill="hold"/>
                                        <p:tgtEl>
                                          <p:spTgt spid="50"/>
                                        </p:tgtEl>
                                        <p:attrNameLst>
                                          <p:attrName>ppt_y</p:attrName>
                                        </p:attrNameLst>
                                      </p:cBhvr>
                                      <p:tavLst>
                                        <p:tav tm="0">
                                          <p:val>
                                            <p:strVal val="#ppt_y+.1"/>
                                          </p:val>
                                        </p:tav>
                                        <p:tav tm="100000">
                                          <p:val>
                                            <p:strVal val="#ppt_y"/>
                                          </p:val>
                                        </p:tav>
                                      </p:tavLst>
                                    </p:anim>
                                  </p:childTnLst>
                                </p:cTn>
                              </p:par>
                              <p:par>
                                <p:cTn id="222" presetID="42" presetClass="entr" presetSubtype="0" fill="hold" nodeType="withEffect">
                                  <p:stCondLst>
                                    <p:cond delay="0"/>
                                  </p:stCondLst>
                                  <p:childTnLst>
                                    <p:set>
                                      <p:cBhvr>
                                        <p:cTn id="223" dur="1" fill="hold">
                                          <p:stCondLst>
                                            <p:cond delay="0"/>
                                          </p:stCondLst>
                                        </p:cTn>
                                        <p:tgtEl>
                                          <p:spTgt spid="51"/>
                                        </p:tgtEl>
                                        <p:attrNameLst>
                                          <p:attrName>style.visibility</p:attrName>
                                        </p:attrNameLst>
                                      </p:cBhvr>
                                      <p:to>
                                        <p:strVal val="visible"/>
                                      </p:to>
                                    </p:set>
                                    <p:animEffect transition="in" filter="fade">
                                      <p:cBhvr>
                                        <p:cTn id="224" dur="1000"/>
                                        <p:tgtEl>
                                          <p:spTgt spid="51"/>
                                        </p:tgtEl>
                                      </p:cBhvr>
                                    </p:animEffect>
                                    <p:anim calcmode="lin" valueType="num">
                                      <p:cBhvr>
                                        <p:cTn id="225" dur="1000" fill="hold"/>
                                        <p:tgtEl>
                                          <p:spTgt spid="51"/>
                                        </p:tgtEl>
                                        <p:attrNameLst>
                                          <p:attrName>ppt_x</p:attrName>
                                        </p:attrNameLst>
                                      </p:cBhvr>
                                      <p:tavLst>
                                        <p:tav tm="0">
                                          <p:val>
                                            <p:strVal val="#ppt_x"/>
                                          </p:val>
                                        </p:tav>
                                        <p:tav tm="100000">
                                          <p:val>
                                            <p:strVal val="#ppt_x"/>
                                          </p:val>
                                        </p:tav>
                                      </p:tavLst>
                                    </p:anim>
                                    <p:anim calcmode="lin" valueType="num">
                                      <p:cBhvr>
                                        <p:cTn id="226" dur="1000" fill="hold"/>
                                        <p:tgtEl>
                                          <p:spTgt spid="51"/>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Effect transition="in" filter="fade">
                                      <p:cBhvr>
                                        <p:cTn id="229" dur="1000"/>
                                        <p:tgtEl>
                                          <p:spTgt spid="71"/>
                                        </p:tgtEl>
                                      </p:cBhvr>
                                    </p:animEffect>
                                    <p:anim calcmode="lin" valueType="num">
                                      <p:cBhvr>
                                        <p:cTn id="230" dur="1000" fill="hold"/>
                                        <p:tgtEl>
                                          <p:spTgt spid="71"/>
                                        </p:tgtEl>
                                        <p:attrNameLst>
                                          <p:attrName>ppt_x</p:attrName>
                                        </p:attrNameLst>
                                      </p:cBhvr>
                                      <p:tavLst>
                                        <p:tav tm="0">
                                          <p:val>
                                            <p:strVal val="#ppt_x"/>
                                          </p:val>
                                        </p:tav>
                                        <p:tav tm="100000">
                                          <p:val>
                                            <p:strVal val="#ppt_x"/>
                                          </p:val>
                                        </p:tav>
                                      </p:tavLst>
                                    </p:anim>
                                    <p:anim calcmode="lin" valueType="num">
                                      <p:cBhvr>
                                        <p:cTn id="231" dur="1000" fill="hold"/>
                                        <p:tgtEl>
                                          <p:spTgt spid="71"/>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73"/>
                                        </p:tgtEl>
                                        <p:attrNameLst>
                                          <p:attrName>style.visibility</p:attrName>
                                        </p:attrNameLst>
                                      </p:cBhvr>
                                      <p:to>
                                        <p:strVal val="visible"/>
                                      </p:to>
                                    </p:set>
                                    <p:animEffect transition="in" filter="fade">
                                      <p:cBhvr>
                                        <p:cTn id="234" dur="1000"/>
                                        <p:tgtEl>
                                          <p:spTgt spid="73"/>
                                        </p:tgtEl>
                                      </p:cBhvr>
                                    </p:animEffect>
                                    <p:anim calcmode="lin" valueType="num">
                                      <p:cBhvr>
                                        <p:cTn id="235" dur="1000" fill="hold"/>
                                        <p:tgtEl>
                                          <p:spTgt spid="73"/>
                                        </p:tgtEl>
                                        <p:attrNameLst>
                                          <p:attrName>ppt_x</p:attrName>
                                        </p:attrNameLst>
                                      </p:cBhvr>
                                      <p:tavLst>
                                        <p:tav tm="0">
                                          <p:val>
                                            <p:strVal val="#ppt_x"/>
                                          </p:val>
                                        </p:tav>
                                        <p:tav tm="100000">
                                          <p:val>
                                            <p:strVal val="#ppt_x"/>
                                          </p:val>
                                        </p:tav>
                                      </p:tavLst>
                                    </p:anim>
                                    <p:anim calcmode="lin" valueType="num">
                                      <p:cBhvr>
                                        <p:cTn id="236" dur="1000" fill="hold"/>
                                        <p:tgtEl>
                                          <p:spTgt spid="73"/>
                                        </p:tgtEl>
                                        <p:attrNameLst>
                                          <p:attrName>ppt_y</p:attrName>
                                        </p:attrNameLst>
                                      </p:cBhvr>
                                      <p:tavLst>
                                        <p:tav tm="0">
                                          <p:val>
                                            <p:strVal val="#ppt_y+.1"/>
                                          </p:val>
                                        </p:tav>
                                        <p:tav tm="100000">
                                          <p:val>
                                            <p:strVal val="#ppt_y"/>
                                          </p:val>
                                        </p:tav>
                                      </p:tavLst>
                                    </p:anim>
                                  </p:childTnLst>
                                </p:cTn>
                              </p:par>
                              <p:par>
                                <p:cTn id="237" presetID="42" presetClass="entr" presetSubtype="0" fill="hold" nodeType="with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1000"/>
                                        <p:tgtEl>
                                          <p:spTgt spid="74"/>
                                        </p:tgtEl>
                                      </p:cBhvr>
                                    </p:animEffect>
                                    <p:anim calcmode="lin" valueType="num">
                                      <p:cBhvr>
                                        <p:cTn id="240" dur="1000" fill="hold"/>
                                        <p:tgtEl>
                                          <p:spTgt spid="74"/>
                                        </p:tgtEl>
                                        <p:attrNameLst>
                                          <p:attrName>ppt_x</p:attrName>
                                        </p:attrNameLst>
                                      </p:cBhvr>
                                      <p:tavLst>
                                        <p:tav tm="0">
                                          <p:val>
                                            <p:strVal val="#ppt_x"/>
                                          </p:val>
                                        </p:tav>
                                        <p:tav tm="100000">
                                          <p:val>
                                            <p:strVal val="#ppt_x"/>
                                          </p:val>
                                        </p:tav>
                                      </p:tavLst>
                                    </p:anim>
                                    <p:anim calcmode="lin" valueType="num">
                                      <p:cBhvr>
                                        <p:cTn id="241" dur="1000" fill="hold"/>
                                        <p:tgtEl>
                                          <p:spTgt spid="74"/>
                                        </p:tgtEl>
                                        <p:attrNameLst>
                                          <p:attrName>ppt_y</p:attrName>
                                        </p:attrNameLst>
                                      </p:cBhvr>
                                      <p:tavLst>
                                        <p:tav tm="0">
                                          <p:val>
                                            <p:strVal val="#ppt_y+.1"/>
                                          </p:val>
                                        </p:tav>
                                        <p:tav tm="100000">
                                          <p:val>
                                            <p:strVal val="#ppt_y"/>
                                          </p:val>
                                        </p:tav>
                                      </p:tavLst>
                                    </p:anim>
                                  </p:childTnLst>
                                </p:cTn>
                              </p:par>
                              <p:par>
                                <p:cTn id="242" presetID="42" presetClass="entr" presetSubtype="0" fill="hold" nodeType="withEffect">
                                  <p:stCondLst>
                                    <p:cond delay="0"/>
                                  </p:stCondLst>
                                  <p:childTnLst>
                                    <p:set>
                                      <p:cBhvr>
                                        <p:cTn id="243" dur="1" fill="hold">
                                          <p:stCondLst>
                                            <p:cond delay="0"/>
                                          </p:stCondLst>
                                        </p:cTn>
                                        <p:tgtEl>
                                          <p:spTgt spid="95"/>
                                        </p:tgtEl>
                                        <p:attrNameLst>
                                          <p:attrName>style.visibility</p:attrName>
                                        </p:attrNameLst>
                                      </p:cBhvr>
                                      <p:to>
                                        <p:strVal val="visible"/>
                                      </p:to>
                                    </p:set>
                                    <p:animEffect transition="in" filter="fade">
                                      <p:cBhvr>
                                        <p:cTn id="244" dur="1000"/>
                                        <p:tgtEl>
                                          <p:spTgt spid="95"/>
                                        </p:tgtEl>
                                      </p:cBhvr>
                                    </p:animEffect>
                                    <p:anim calcmode="lin" valueType="num">
                                      <p:cBhvr>
                                        <p:cTn id="245" dur="1000" fill="hold"/>
                                        <p:tgtEl>
                                          <p:spTgt spid="95"/>
                                        </p:tgtEl>
                                        <p:attrNameLst>
                                          <p:attrName>ppt_x</p:attrName>
                                        </p:attrNameLst>
                                      </p:cBhvr>
                                      <p:tavLst>
                                        <p:tav tm="0">
                                          <p:val>
                                            <p:strVal val="#ppt_x"/>
                                          </p:val>
                                        </p:tav>
                                        <p:tav tm="100000">
                                          <p:val>
                                            <p:strVal val="#ppt_x"/>
                                          </p:val>
                                        </p:tav>
                                      </p:tavLst>
                                    </p:anim>
                                    <p:anim calcmode="lin" valueType="num">
                                      <p:cBhvr>
                                        <p:cTn id="246" dur="1000" fill="hold"/>
                                        <p:tgtEl>
                                          <p:spTgt spid="95"/>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30"/>
                                        </p:tgtEl>
                                        <p:attrNameLst>
                                          <p:attrName>style.visibility</p:attrName>
                                        </p:attrNameLst>
                                      </p:cBhvr>
                                      <p:to>
                                        <p:strVal val="visible"/>
                                      </p:to>
                                    </p:set>
                                    <p:animEffect transition="in" filter="fade">
                                      <p:cBhvr>
                                        <p:cTn id="249" dur="1000"/>
                                        <p:tgtEl>
                                          <p:spTgt spid="30"/>
                                        </p:tgtEl>
                                      </p:cBhvr>
                                    </p:animEffect>
                                    <p:anim calcmode="lin" valueType="num">
                                      <p:cBhvr>
                                        <p:cTn id="250" dur="1000" fill="hold"/>
                                        <p:tgtEl>
                                          <p:spTgt spid="30"/>
                                        </p:tgtEl>
                                        <p:attrNameLst>
                                          <p:attrName>ppt_x</p:attrName>
                                        </p:attrNameLst>
                                      </p:cBhvr>
                                      <p:tavLst>
                                        <p:tav tm="0">
                                          <p:val>
                                            <p:strVal val="#ppt_x"/>
                                          </p:val>
                                        </p:tav>
                                        <p:tav tm="100000">
                                          <p:val>
                                            <p:strVal val="#ppt_x"/>
                                          </p:val>
                                        </p:tav>
                                      </p:tavLst>
                                    </p:anim>
                                    <p:anim calcmode="lin" valueType="num">
                                      <p:cBhvr>
                                        <p:cTn id="251" dur="1000" fill="hold"/>
                                        <p:tgtEl>
                                          <p:spTgt spid="30"/>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31"/>
                                        </p:tgtEl>
                                        <p:attrNameLst>
                                          <p:attrName>style.visibility</p:attrName>
                                        </p:attrNameLst>
                                      </p:cBhvr>
                                      <p:to>
                                        <p:strVal val="visible"/>
                                      </p:to>
                                    </p:set>
                                    <p:animEffect transition="in" filter="fade">
                                      <p:cBhvr>
                                        <p:cTn id="254" dur="1000"/>
                                        <p:tgtEl>
                                          <p:spTgt spid="31"/>
                                        </p:tgtEl>
                                      </p:cBhvr>
                                    </p:animEffect>
                                    <p:anim calcmode="lin" valueType="num">
                                      <p:cBhvr>
                                        <p:cTn id="255" dur="1000" fill="hold"/>
                                        <p:tgtEl>
                                          <p:spTgt spid="31"/>
                                        </p:tgtEl>
                                        <p:attrNameLst>
                                          <p:attrName>ppt_x</p:attrName>
                                        </p:attrNameLst>
                                      </p:cBhvr>
                                      <p:tavLst>
                                        <p:tav tm="0">
                                          <p:val>
                                            <p:strVal val="#ppt_x"/>
                                          </p:val>
                                        </p:tav>
                                        <p:tav tm="100000">
                                          <p:val>
                                            <p:strVal val="#ppt_x"/>
                                          </p:val>
                                        </p:tav>
                                      </p:tavLst>
                                    </p:anim>
                                    <p:anim calcmode="lin" valueType="num">
                                      <p:cBhvr>
                                        <p:cTn id="256" dur="1000" fill="hold"/>
                                        <p:tgtEl>
                                          <p:spTgt spid="31"/>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0"/>
                                  </p:stCondLst>
                                  <p:childTnLst>
                                    <p:set>
                                      <p:cBhvr>
                                        <p:cTn id="258" dur="1" fill="hold">
                                          <p:stCondLst>
                                            <p:cond delay="0"/>
                                          </p:stCondLst>
                                        </p:cTn>
                                        <p:tgtEl>
                                          <p:spTgt spid="32"/>
                                        </p:tgtEl>
                                        <p:attrNameLst>
                                          <p:attrName>style.visibility</p:attrName>
                                        </p:attrNameLst>
                                      </p:cBhvr>
                                      <p:to>
                                        <p:strVal val="visible"/>
                                      </p:to>
                                    </p:set>
                                    <p:animEffect transition="in" filter="fade">
                                      <p:cBhvr>
                                        <p:cTn id="259" dur="1000"/>
                                        <p:tgtEl>
                                          <p:spTgt spid="32"/>
                                        </p:tgtEl>
                                      </p:cBhvr>
                                    </p:animEffect>
                                    <p:anim calcmode="lin" valueType="num">
                                      <p:cBhvr>
                                        <p:cTn id="260" dur="1000" fill="hold"/>
                                        <p:tgtEl>
                                          <p:spTgt spid="32"/>
                                        </p:tgtEl>
                                        <p:attrNameLst>
                                          <p:attrName>ppt_x</p:attrName>
                                        </p:attrNameLst>
                                      </p:cBhvr>
                                      <p:tavLst>
                                        <p:tav tm="0">
                                          <p:val>
                                            <p:strVal val="#ppt_x"/>
                                          </p:val>
                                        </p:tav>
                                        <p:tav tm="100000">
                                          <p:val>
                                            <p:strVal val="#ppt_x"/>
                                          </p:val>
                                        </p:tav>
                                      </p:tavLst>
                                    </p:anim>
                                    <p:anim calcmode="lin" valueType="num">
                                      <p:cBhvr>
                                        <p:cTn id="261" dur="1000" fill="hold"/>
                                        <p:tgtEl>
                                          <p:spTgt spid="32"/>
                                        </p:tgtEl>
                                        <p:attrNameLst>
                                          <p:attrName>ppt_y</p:attrName>
                                        </p:attrNameLst>
                                      </p:cBhvr>
                                      <p:tavLst>
                                        <p:tav tm="0">
                                          <p:val>
                                            <p:strVal val="#ppt_y+.1"/>
                                          </p:val>
                                        </p:tav>
                                        <p:tav tm="100000">
                                          <p:val>
                                            <p:strVal val="#ppt_y"/>
                                          </p:val>
                                        </p:tav>
                                      </p:tavLst>
                                    </p:anim>
                                  </p:childTnLst>
                                </p:cTn>
                              </p:par>
                              <p:par>
                                <p:cTn id="262" presetID="42" presetClass="entr" presetSubtype="0" fill="hold" grpId="0" nodeType="withEffect">
                                  <p:stCondLst>
                                    <p:cond delay="0"/>
                                  </p:stCondLst>
                                  <p:childTnLst>
                                    <p:set>
                                      <p:cBhvr>
                                        <p:cTn id="263" dur="1" fill="hold">
                                          <p:stCondLst>
                                            <p:cond delay="0"/>
                                          </p:stCondLst>
                                        </p:cTn>
                                        <p:tgtEl>
                                          <p:spTgt spid="33"/>
                                        </p:tgtEl>
                                        <p:attrNameLst>
                                          <p:attrName>style.visibility</p:attrName>
                                        </p:attrNameLst>
                                      </p:cBhvr>
                                      <p:to>
                                        <p:strVal val="visible"/>
                                      </p:to>
                                    </p:set>
                                    <p:animEffect transition="in" filter="fade">
                                      <p:cBhvr>
                                        <p:cTn id="264" dur="1000"/>
                                        <p:tgtEl>
                                          <p:spTgt spid="33"/>
                                        </p:tgtEl>
                                      </p:cBhvr>
                                    </p:animEffect>
                                    <p:anim calcmode="lin" valueType="num">
                                      <p:cBhvr>
                                        <p:cTn id="265" dur="1000" fill="hold"/>
                                        <p:tgtEl>
                                          <p:spTgt spid="33"/>
                                        </p:tgtEl>
                                        <p:attrNameLst>
                                          <p:attrName>ppt_x</p:attrName>
                                        </p:attrNameLst>
                                      </p:cBhvr>
                                      <p:tavLst>
                                        <p:tav tm="0">
                                          <p:val>
                                            <p:strVal val="#ppt_x"/>
                                          </p:val>
                                        </p:tav>
                                        <p:tav tm="100000">
                                          <p:val>
                                            <p:strVal val="#ppt_x"/>
                                          </p:val>
                                        </p:tav>
                                      </p:tavLst>
                                    </p:anim>
                                    <p:anim calcmode="lin" valueType="num">
                                      <p:cBhvr>
                                        <p:cTn id="266" dur="1000" fill="hold"/>
                                        <p:tgtEl>
                                          <p:spTgt spid="33"/>
                                        </p:tgtEl>
                                        <p:attrNameLst>
                                          <p:attrName>ppt_y</p:attrName>
                                        </p:attrNameLst>
                                      </p:cBhvr>
                                      <p:tavLst>
                                        <p:tav tm="0">
                                          <p:val>
                                            <p:strVal val="#ppt_y+.1"/>
                                          </p:val>
                                        </p:tav>
                                        <p:tav tm="100000">
                                          <p:val>
                                            <p:strVal val="#ppt_y"/>
                                          </p:val>
                                        </p:tav>
                                      </p:tavLst>
                                    </p:anim>
                                  </p:childTnLst>
                                </p:cTn>
                              </p:par>
                              <p:par>
                                <p:cTn id="267" presetID="42" presetClass="entr" presetSubtype="0" fill="hold" grpId="0" nodeType="withEffect">
                                  <p:stCondLst>
                                    <p:cond delay="0"/>
                                  </p:stCondLst>
                                  <p:childTnLst>
                                    <p:set>
                                      <p:cBhvr>
                                        <p:cTn id="268" dur="1" fill="hold">
                                          <p:stCondLst>
                                            <p:cond delay="0"/>
                                          </p:stCondLst>
                                        </p:cTn>
                                        <p:tgtEl>
                                          <p:spTgt spid="36"/>
                                        </p:tgtEl>
                                        <p:attrNameLst>
                                          <p:attrName>style.visibility</p:attrName>
                                        </p:attrNameLst>
                                      </p:cBhvr>
                                      <p:to>
                                        <p:strVal val="visible"/>
                                      </p:to>
                                    </p:set>
                                    <p:animEffect transition="in" filter="fade">
                                      <p:cBhvr>
                                        <p:cTn id="269" dur="1000"/>
                                        <p:tgtEl>
                                          <p:spTgt spid="36"/>
                                        </p:tgtEl>
                                      </p:cBhvr>
                                    </p:animEffect>
                                    <p:anim calcmode="lin" valueType="num">
                                      <p:cBhvr>
                                        <p:cTn id="270" dur="1000" fill="hold"/>
                                        <p:tgtEl>
                                          <p:spTgt spid="36"/>
                                        </p:tgtEl>
                                        <p:attrNameLst>
                                          <p:attrName>ppt_x</p:attrName>
                                        </p:attrNameLst>
                                      </p:cBhvr>
                                      <p:tavLst>
                                        <p:tav tm="0">
                                          <p:val>
                                            <p:strVal val="#ppt_x"/>
                                          </p:val>
                                        </p:tav>
                                        <p:tav tm="100000">
                                          <p:val>
                                            <p:strVal val="#ppt_x"/>
                                          </p:val>
                                        </p:tav>
                                      </p:tavLst>
                                    </p:anim>
                                    <p:anim calcmode="lin" valueType="num">
                                      <p:cBhvr>
                                        <p:cTn id="271" dur="1000" fill="hold"/>
                                        <p:tgtEl>
                                          <p:spTgt spid="36"/>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0"/>
                                  </p:stCondLst>
                                  <p:childTnLst>
                                    <p:set>
                                      <p:cBhvr>
                                        <p:cTn id="273" dur="1" fill="hold">
                                          <p:stCondLst>
                                            <p:cond delay="0"/>
                                          </p:stCondLst>
                                        </p:cTn>
                                        <p:tgtEl>
                                          <p:spTgt spid="39"/>
                                        </p:tgtEl>
                                        <p:attrNameLst>
                                          <p:attrName>style.visibility</p:attrName>
                                        </p:attrNameLst>
                                      </p:cBhvr>
                                      <p:to>
                                        <p:strVal val="visible"/>
                                      </p:to>
                                    </p:set>
                                    <p:animEffect transition="in" filter="fade">
                                      <p:cBhvr>
                                        <p:cTn id="274" dur="1000"/>
                                        <p:tgtEl>
                                          <p:spTgt spid="39"/>
                                        </p:tgtEl>
                                      </p:cBhvr>
                                    </p:animEffect>
                                    <p:anim calcmode="lin" valueType="num">
                                      <p:cBhvr>
                                        <p:cTn id="275" dur="1000" fill="hold"/>
                                        <p:tgtEl>
                                          <p:spTgt spid="39"/>
                                        </p:tgtEl>
                                        <p:attrNameLst>
                                          <p:attrName>ppt_x</p:attrName>
                                        </p:attrNameLst>
                                      </p:cBhvr>
                                      <p:tavLst>
                                        <p:tav tm="0">
                                          <p:val>
                                            <p:strVal val="#ppt_x"/>
                                          </p:val>
                                        </p:tav>
                                        <p:tav tm="100000">
                                          <p:val>
                                            <p:strVal val="#ppt_x"/>
                                          </p:val>
                                        </p:tav>
                                      </p:tavLst>
                                    </p:anim>
                                    <p:anim calcmode="lin" valueType="num">
                                      <p:cBhvr>
                                        <p:cTn id="276" dur="1000" fill="hold"/>
                                        <p:tgtEl>
                                          <p:spTgt spid="39"/>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0"/>
                                  </p:stCondLst>
                                  <p:childTnLst>
                                    <p:set>
                                      <p:cBhvr>
                                        <p:cTn id="278" dur="1" fill="hold">
                                          <p:stCondLst>
                                            <p:cond delay="0"/>
                                          </p:stCondLst>
                                        </p:cTn>
                                        <p:tgtEl>
                                          <p:spTgt spid="158"/>
                                        </p:tgtEl>
                                        <p:attrNameLst>
                                          <p:attrName>style.visibility</p:attrName>
                                        </p:attrNameLst>
                                      </p:cBhvr>
                                      <p:to>
                                        <p:strVal val="visible"/>
                                      </p:to>
                                    </p:set>
                                    <p:animEffect transition="in" filter="fade">
                                      <p:cBhvr>
                                        <p:cTn id="279" dur="1000"/>
                                        <p:tgtEl>
                                          <p:spTgt spid="158"/>
                                        </p:tgtEl>
                                      </p:cBhvr>
                                    </p:animEffect>
                                    <p:anim calcmode="lin" valueType="num">
                                      <p:cBhvr>
                                        <p:cTn id="280" dur="1000" fill="hold"/>
                                        <p:tgtEl>
                                          <p:spTgt spid="158"/>
                                        </p:tgtEl>
                                        <p:attrNameLst>
                                          <p:attrName>ppt_x</p:attrName>
                                        </p:attrNameLst>
                                      </p:cBhvr>
                                      <p:tavLst>
                                        <p:tav tm="0">
                                          <p:val>
                                            <p:strVal val="#ppt_x"/>
                                          </p:val>
                                        </p:tav>
                                        <p:tav tm="100000">
                                          <p:val>
                                            <p:strVal val="#ppt_x"/>
                                          </p:val>
                                        </p:tav>
                                      </p:tavLst>
                                    </p:anim>
                                    <p:anim calcmode="lin" valueType="num">
                                      <p:cBhvr>
                                        <p:cTn id="281" dur="1000" fill="hold"/>
                                        <p:tgtEl>
                                          <p:spTgt spid="158"/>
                                        </p:tgtEl>
                                        <p:attrNameLst>
                                          <p:attrName>ppt_y</p:attrName>
                                        </p:attrNameLst>
                                      </p:cBhvr>
                                      <p:tavLst>
                                        <p:tav tm="0">
                                          <p:val>
                                            <p:strVal val="#ppt_y+.1"/>
                                          </p:val>
                                        </p:tav>
                                        <p:tav tm="100000">
                                          <p:val>
                                            <p:strVal val="#ppt_y"/>
                                          </p:val>
                                        </p:tav>
                                      </p:tavLst>
                                    </p:anim>
                                  </p:childTnLst>
                                </p:cTn>
                              </p:par>
                              <p:par>
                                <p:cTn id="282" presetID="42" presetClass="entr" presetSubtype="0" fill="hold" grpId="0" nodeType="withEffect">
                                  <p:stCondLst>
                                    <p:cond delay="0"/>
                                  </p:stCondLst>
                                  <p:childTnLst>
                                    <p:set>
                                      <p:cBhvr>
                                        <p:cTn id="283" dur="1" fill="hold">
                                          <p:stCondLst>
                                            <p:cond delay="0"/>
                                          </p:stCondLst>
                                        </p:cTn>
                                        <p:tgtEl>
                                          <p:spTgt spid="23"/>
                                        </p:tgtEl>
                                        <p:attrNameLst>
                                          <p:attrName>style.visibility</p:attrName>
                                        </p:attrNameLst>
                                      </p:cBhvr>
                                      <p:to>
                                        <p:strVal val="visible"/>
                                      </p:to>
                                    </p:set>
                                    <p:animEffect transition="in" filter="fade">
                                      <p:cBhvr>
                                        <p:cTn id="284" dur="1000"/>
                                        <p:tgtEl>
                                          <p:spTgt spid="23"/>
                                        </p:tgtEl>
                                      </p:cBhvr>
                                    </p:animEffect>
                                    <p:anim calcmode="lin" valueType="num">
                                      <p:cBhvr>
                                        <p:cTn id="285" dur="1000" fill="hold"/>
                                        <p:tgtEl>
                                          <p:spTgt spid="23"/>
                                        </p:tgtEl>
                                        <p:attrNameLst>
                                          <p:attrName>ppt_x</p:attrName>
                                        </p:attrNameLst>
                                      </p:cBhvr>
                                      <p:tavLst>
                                        <p:tav tm="0">
                                          <p:val>
                                            <p:strVal val="#ppt_x"/>
                                          </p:val>
                                        </p:tav>
                                        <p:tav tm="100000">
                                          <p:val>
                                            <p:strVal val="#ppt_x"/>
                                          </p:val>
                                        </p:tav>
                                      </p:tavLst>
                                    </p:anim>
                                    <p:anim calcmode="lin" valueType="num">
                                      <p:cBhvr>
                                        <p:cTn id="286" dur="1000" fill="hold"/>
                                        <p:tgtEl>
                                          <p:spTgt spid="23"/>
                                        </p:tgtEl>
                                        <p:attrNameLst>
                                          <p:attrName>ppt_y</p:attrName>
                                        </p:attrNameLst>
                                      </p:cBhvr>
                                      <p:tavLst>
                                        <p:tav tm="0">
                                          <p:val>
                                            <p:strVal val="#ppt_y+.1"/>
                                          </p:val>
                                        </p:tav>
                                        <p:tav tm="100000">
                                          <p:val>
                                            <p:strVal val="#ppt_y"/>
                                          </p:val>
                                        </p:tav>
                                      </p:tavLst>
                                    </p:anim>
                                  </p:childTnLst>
                                </p:cTn>
                              </p:par>
                              <p:par>
                                <p:cTn id="287" presetID="42" presetClass="entr" presetSubtype="0" fill="hold" grpId="0" nodeType="withEffect">
                                  <p:stCondLst>
                                    <p:cond delay="0"/>
                                  </p:stCondLst>
                                  <p:childTnLst>
                                    <p:set>
                                      <p:cBhvr>
                                        <p:cTn id="288" dur="1" fill="hold">
                                          <p:stCondLst>
                                            <p:cond delay="0"/>
                                          </p:stCondLst>
                                        </p:cTn>
                                        <p:tgtEl>
                                          <p:spTgt spid="24"/>
                                        </p:tgtEl>
                                        <p:attrNameLst>
                                          <p:attrName>style.visibility</p:attrName>
                                        </p:attrNameLst>
                                      </p:cBhvr>
                                      <p:to>
                                        <p:strVal val="visible"/>
                                      </p:to>
                                    </p:set>
                                    <p:animEffect transition="in" filter="fade">
                                      <p:cBhvr>
                                        <p:cTn id="289" dur="1000"/>
                                        <p:tgtEl>
                                          <p:spTgt spid="24"/>
                                        </p:tgtEl>
                                      </p:cBhvr>
                                    </p:animEffect>
                                    <p:anim calcmode="lin" valueType="num">
                                      <p:cBhvr>
                                        <p:cTn id="290" dur="1000" fill="hold"/>
                                        <p:tgtEl>
                                          <p:spTgt spid="24"/>
                                        </p:tgtEl>
                                        <p:attrNameLst>
                                          <p:attrName>ppt_x</p:attrName>
                                        </p:attrNameLst>
                                      </p:cBhvr>
                                      <p:tavLst>
                                        <p:tav tm="0">
                                          <p:val>
                                            <p:strVal val="#ppt_x"/>
                                          </p:val>
                                        </p:tav>
                                        <p:tav tm="100000">
                                          <p:val>
                                            <p:strVal val="#ppt_x"/>
                                          </p:val>
                                        </p:tav>
                                      </p:tavLst>
                                    </p:anim>
                                    <p:anim calcmode="lin" valueType="num">
                                      <p:cBhvr>
                                        <p:cTn id="291" dur="1000" fill="hold"/>
                                        <p:tgtEl>
                                          <p:spTgt spid="24"/>
                                        </p:tgtEl>
                                        <p:attrNameLst>
                                          <p:attrName>ppt_y</p:attrName>
                                        </p:attrNameLst>
                                      </p:cBhvr>
                                      <p:tavLst>
                                        <p:tav tm="0">
                                          <p:val>
                                            <p:strVal val="#ppt_y+.1"/>
                                          </p:val>
                                        </p:tav>
                                        <p:tav tm="100000">
                                          <p:val>
                                            <p:strVal val="#ppt_y"/>
                                          </p:val>
                                        </p:tav>
                                      </p:tavLst>
                                    </p:anim>
                                  </p:childTnLst>
                                </p:cTn>
                              </p:par>
                              <p:par>
                                <p:cTn id="292" presetID="42" presetClass="entr" presetSubtype="0" fill="hold" grpId="0" nodeType="withEffect">
                                  <p:stCondLst>
                                    <p:cond delay="0"/>
                                  </p:stCondLst>
                                  <p:childTnLst>
                                    <p:set>
                                      <p:cBhvr>
                                        <p:cTn id="293" dur="1" fill="hold">
                                          <p:stCondLst>
                                            <p:cond delay="0"/>
                                          </p:stCondLst>
                                        </p:cTn>
                                        <p:tgtEl>
                                          <p:spTgt spid="92"/>
                                        </p:tgtEl>
                                        <p:attrNameLst>
                                          <p:attrName>style.visibility</p:attrName>
                                        </p:attrNameLst>
                                      </p:cBhvr>
                                      <p:to>
                                        <p:strVal val="visible"/>
                                      </p:to>
                                    </p:set>
                                    <p:animEffect transition="in" filter="fade">
                                      <p:cBhvr>
                                        <p:cTn id="294" dur="1000"/>
                                        <p:tgtEl>
                                          <p:spTgt spid="92"/>
                                        </p:tgtEl>
                                      </p:cBhvr>
                                    </p:animEffect>
                                    <p:anim calcmode="lin" valueType="num">
                                      <p:cBhvr>
                                        <p:cTn id="295" dur="1000" fill="hold"/>
                                        <p:tgtEl>
                                          <p:spTgt spid="92"/>
                                        </p:tgtEl>
                                        <p:attrNameLst>
                                          <p:attrName>ppt_x</p:attrName>
                                        </p:attrNameLst>
                                      </p:cBhvr>
                                      <p:tavLst>
                                        <p:tav tm="0">
                                          <p:val>
                                            <p:strVal val="#ppt_x"/>
                                          </p:val>
                                        </p:tav>
                                        <p:tav tm="100000">
                                          <p:val>
                                            <p:strVal val="#ppt_x"/>
                                          </p:val>
                                        </p:tav>
                                      </p:tavLst>
                                    </p:anim>
                                    <p:anim calcmode="lin" valueType="num">
                                      <p:cBhvr>
                                        <p:cTn id="296" dur="1000" fill="hold"/>
                                        <p:tgtEl>
                                          <p:spTgt spid="92"/>
                                        </p:tgtEl>
                                        <p:attrNameLst>
                                          <p:attrName>ppt_y</p:attrName>
                                        </p:attrNameLst>
                                      </p:cBhvr>
                                      <p:tavLst>
                                        <p:tav tm="0">
                                          <p:val>
                                            <p:strVal val="#ppt_y+.1"/>
                                          </p:val>
                                        </p:tav>
                                        <p:tav tm="100000">
                                          <p:val>
                                            <p:strVal val="#ppt_y"/>
                                          </p:val>
                                        </p:tav>
                                      </p:tavLst>
                                    </p:anim>
                                  </p:childTnLst>
                                </p:cTn>
                              </p:par>
                              <p:par>
                                <p:cTn id="297" presetID="42" presetClass="entr" presetSubtype="0" fill="hold" grpId="0" nodeType="withEffect">
                                  <p:stCondLst>
                                    <p:cond delay="0"/>
                                  </p:stCondLst>
                                  <p:childTnLst>
                                    <p:set>
                                      <p:cBhvr>
                                        <p:cTn id="298" dur="1" fill="hold">
                                          <p:stCondLst>
                                            <p:cond delay="0"/>
                                          </p:stCondLst>
                                        </p:cTn>
                                        <p:tgtEl>
                                          <p:spTgt spid="37"/>
                                        </p:tgtEl>
                                        <p:attrNameLst>
                                          <p:attrName>style.visibility</p:attrName>
                                        </p:attrNameLst>
                                      </p:cBhvr>
                                      <p:to>
                                        <p:strVal val="visible"/>
                                      </p:to>
                                    </p:set>
                                    <p:animEffect transition="in" filter="fade">
                                      <p:cBhvr>
                                        <p:cTn id="299" dur="1000"/>
                                        <p:tgtEl>
                                          <p:spTgt spid="37"/>
                                        </p:tgtEl>
                                      </p:cBhvr>
                                    </p:animEffect>
                                    <p:anim calcmode="lin" valueType="num">
                                      <p:cBhvr>
                                        <p:cTn id="300" dur="1000" fill="hold"/>
                                        <p:tgtEl>
                                          <p:spTgt spid="37"/>
                                        </p:tgtEl>
                                        <p:attrNameLst>
                                          <p:attrName>ppt_x</p:attrName>
                                        </p:attrNameLst>
                                      </p:cBhvr>
                                      <p:tavLst>
                                        <p:tav tm="0">
                                          <p:val>
                                            <p:strVal val="#ppt_x"/>
                                          </p:val>
                                        </p:tav>
                                        <p:tav tm="100000">
                                          <p:val>
                                            <p:strVal val="#ppt_x"/>
                                          </p:val>
                                        </p:tav>
                                      </p:tavLst>
                                    </p:anim>
                                    <p:anim calcmode="lin" valueType="num">
                                      <p:cBhvr>
                                        <p:cTn id="301" dur="1000" fill="hold"/>
                                        <p:tgtEl>
                                          <p:spTgt spid="37"/>
                                        </p:tgtEl>
                                        <p:attrNameLst>
                                          <p:attrName>ppt_y</p:attrName>
                                        </p:attrNameLst>
                                      </p:cBhvr>
                                      <p:tavLst>
                                        <p:tav tm="0">
                                          <p:val>
                                            <p:strVal val="#ppt_y+.1"/>
                                          </p:val>
                                        </p:tav>
                                        <p:tav tm="100000">
                                          <p:val>
                                            <p:strVal val="#ppt_y"/>
                                          </p:val>
                                        </p:tav>
                                      </p:tavLst>
                                    </p:anim>
                                  </p:childTnLst>
                                </p:cTn>
                              </p:par>
                              <p:par>
                                <p:cTn id="302" presetID="42" presetClass="entr" presetSubtype="0" fill="hold" grpId="0" nodeType="withEffect">
                                  <p:stCondLst>
                                    <p:cond delay="0"/>
                                  </p:stCondLst>
                                  <p:childTnLst>
                                    <p:set>
                                      <p:cBhvr>
                                        <p:cTn id="303" dur="1" fill="hold">
                                          <p:stCondLst>
                                            <p:cond delay="0"/>
                                          </p:stCondLst>
                                        </p:cTn>
                                        <p:tgtEl>
                                          <p:spTgt spid="38"/>
                                        </p:tgtEl>
                                        <p:attrNameLst>
                                          <p:attrName>style.visibility</p:attrName>
                                        </p:attrNameLst>
                                      </p:cBhvr>
                                      <p:to>
                                        <p:strVal val="visible"/>
                                      </p:to>
                                    </p:set>
                                    <p:animEffect transition="in" filter="fade">
                                      <p:cBhvr>
                                        <p:cTn id="304" dur="1000"/>
                                        <p:tgtEl>
                                          <p:spTgt spid="38"/>
                                        </p:tgtEl>
                                      </p:cBhvr>
                                    </p:animEffect>
                                    <p:anim calcmode="lin" valueType="num">
                                      <p:cBhvr>
                                        <p:cTn id="305" dur="1000" fill="hold"/>
                                        <p:tgtEl>
                                          <p:spTgt spid="38"/>
                                        </p:tgtEl>
                                        <p:attrNameLst>
                                          <p:attrName>ppt_x</p:attrName>
                                        </p:attrNameLst>
                                      </p:cBhvr>
                                      <p:tavLst>
                                        <p:tav tm="0">
                                          <p:val>
                                            <p:strVal val="#ppt_x"/>
                                          </p:val>
                                        </p:tav>
                                        <p:tav tm="100000">
                                          <p:val>
                                            <p:strVal val="#ppt_x"/>
                                          </p:val>
                                        </p:tav>
                                      </p:tavLst>
                                    </p:anim>
                                    <p:anim calcmode="lin" valueType="num">
                                      <p:cBhvr>
                                        <p:cTn id="306" dur="1000" fill="hold"/>
                                        <p:tgtEl>
                                          <p:spTgt spid="38"/>
                                        </p:tgtEl>
                                        <p:attrNameLst>
                                          <p:attrName>ppt_y</p:attrName>
                                        </p:attrNameLst>
                                      </p:cBhvr>
                                      <p:tavLst>
                                        <p:tav tm="0">
                                          <p:val>
                                            <p:strVal val="#ppt_y+.1"/>
                                          </p:val>
                                        </p:tav>
                                        <p:tav tm="100000">
                                          <p:val>
                                            <p:strVal val="#ppt_y"/>
                                          </p:val>
                                        </p:tav>
                                      </p:tavLst>
                                    </p:anim>
                                  </p:childTnLst>
                                </p:cTn>
                              </p:par>
                              <p:par>
                                <p:cTn id="307" presetID="42" presetClass="entr" presetSubtype="0" fill="hold" grpId="0" nodeType="withEffect">
                                  <p:stCondLst>
                                    <p:cond delay="0"/>
                                  </p:stCondLst>
                                  <p:childTnLst>
                                    <p:set>
                                      <p:cBhvr>
                                        <p:cTn id="308" dur="1" fill="hold">
                                          <p:stCondLst>
                                            <p:cond delay="0"/>
                                          </p:stCondLst>
                                        </p:cTn>
                                        <p:tgtEl>
                                          <p:spTgt spid="157"/>
                                        </p:tgtEl>
                                        <p:attrNameLst>
                                          <p:attrName>style.visibility</p:attrName>
                                        </p:attrNameLst>
                                      </p:cBhvr>
                                      <p:to>
                                        <p:strVal val="visible"/>
                                      </p:to>
                                    </p:set>
                                    <p:animEffect transition="in" filter="fade">
                                      <p:cBhvr>
                                        <p:cTn id="309" dur="1000"/>
                                        <p:tgtEl>
                                          <p:spTgt spid="157"/>
                                        </p:tgtEl>
                                      </p:cBhvr>
                                    </p:animEffect>
                                    <p:anim calcmode="lin" valueType="num">
                                      <p:cBhvr>
                                        <p:cTn id="310" dur="1000" fill="hold"/>
                                        <p:tgtEl>
                                          <p:spTgt spid="157"/>
                                        </p:tgtEl>
                                        <p:attrNameLst>
                                          <p:attrName>ppt_x</p:attrName>
                                        </p:attrNameLst>
                                      </p:cBhvr>
                                      <p:tavLst>
                                        <p:tav tm="0">
                                          <p:val>
                                            <p:strVal val="#ppt_x"/>
                                          </p:val>
                                        </p:tav>
                                        <p:tav tm="100000">
                                          <p:val>
                                            <p:strVal val="#ppt_x"/>
                                          </p:val>
                                        </p:tav>
                                      </p:tavLst>
                                    </p:anim>
                                    <p:anim calcmode="lin" valueType="num">
                                      <p:cBhvr>
                                        <p:cTn id="311" dur="1000" fill="hold"/>
                                        <p:tgtEl>
                                          <p:spTgt spid="157"/>
                                        </p:tgtEl>
                                        <p:attrNameLst>
                                          <p:attrName>ppt_y</p:attrName>
                                        </p:attrNameLst>
                                      </p:cBhvr>
                                      <p:tavLst>
                                        <p:tav tm="0">
                                          <p:val>
                                            <p:strVal val="#ppt_y+.1"/>
                                          </p:val>
                                        </p:tav>
                                        <p:tav tm="100000">
                                          <p:val>
                                            <p:strVal val="#ppt_y"/>
                                          </p:val>
                                        </p:tav>
                                      </p:tavLst>
                                    </p:anim>
                                  </p:childTnLst>
                                </p:cTn>
                              </p:par>
                              <p:par>
                                <p:cTn id="312" presetID="42" presetClass="entr" presetSubtype="0" fill="hold" grpId="0" nodeType="withEffect">
                                  <p:stCondLst>
                                    <p:cond delay="0"/>
                                  </p:stCondLst>
                                  <p:childTnLst>
                                    <p:set>
                                      <p:cBhvr>
                                        <p:cTn id="313" dur="1" fill="hold">
                                          <p:stCondLst>
                                            <p:cond delay="0"/>
                                          </p:stCondLst>
                                        </p:cTn>
                                        <p:tgtEl>
                                          <p:spTgt spid="376"/>
                                        </p:tgtEl>
                                        <p:attrNameLst>
                                          <p:attrName>style.visibility</p:attrName>
                                        </p:attrNameLst>
                                      </p:cBhvr>
                                      <p:to>
                                        <p:strVal val="visible"/>
                                      </p:to>
                                    </p:set>
                                    <p:animEffect transition="in" filter="fade">
                                      <p:cBhvr>
                                        <p:cTn id="314" dur="1000"/>
                                        <p:tgtEl>
                                          <p:spTgt spid="376"/>
                                        </p:tgtEl>
                                      </p:cBhvr>
                                    </p:animEffect>
                                    <p:anim calcmode="lin" valueType="num">
                                      <p:cBhvr>
                                        <p:cTn id="315" dur="1000" fill="hold"/>
                                        <p:tgtEl>
                                          <p:spTgt spid="376"/>
                                        </p:tgtEl>
                                        <p:attrNameLst>
                                          <p:attrName>ppt_x</p:attrName>
                                        </p:attrNameLst>
                                      </p:cBhvr>
                                      <p:tavLst>
                                        <p:tav tm="0">
                                          <p:val>
                                            <p:strVal val="#ppt_x"/>
                                          </p:val>
                                        </p:tav>
                                        <p:tav tm="100000">
                                          <p:val>
                                            <p:strVal val="#ppt_x"/>
                                          </p:val>
                                        </p:tav>
                                      </p:tavLst>
                                    </p:anim>
                                    <p:anim calcmode="lin" valueType="num">
                                      <p:cBhvr>
                                        <p:cTn id="316" dur="1000" fill="hold"/>
                                        <p:tgtEl>
                                          <p:spTgt spid="376"/>
                                        </p:tgtEl>
                                        <p:attrNameLst>
                                          <p:attrName>ppt_y</p:attrName>
                                        </p:attrNameLst>
                                      </p:cBhvr>
                                      <p:tavLst>
                                        <p:tav tm="0">
                                          <p:val>
                                            <p:strVal val="#ppt_y+.1"/>
                                          </p:val>
                                        </p:tav>
                                        <p:tav tm="100000">
                                          <p:val>
                                            <p:strVal val="#ppt_y"/>
                                          </p:val>
                                        </p:tav>
                                      </p:tavLst>
                                    </p:anim>
                                  </p:childTnLst>
                                </p:cTn>
                              </p:par>
                              <p:par>
                                <p:cTn id="317" presetID="42" presetClass="entr" presetSubtype="0" fill="hold" grpId="0" nodeType="withEffect">
                                  <p:stCondLst>
                                    <p:cond delay="0"/>
                                  </p:stCondLst>
                                  <p:childTnLst>
                                    <p:set>
                                      <p:cBhvr>
                                        <p:cTn id="318" dur="1" fill="hold">
                                          <p:stCondLst>
                                            <p:cond delay="0"/>
                                          </p:stCondLst>
                                        </p:cTn>
                                        <p:tgtEl>
                                          <p:spTgt spid="378"/>
                                        </p:tgtEl>
                                        <p:attrNameLst>
                                          <p:attrName>style.visibility</p:attrName>
                                        </p:attrNameLst>
                                      </p:cBhvr>
                                      <p:to>
                                        <p:strVal val="visible"/>
                                      </p:to>
                                    </p:set>
                                    <p:animEffect transition="in" filter="fade">
                                      <p:cBhvr>
                                        <p:cTn id="319" dur="1000"/>
                                        <p:tgtEl>
                                          <p:spTgt spid="378"/>
                                        </p:tgtEl>
                                      </p:cBhvr>
                                    </p:animEffect>
                                    <p:anim calcmode="lin" valueType="num">
                                      <p:cBhvr>
                                        <p:cTn id="320" dur="1000" fill="hold"/>
                                        <p:tgtEl>
                                          <p:spTgt spid="378"/>
                                        </p:tgtEl>
                                        <p:attrNameLst>
                                          <p:attrName>ppt_x</p:attrName>
                                        </p:attrNameLst>
                                      </p:cBhvr>
                                      <p:tavLst>
                                        <p:tav tm="0">
                                          <p:val>
                                            <p:strVal val="#ppt_x"/>
                                          </p:val>
                                        </p:tav>
                                        <p:tav tm="100000">
                                          <p:val>
                                            <p:strVal val="#ppt_x"/>
                                          </p:val>
                                        </p:tav>
                                      </p:tavLst>
                                    </p:anim>
                                    <p:anim calcmode="lin" valueType="num">
                                      <p:cBhvr>
                                        <p:cTn id="321" dur="1000" fill="hold"/>
                                        <p:tgtEl>
                                          <p:spTgt spid="378"/>
                                        </p:tgtEl>
                                        <p:attrNameLst>
                                          <p:attrName>ppt_y</p:attrName>
                                        </p:attrNameLst>
                                      </p:cBhvr>
                                      <p:tavLst>
                                        <p:tav tm="0">
                                          <p:val>
                                            <p:strVal val="#ppt_y+.1"/>
                                          </p:val>
                                        </p:tav>
                                        <p:tav tm="100000">
                                          <p:val>
                                            <p:strVal val="#ppt_y"/>
                                          </p:val>
                                        </p:tav>
                                      </p:tavLst>
                                    </p:anim>
                                  </p:childTnLst>
                                </p:cTn>
                              </p:par>
                              <p:par>
                                <p:cTn id="322" presetID="42" presetClass="entr" presetSubtype="0" fill="hold" grpId="0" nodeType="withEffect">
                                  <p:stCondLst>
                                    <p:cond delay="0"/>
                                  </p:stCondLst>
                                  <p:childTnLst>
                                    <p:set>
                                      <p:cBhvr>
                                        <p:cTn id="323" dur="1" fill="hold">
                                          <p:stCondLst>
                                            <p:cond delay="0"/>
                                          </p:stCondLst>
                                        </p:cTn>
                                        <p:tgtEl>
                                          <p:spTgt spid="379"/>
                                        </p:tgtEl>
                                        <p:attrNameLst>
                                          <p:attrName>style.visibility</p:attrName>
                                        </p:attrNameLst>
                                      </p:cBhvr>
                                      <p:to>
                                        <p:strVal val="visible"/>
                                      </p:to>
                                    </p:set>
                                    <p:animEffect transition="in" filter="fade">
                                      <p:cBhvr>
                                        <p:cTn id="324" dur="1000"/>
                                        <p:tgtEl>
                                          <p:spTgt spid="379"/>
                                        </p:tgtEl>
                                      </p:cBhvr>
                                    </p:animEffect>
                                    <p:anim calcmode="lin" valueType="num">
                                      <p:cBhvr>
                                        <p:cTn id="325" dur="1000" fill="hold"/>
                                        <p:tgtEl>
                                          <p:spTgt spid="379"/>
                                        </p:tgtEl>
                                        <p:attrNameLst>
                                          <p:attrName>ppt_x</p:attrName>
                                        </p:attrNameLst>
                                      </p:cBhvr>
                                      <p:tavLst>
                                        <p:tav tm="0">
                                          <p:val>
                                            <p:strVal val="#ppt_x"/>
                                          </p:val>
                                        </p:tav>
                                        <p:tav tm="100000">
                                          <p:val>
                                            <p:strVal val="#ppt_x"/>
                                          </p:val>
                                        </p:tav>
                                      </p:tavLst>
                                    </p:anim>
                                    <p:anim calcmode="lin" valueType="num">
                                      <p:cBhvr>
                                        <p:cTn id="326" dur="1000" fill="hold"/>
                                        <p:tgtEl>
                                          <p:spTgt spid="379"/>
                                        </p:tgtEl>
                                        <p:attrNameLst>
                                          <p:attrName>ppt_y</p:attrName>
                                        </p:attrNameLst>
                                      </p:cBhvr>
                                      <p:tavLst>
                                        <p:tav tm="0">
                                          <p:val>
                                            <p:strVal val="#ppt_y+.1"/>
                                          </p:val>
                                        </p:tav>
                                        <p:tav tm="100000">
                                          <p:val>
                                            <p:strVal val="#ppt_y"/>
                                          </p:val>
                                        </p:tav>
                                      </p:tavLst>
                                    </p:anim>
                                  </p:childTnLst>
                                </p:cTn>
                              </p:par>
                              <p:par>
                                <p:cTn id="327" presetID="42" presetClass="entr" presetSubtype="0" fill="hold" grpId="0" nodeType="withEffect">
                                  <p:stCondLst>
                                    <p:cond delay="0"/>
                                  </p:stCondLst>
                                  <p:childTnLst>
                                    <p:set>
                                      <p:cBhvr>
                                        <p:cTn id="328" dur="1" fill="hold">
                                          <p:stCondLst>
                                            <p:cond delay="0"/>
                                          </p:stCondLst>
                                        </p:cTn>
                                        <p:tgtEl>
                                          <p:spTgt spid="407"/>
                                        </p:tgtEl>
                                        <p:attrNameLst>
                                          <p:attrName>style.visibility</p:attrName>
                                        </p:attrNameLst>
                                      </p:cBhvr>
                                      <p:to>
                                        <p:strVal val="visible"/>
                                      </p:to>
                                    </p:set>
                                    <p:animEffect transition="in" filter="fade">
                                      <p:cBhvr>
                                        <p:cTn id="329" dur="1000"/>
                                        <p:tgtEl>
                                          <p:spTgt spid="407"/>
                                        </p:tgtEl>
                                      </p:cBhvr>
                                    </p:animEffect>
                                    <p:anim calcmode="lin" valueType="num">
                                      <p:cBhvr>
                                        <p:cTn id="330" dur="1000" fill="hold"/>
                                        <p:tgtEl>
                                          <p:spTgt spid="407"/>
                                        </p:tgtEl>
                                        <p:attrNameLst>
                                          <p:attrName>ppt_x</p:attrName>
                                        </p:attrNameLst>
                                      </p:cBhvr>
                                      <p:tavLst>
                                        <p:tav tm="0">
                                          <p:val>
                                            <p:strVal val="#ppt_x"/>
                                          </p:val>
                                        </p:tav>
                                        <p:tav tm="100000">
                                          <p:val>
                                            <p:strVal val="#ppt_x"/>
                                          </p:val>
                                        </p:tav>
                                      </p:tavLst>
                                    </p:anim>
                                    <p:anim calcmode="lin" valueType="num">
                                      <p:cBhvr>
                                        <p:cTn id="331" dur="1000" fill="hold"/>
                                        <p:tgtEl>
                                          <p:spTgt spid="407"/>
                                        </p:tgtEl>
                                        <p:attrNameLst>
                                          <p:attrName>ppt_y</p:attrName>
                                        </p:attrNameLst>
                                      </p:cBhvr>
                                      <p:tavLst>
                                        <p:tav tm="0">
                                          <p:val>
                                            <p:strVal val="#ppt_y+.1"/>
                                          </p:val>
                                        </p:tav>
                                        <p:tav tm="100000">
                                          <p:val>
                                            <p:strVal val="#ppt_y"/>
                                          </p:val>
                                        </p:tav>
                                      </p:tavLst>
                                    </p:anim>
                                  </p:childTnLst>
                                </p:cTn>
                              </p:par>
                              <p:par>
                                <p:cTn id="332" presetID="42" presetClass="entr" presetSubtype="0" fill="hold" grpId="0" nodeType="withEffect">
                                  <p:stCondLst>
                                    <p:cond delay="0"/>
                                  </p:stCondLst>
                                  <p:childTnLst>
                                    <p:set>
                                      <p:cBhvr>
                                        <p:cTn id="333" dur="1" fill="hold">
                                          <p:stCondLst>
                                            <p:cond delay="0"/>
                                          </p:stCondLst>
                                        </p:cTn>
                                        <p:tgtEl>
                                          <p:spTgt spid="408"/>
                                        </p:tgtEl>
                                        <p:attrNameLst>
                                          <p:attrName>style.visibility</p:attrName>
                                        </p:attrNameLst>
                                      </p:cBhvr>
                                      <p:to>
                                        <p:strVal val="visible"/>
                                      </p:to>
                                    </p:set>
                                    <p:animEffect transition="in" filter="fade">
                                      <p:cBhvr>
                                        <p:cTn id="334" dur="1000"/>
                                        <p:tgtEl>
                                          <p:spTgt spid="408"/>
                                        </p:tgtEl>
                                      </p:cBhvr>
                                    </p:animEffect>
                                    <p:anim calcmode="lin" valueType="num">
                                      <p:cBhvr>
                                        <p:cTn id="335" dur="1000" fill="hold"/>
                                        <p:tgtEl>
                                          <p:spTgt spid="408"/>
                                        </p:tgtEl>
                                        <p:attrNameLst>
                                          <p:attrName>ppt_x</p:attrName>
                                        </p:attrNameLst>
                                      </p:cBhvr>
                                      <p:tavLst>
                                        <p:tav tm="0">
                                          <p:val>
                                            <p:strVal val="#ppt_x"/>
                                          </p:val>
                                        </p:tav>
                                        <p:tav tm="100000">
                                          <p:val>
                                            <p:strVal val="#ppt_x"/>
                                          </p:val>
                                        </p:tav>
                                      </p:tavLst>
                                    </p:anim>
                                    <p:anim calcmode="lin" valueType="num">
                                      <p:cBhvr>
                                        <p:cTn id="336" dur="1000" fill="hold"/>
                                        <p:tgtEl>
                                          <p:spTgt spid="408"/>
                                        </p:tgtEl>
                                        <p:attrNameLst>
                                          <p:attrName>ppt_y</p:attrName>
                                        </p:attrNameLst>
                                      </p:cBhvr>
                                      <p:tavLst>
                                        <p:tav tm="0">
                                          <p:val>
                                            <p:strVal val="#ppt_y+.1"/>
                                          </p:val>
                                        </p:tav>
                                        <p:tav tm="100000">
                                          <p:val>
                                            <p:strVal val="#ppt_y"/>
                                          </p:val>
                                        </p:tav>
                                      </p:tavLst>
                                    </p:anim>
                                  </p:childTnLst>
                                </p:cTn>
                              </p:par>
                              <p:par>
                                <p:cTn id="337" presetID="42" presetClass="entr" presetSubtype="0" fill="hold" grpId="0" nodeType="withEffect">
                                  <p:stCondLst>
                                    <p:cond delay="0"/>
                                  </p:stCondLst>
                                  <p:childTnLst>
                                    <p:set>
                                      <p:cBhvr>
                                        <p:cTn id="338" dur="1" fill="hold">
                                          <p:stCondLst>
                                            <p:cond delay="0"/>
                                          </p:stCondLst>
                                        </p:cTn>
                                        <p:tgtEl>
                                          <p:spTgt spid="409"/>
                                        </p:tgtEl>
                                        <p:attrNameLst>
                                          <p:attrName>style.visibility</p:attrName>
                                        </p:attrNameLst>
                                      </p:cBhvr>
                                      <p:to>
                                        <p:strVal val="visible"/>
                                      </p:to>
                                    </p:set>
                                    <p:animEffect transition="in" filter="fade">
                                      <p:cBhvr>
                                        <p:cTn id="339" dur="1000"/>
                                        <p:tgtEl>
                                          <p:spTgt spid="409"/>
                                        </p:tgtEl>
                                      </p:cBhvr>
                                    </p:animEffect>
                                    <p:anim calcmode="lin" valueType="num">
                                      <p:cBhvr>
                                        <p:cTn id="340" dur="1000" fill="hold"/>
                                        <p:tgtEl>
                                          <p:spTgt spid="409"/>
                                        </p:tgtEl>
                                        <p:attrNameLst>
                                          <p:attrName>ppt_x</p:attrName>
                                        </p:attrNameLst>
                                      </p:cBhvr>
                                      <p:tavLst>
                                        <p:tav tm="0">
                                          <p:val>
                                            <p:strVal val="#ppt_x"/>
                                          </p:val>
                                        </p:tav>
                                        <p:tav tm="100000">
                                          <p:val>
                                            <p:strVal val="#ppt_x"/>
                                          </p:val>
                                        </p:tav>
                                      </p:tavLst>
                                    </p:anim>
                                    <p:anim calcmode="lin" valueType="num">
                                      <p:cBhvr>
                                        <p:cTn id="341" dur="1000" fill="hold"/>
                                        <p:tgtEl>
                                          <p:spTgt spid="409"/>
                                        </p:tgtEl>
                                        <p:attrNameLst>
                                          <p:attrName>ppt_y</p:attrName>
                                        </p:attrNameLst>
                                      </p:cBhvr>
                                      <p:tavLst>
                                        <p:tav tm="0">
                                          <p:val>
                                            <p:strVal val="#ppt_y+.1"/>
                                          </p:val>
                                        </p:tav>
                                        <p:tav tm="100000">
                                          <p:val>
                                            <p:strVal val="#ppt_y"/>
                                          </p:val>
                                        </p:tav>
                                      </p:tavLst>
                                    </p:anim>
                                  </p:childTnLst>
                                </p:cTn>
                              </p:par>
                              <p:par>
                                <p:cTn id="342" presetID="42" presetClass="entr" presetSubtype="0" fill="hold" grpId="0" nodeType="withEffect">
                                  <p:stCondLst>
                                    <p:cond delay="0"/>
                                  </p:stCondLst>
                                  <p:childTnLst>
                                    <p:set>
                                      <p:cBhvr>
                                        <p:cTn id="343" dur="1" fill="hold">
                                          <p:stCondLst>
                                            <p:cond delay="0"/>
                                          </p:stCondLst>
                                        </p:cTn>
                                        <p:tgtEl>
                                          <p:spTgt spid="410"/>
                                        </p:tgtEl>
                                        <p:attrNameLst>
                                          <p:attrName>style.visibility</p:attrName>
                                        </p:attrNameLst>
                                      </p:cBhvr>
                                      <p:to>
                                        <p:strVal val="visible"/>
                                      </p:to>
                                    </p:set>
                                    <p:animEffect transition="in" filter="fade">
                                      <p:cBhvr>
                                        <p:cTn id="344" dur="1000"/>
                                        <p:tgtEl>
                                          <p:spTgt spid="410"/>
                                        </p:tgtEl>
                                      </p:cBhvr>
                                    </p:animEffect>
                                    <p:anim calcmode="lin" valueType="num">
                                      <p:cBhvr>
                                        <p:cTn id="345" dur="1000" fill="hold"/>
                                        <p:tgtEl>
                                          <p:spTgt spid="410"/>
                                        </p:tgtEl>
                                        <p:attrNameLst>
                                          <p:attrName>ppt_x</p:attrName>
                                        </p:attrNameLst>
                                      </p:cBhvr>
                                      <p:tavLst>
                                        <p:tav tm="0">
                                          <p:val>
                                            <p:strVal val="#ppt_x"/>
                                          </p:val>
                                        </p:tav>
                                        <p:tav tm="100000">
                                          <p:val>
                                            <p:strVal val="#ppt_x"/>
                                          </p:val>
                                        </p:tav>
                                      </p:tavLst>
                                    </p:anim>
                                    <p:anim calcmode="lin" valueType="num">
                                      <p:cBhvr>
                                        <p:cTn id="346" dur="1000" fill="hold"/>
                                        <p:tgtEl>
                                          <p:spTgt spid="410"/>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411"/>
                                        </p:tgtEl>
                                        <p:attrNameLst>
                                          <p:attrName>style.visibility</p:attrName>
                                        </p:attrNameLst>
                                      </p:cBhvr>
                                      <p:to>
                                        <p:strVal val="visible"/>
                                      </p:to>
                                    </p:set>
                                    <p:animEffect transition="in" filter="fade">
                                      <p:cBhvr>
                                        <p:cTn id="349" dur="1000"/>
                                        <p:tgtEl>
                                          <p:spTgt spid="411"/>
                                        </p:tgtEl>
                                      </p:cBhvr>
                                    </p:animEffect>
                                    <p:anim calcmode="lin" valueType="num">
                                      <p:cBhvr>
                                        <p:cTn id="350" dur="1000" fill="hold"/>
                                        <p:tgtEl>
                                          <p:spTgt spid="411"/>
                                        </p:tgtEl>
                                        <p:attrNameLst>
                                          <p:attrName>ppt_x</p:attrName>
                                        </p:attrNameLst>
                                      </p:cBhvr>
                                      <p:tavLst>
                                        <p:tav tm="0">
                                          <p:val>
                                            <p:strVal val="#ppt_x"/>
                                          </p:val>
                                        </p:tav>
                                        <p:tav tm="100000">
                                          <p:val>
                                            <p:strVal val="#ppt_x"/>
                                          </p:val>
                                        </p:tav>
                                      </p:tavLst>
                                    </p:anim>
                                    <p:anim calcmode="lin" valueType="num">
                                      <p:cBhvr>
                                        <p:cTn id="351" dur="1000" fill="hold"/>
                                        <p:tgtEl>
                                          <p:spTgt spid="411"/>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413"/>
                                        </p:tgtEl>
                                        <p:attrNameLst>
                                          <p:attrName>style.visibility</p:attrName>
                                        </p:attrNameLst>
                                      </p:cBhvr>
                                      <p:to>
                                        <p:strVal val="visible"/>
                                      </p:to>
                                    </p:set>
                                    <p:animEffect transition="in" filter="fade">
                                      <p:cBhvr>
                                        <p:cTn id="354" dur="1000"/>
                                        <p:tgtEl>
                                          <p:spTgt spid="413"/>
                                        </p:tgtEl>
                                      </p:cBhvr>
                                    </p:animEffect>
                                    <p:anim calcmode="lin" valueType="num">
                                      <p:cBhvr>
                                        <p:cTn id="355" dur="1000" fill="hold"/>
                                        <p:tgtEl>
                                          <p:spTgt spid="413"/>
                                        </p:tgtEl>
                                        <p:attrNameLst>
                                          <p:attrName>ppt_x</p:attrName>
                                        </p:attrNameLst>
                                      </p:cBhvr>
                                      <p:tavLst>
                                        <p:tav tm="0">
                                          <p:val>
                                            <p:strVal val="#ppt_x"/>
                                          </p:val>
                                        </p:tav>
                                        <p:tav tm="100000">
                                          <p:val>
                                            <p:strVal val="#ppt_x"/>
                                          </p:val>
                                        </p:tav>
                                      </p:tavLst>
                                    </p:anim>
                                    <p:anim calcmode="lin" valueType="num">
                                      <p:cBhvr>
                                        <p:cTn id="356" dur="1000" fill="hold"/>
                                        <p:tgtEl>
                                          <p:spTgt spid="413"/>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414"/>
                                        </p:tgtEl>
                                        <p:attrNameLst>
                                          <p:attrName>style.visibility</p:attrName>
                                        </p:attrNameLst>
                                      </p:cBhvr>
                                      <p:to>
                                        <p:strVal val="visible"/>
                                      </p:to>
                                    </p:set>
                                    <p:animEffect transition="in" filter="fade">
                                      <p:cBhvr>
                                        <p:cTn id="359" dur="1000"/>
                                        <p:tgtEl>
                                          <p:spTgt spid="414"/>
                                        </p:tgtEl>
                                      </p:cBhvr>
                                    </p:animEffect>
                                    <p:anim calcmode="lin" valueType="num">
                                      <p:cBhvr>
                                        <p:cTn id="360" dur="1000" fill="hold"/>
                                        <p:tgtEl>
                                          <p:spTgt spid="414"/>
                                        </p:tgtEl>
                                        <p:attrNameLst>
                                          <p:attrName>ppt_x</p:attrName>
                                        </p:attrNameLst>
                                      </p:cBhvr>
                                      <p:tavLst>
                                        <p:tav tm="0">
                                          <p:val>
                                            <p:strVal val="#ppt_x"/>
                                          </p:val>
                                        </p:tav>
                                        <p:tav tm="100000">
                                          <p:val>
                                            <p:strVal val="#ppt_x"/>
                                          </p:val>
                                        </p:tav>
                                      </p:tavLst>
                                    </p:anim>
                                    <p:anim calcmode="lin" valueType="num">
                                      <p:cBhvr>
                                        <p:cTn id="361" dur="1000" fill="hold"/>
                                        <p:tgtEl>
                                          <p:spTgt spid="414"/>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415"/>
                                        </p:tgtEl>
                                        <p:attrNameLst>
                                          <p:attrName>style.visibility</p:attrName>
                                        </p:attrNameLst>
                                      </p:cBhvr>
                                      <p:to>
                                        <p:strVal val="visible"/>
                                      </p:to>
                                    </p:set>
                                    <p:animEffect transition="in" filter="fade">
                                      <p:cBhvr>
                                        <p:cTn id="364" dur="1000"/>
                                        <p:tgtEl>
                                          <p:spTgt spid="415"/>
                                        </p:tgtEl>
                                      </p:cBhvr>
                                    </p:animEffect>
                                    <p:anim calcmode="lin" valueType="num">
                                      <p:cBhvr>
                                        <p:cTn id="365" dur="1000" fill="hold"/>
                                        <p:tgtEl>
                                          <p:spTgt spid="415"/>
                                        </p:tgtEl>
                                        <p:attrNameLst>
                                          <p:attrName>ppt_x</p:attrName>
                                        </p:attrNameLst>
                                      </p:cBhvr>
                                      <p:tavLst>
                                        <p:tav tm="0">
                                          <p:val>
                                            <p:strVal val="#ppt_x"/>
                                          </p:val>
                                        </p:tav>
                                        <p:tav tm="100000">
                                          <p:val>
                                            <p:strVal val="#ppt_x"/>
                                          </p:val>
                                        </p:tav>
                                      </p:tavLst>
                                    </p:anim>
                                    <p:anim calcmode="lin" valueType="num">
                                      <p:cBhvr>
                                        <p:cTn id="366" dur="1000" fill="hold"/>
                                        <p:tgtEl>
                                          <p:spTgt spid="415"/>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416"/>
                                        </p:tgtEl>
                                        <p:attrNameLst>
                                          <p:attrName>style.visibility</p:attrName>
                                        </p:attrNameLst>
                                      </p:cBhvr>
                                      <p:to>
                                        <p:strVal val="visible"/>
                                      </p:to>
                                    </p:set>
                                    <p:animEffect transition="in" filter="fade">
                                      <p:cBhvr>
                                        <p:cTn id="369" dur="1000"/>
                                        <p:tgtEl>
                                          <p:spTgt spid="416"/>
                                        </p:tgtEl>
                                      </p:cBhvr>
                                    </p:animEffect>
                                    <p:anim calcmode="lin" valueType="num">
                                      <p:cBhvr>
                                        <p:cTn id="370" dur="1000" fill="hold"/>
                                        <p:tgtEl>
                                          <p:spTgt spid="416"/>
                                        </p:tgtEl>
                                        <p:attrNameLst>
                                          <p:attrName>ppt_x</p:attrName>
                                        </p:attrNameLst>
                                      </p:cBhvr>
                                      <p:tavLst>
                                        <p:tav tm="0">
                                          <p:val>
                                            <p:strVal val="#ppt_x"/>
                                          </p:val>
                                        </p:tav>
                                        <p:tav tm="100000">
                                          <p:val>
                                            <p:strVal val="#ppt_x"/>
                                          </p:val>
                                        </p:tav>
                                      </p:tavLst>
                                    </p:anim>
                                    <p:anim calcmode="lin" valueType="num">
                                      <p:cBhvr>
                                        <p:cTn id="371" dur="1000" fill="hold"/>
                                        <p:tgtEl>
                                          <p:spTgt spid="416"/>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417"/>
                                        </p:tgtEl>
                                        <p:attrNameLst>
                                          <p:attrName>style.visibility</p:attrName>
                                        </p:attrNameLst>
                                      </p:cBhvr>
                                      <p:to>
                                        <p:strVal val="visible"/>
                                      </p:to>
                                    </p:set>
                                    <p:animEffect transition="in" filter="fade">
                                      <p:cBhvr>
                                        <p:cTn id="374" dur="1000"/>
                                        <p:tgtEl>
                                          <p:spTgt spid="417"/>
                                        </p:tgtEl>
                                      </p:cBhvr>
                                    </p:animEffect>
                                    <p:anim calcmode="lin" valueType="num">
                                      <p:cBhvr>
                                        <p:cTn id="375" dur="1000" fill="hold"/>
                                        <p:tgtEl>
                                          <p:spTgt spid="417"/>
                                        </p:tgtEl>
                                        <p:attrNameLst>
                                          <p:attrName>ppt_x</p:attrName>
                                        </p:attrNameLst>
                                      </p:cBhvr>
                                      <p:tavLst>
                                        <p:tav tm="0">
                                          <p:val>
                                            <p:strVal val="#ppt_x"/>
                                          </p:val>
                                        </p:tav>
                                        <p:tav tm="100000">
                                          <p:val>
                                            <p:strVal val="#ppt_x"/>
                                          </p:val>
                                        </p:tav>
                                      </p:tavLst>
                                    </p:anim>
                                    <p:anim calcmode="lin" valueType="num">
                                      <p:cBhvr>
                                        <p:cTn id="376" dur="1000" fill="hold"/>
                                        <p:tgtEl>
                                          <p:spTgt spid="417"/>
                                        </p:tgtEl>
                                        <p:attrNameLst>
                                          <p:attrName>ppt_y</p:attrName>
                                        </p:attrNameLst>
                                      </p:cBhvr>
                                      <p:tavLst>
                                        <p:tav tm="0">
                                          <p:val>
                                            <p:strVal val="#ppt_y+.1"/>
                                          </p:val>
                                        </p:tav>
                                        <p:tav tm="100000">
                                          <p:val>
                                            <p:strVal val="#ppt_y"/>
                                          </p:val>
                                        </p:tav>
                                      </p:tavLst>
                                    </p:anim>
                                  </p:childTnLst>
                                </p:cTn>
                              </p:par>
                              <p:par>
                                <p:cTn id="377" presetID="42" presetClass="entr" presetSubtype="0" fill="hold" nodeType="withEffect">
                                  <p:stCondLst>
                                    <p:cond delay="0"/>
                                  </p:stCondLst>
                                  <p:childTnLst>
                                    <p:set>
                                      <p:cBhvr>
                                        <p:cTn id="378" dur="1" fill="hold">
                                          <p:stCondLst>
                                            <p:cond delay="0"/>
                                          </p:stCondLst>
                                        </p:cTn>
                                        <p:tgtEl>
                                          <p:spTgt spid="426"/>
                                        </p:tgtEl>
                                        <p:attrNameLst>
                                          <p:attrName>style.visibility</p:attrName>
                                        </p:attrNameLst>
                                      </p:cBhvr>
                                      <p:to>
                                        <p:strVal val="visible"/>
                                      </p:to>
                                    </p:set>
                                    <p:animEffect transition="in" filter="fade">
                                      <p:cBhvr>
                                        <p:cTn id="379" dur="1000"/>
                                        <p:tgtEl>
                                          <p:spTgt spid="426"/>
                                        </p:tgtEl>
                                      </p:cBhvr>
                                    </p:animEffect>
                                    <p:anim calcmode="lin" valueType="num">
                                      <p:cBhvr>
                                        <p:cTn id="380" dur="1000" fill="hold"/>
                                        <p:tgtEl>
                                          <p:spTgt spid="426"/>
                                        </p:tgtEl>
                                        <p:attrNameLst>
                                          <p:attrName>ppt_x</p:attrName>
                                        </p:attrNameLst>
                                      </p:cBhvr>
                                      <p:tavLst>
                                        <p:tav tm="0">
                                          <p:val>
                                            <p:strVal val="#ppt_x"/>
                                          </p:val>
                                        </p:tav>
                                        <p:tav tm="100000">
                                          <p:val>
                                            <p:strVal val="#ppt_x"/>
                                          </p:val>
                                        </p:tav>
                                      </p:tavLst>
                                    </p:anim>
                                    <p:anim calcmode="lin" valueType="num">
                                      <p:cBhvr>
                                        <p:cTn id="381" dur="1000" fill="hold"/>
                                        <p:tgtEl>
                                          <p:spTgt spid="426"/>
                                        </p:tgtEl>
                                        <p:attrNameLst>
                                          <p:attrName>ppt_y</p:attrName>
                                        </p:attrNameLst>
                                      </p:cBhvr>
                                      <p:tavLst>
                                        <p:tav tm="0">
                                          <p:val>
                                            <p:strVal val="#ppt_y+.1"/>
                                          </p:val>
                                        </p:tav>
                                        <p:tav tm="100000">
                                          <p:val>
                                            <p:strVal val="#ppt_y"/>
                                          </p:val>
                                        </p:tav>
                                      </p:tavLst>
                                    </p:anim>
                                  </p:childTnLst>
                                </p:cTn>
                              </p:par>
                              <p:par>
                                <p:cTn id="382" presetID="42" presetClass="entr" presetSubtype="0" fill="hold" nodeType="withEffect">
                                  <p:stCondLst>
                                    <p:cond delay="0"/>
                                  </p:stCondLst>
                                  <p:childTnLst>
                                    <p:set>
                                      <p:cBhvr>
                                        <p:cTn id="383" dur="1" fill="hold">
                                          <p:stCondLst>
                                            <p:cond delay="0"/>
                                          </p:stCondLst>
                                        </p:cTn>
                                        <p:tgtEl>
                                          <p:spTgt spid="429"/>
                                        </p:tgtEl>
                                        <p:attrNameLst>
                                          <p:attrName>style.visibility</p:attrName>
                                        </p:attrNameLst>
                                      </p:cBhvr>
                                      <p:to>
                                        <p:strVal val="visible"/>
                                      </p:to>
                                    </p:set>
                                    <p:animEffect transition="in" filter="fade">
                                      <p:cBhvr>
                                        <p:cTn id="384" dur="1000"/>
                                        <p:tgtEl>
                                          <p:spTgt spid="429"/>
                                        </p:tgtEl>
                                      </p:cBhvr>
                                    </p:animEffect>
                                    <p:anim calcmode="lin" valueType="num">
                                      <p:cBhvr>
                                        <p:cTn id="385" dur="1000" fill="hold"/>
                                        <p:tgtEl>
                                          <p:spTgt spid="429"/>
                                        </p:tgtEl>
                                        <p:attrNameLst>
                                          <p:attrName>ppt_x</p:attrName>
                                        </p:attrNameLst>
                                      </p:cBhvr>
                                      <p:tavLst>
                                        <p:tav tm="0">
                                          <p:val>
                                            <p:strVal val="#ppt_x"/>
                                          </p:val>
                                        </p:tav>
                                        <p:tav tm="100000">
                                          <p:val>
                                            <p:strVal val="#ppt_x"/>
                                          </p:val>
                                        </p:tav>
                                      </p:tavLst>
                                    </p:anim>
                                    <p:anim calcmode="lin" valueType="num">
                                      <p:cBhvr>
                                        <p:cTn id="386" dur="1000" fill="hold"/>
                                        <p:tgtEl>
                                          <p:spTgt spid="429"/>
                                        </p:tgtEl>
                                        <p:attrNameLst>
                                          <p:attrName>ppt_y</p:attrName>
                                        </p:attrNameLst>
                                      </p:cBhvr>
                                      <p:tavLst>
                                        <p:tav tm="0">
                                          <p:val>
                                            <p:strVal val="#ppt_y+.1"/>
                                          </p:val>
                                        </p:tav>
                                        <p:tav tm="100000">
                                          <p:val>
                                            <p:strVal val="#ppt_y"/>
                                          </p:val>
                                        </p:tav>
                                      </p:tavLst>
                                    </p:anim>
                                  </p:childTnLst>
                                </p:cTn>
                              </p:par>
                              <p:par>
                                <p:cTn id="387" presetID="42" presetClass="entr" presetSubtype="0" fill="hold" nodeType="withEffect">
                                  <p:stCondLst>
                                    <p:cond delay="0"/>
                                  </p:stCondLst>
                                  <p:childTnLst>
                                    <p:set>
                                      <p:cBhvr>
                                        <p:cTn id="388" dur="1" fill="hold">
                                          <p:stCondLst>
                                            <p:cond delay="0"/>
                                          </p:stCondLst>
                                        </p:cTn>
                                        <p:tgtEl>
                                          <p:spTgt spid="433"/>
                                        </p:tgtEl>
                                        <p:attrNameLst>
                                          <p:attrName>style.visibility</p:attrName>
                                        </p:attrNameLst>
                                      </p:cBhvr>
                                      <p:to>
                                        <p:strVal val="visible"/>
                                      </p:to>
                                    </p:set>
                                    <p:animEffect transition="in" filter="fade">
                                      <p:cBhvr>
                                        <p:cTn id="389" dur="1000"/>
                                        <p:tgtEl>
                                          <p:spTgt spid="433"/>
                                        </p:tgtEl>
                                      </p:cBhvr>
                                    </p:animEffect>
                                    <p:anim calcmode="lin" valueType="num">
                                      <p:cBhvr>
                                        <p:cTn id="390" dur="1000" fill="hold"/>
                                        <p:tgtEl>
                                          <p:spTgt spid="433"/>
                                        </p:tgtEl>
                                        <p:attrNameLst>
                                          <p:attrName>ppt_x</p:attrName>
                                        </p:attrNameLst>
                                      </p:cBhvr>
                                      <p:tavLst>
                                        <p:tav tm="0">
                                          <p:val>
                                            <p:strVal val="#ppt_x"/>
                                          </p:val>
                                        </p:tav>
                                        <p:tav tm="100000">
                                          <p:val>
                                            <p:strVal val="#ppt_x"/>
                                          </p:val>
                                        </p:tav>
                                      </p:tavLst>
                                    </p:anim>
                                    <p:anim calcmode="lin" valueType="num">
                                      <p:cBhvr>
                                        <p:cTn id="391" dur="1000" fill="hold"/>
                                        <p:tgtEl>
                                          <p:spTgt spid="433"/>
                                        </p:tgtEl>
                                        <p:attrNameLst>
                                          <p:attrName>ppt_y</p:attrName>
                                        </p:attrNameLst>
                                      </p:cBhvr>
                                      <p:tavLst>
                                        <p:tav tm="0">
                                          <p:val>
                                            <p:strVal val="#ppt_y+.1"/>
                                          </p:val>
                                        </p:tav>
                                        <p:tav tm="100000">
                                          <p:val>
                                            <p:strVal val="#ppt_y"/>
                                          </p:val>
                                        </p:tav>
                                      </p:tavLst>
                                    </p:anim>
                                  </p:childTnLst>
                                </p:cTn>
                              </p:par>
                              <p:par>
                                <p:cTn id="392" presetID="42" presetClass="entr" presetSubtype="0" fill="hold" nodeType="withEffect">
                                  <p:stCondLst>
                                    <p:cond delay="0"/>
                                  </p:stCondLst>
                                  <p:childTnLst>
                                    <p:set>
                                      <p:cBhvr>
                                        <p:cTn id="393" dur="1" fill="hold">
                                          <p:stCondLst>
                                            <p:cond delay="0"/>
                                          </p:stCondLst>
                                        </p:cTn>
                                        <p:tgtEl>
                                          <p:spTgt spid="436"/>
                                        </p:tgtEl>
                                        <p:attrNameLst>
                                          <p:attrName>style.visibility</p:attrName>
                                        </p:attrNameLst>
                                      </p:cBhvr>
                                      <p:to>
                                        <p:strVal val="visible"/>
                                      </p:to>
                                    </p:set>
                                    <p:animEffect transition="in" filter="fade">
                                      <p:cBhvr>
                                        <p:cTn id="394" dur="1000"/>
                                        <p:tgtEl>
                                          <p:spTgt spid="436"/>
                                        </p:tgtEl>
                                      </p:cBhvr>
                                    </p:animEffect>
                                    <p:anim calcmode="lin" valueType="num">
                                      <p:cBhvr>
                                        <p:cTn id="395" dur="1000" fill="hold"/>
                                        <p:tgtEl>
                                          <p:spTgt spid="436"/>
                                        </p:tgtEl>
                                        <p:attrNameLst>
                                          <p:attrName>ppt_x</p:attrName>
                                        </p:attrNameLst>
                                      </p:cBhvr>
                                      <p:tavLst>
                                        <p:tav tm="0">
                                          <p:val>
                                            <p:strVal val="#ppt_x"/>
                                          </p:val>
                                        </p:tav>
                                        <p:tav tm="100000">
                                          <p:val>
                                            <p:strVal val="#ppt_x"/>
                                          </p:val>
                                        </p:tav>
                                      </p:tavLst>
                                    </p:anim>
                                    <p:anim calcmode="lin" valueType="num">
                                      <p:cBhvr>
                                        <p:cTn id="396" dur="1000" fill="hold"/>
                                        <p:tgtEl>
                                          <p:spTgt spid="436"/>
                                        </p:tgtEl>
                                        <p:attrNameLst>
                                          <p:attrName>ppt_y</p:attrName>
                                        </p:attrNameLst>
                                      </p:cBhvr>
                                      <p:tavLst>
                                        <p:tav tm="0">
                                          <p:val>
                                            <p:strVal val="#ppt_y+.1"/>
                                          </p:val>
                                        </p:tav>
                                        <p:tav tm="100000">
                                          <p:val>
                                            <p:strVal val="#ppt_y"/>
                                          </p:val>
                                        </p:tav>
                                      </p:tavLst>
                                    </p:anim>
                                  </p:childTnLst>
                                </p:cTn>
                              </p:par>
                              <p:par>
                                <p:cTn id="397" presetID="42" presetClass="entr" presetSubtype="0" fill="hold" nodeType="withEffect">
                                  <p:stCondLst>
                                    <p:cond delay="0"/>
                                  </p:stCondLst>
                                  <p:childTnLst>
                                    <p:set>
                                      <p:cBhvr>
                                        <p:cTn id="398" dur="1" fill="hold">
                                          <p:stCondLst>
                                            <p:cond delay="0"/>
                                          </p:stCondLst>
                                        </p:cTn>
                                        <p:tgtEl>
                                          <p:spTgt spid="439"/>
                                        </p:tgtEl>
                                        <p:attrNameLst>
                                          <p:attrName>style.visibility</p:attrName>
                                        </p:attrNameLst>
                                      </p:cBhvr>
                                      <p:to>
                                        <p:strVal val="visible"/>
                                      </p:to>
                                    </p:set>
                                    <p:animEffect transition="in" filter="fade">
                                      <p:cBhvr>
                                        <p:cTn id="399" dur="1000"/>
                                        <p:tgtEl>
                                          <p:spTgt spid="439"/>
                                        </p:tgtEl>
                                      </p:cBhvr>
                                    </p:animEffect>
                                    <p:anim calcmode="lin" valueType="num">
                                      <p:cBhvr>
                                        <p:cTn id="400" dur="1000" fill="hold"/>
                                        <p:tgtEl>
                                          <p:spTgt spid="439"/>
                                        </p:tgtEl>
                                        <p:attrNameLst>
                                          <p:attrName>ppt_x</p:attrName>
                                        </p:attrNameLst>
                                      </p:cBhvr>
                                      <p:tavLst>
                                        <p:tav tm="0">
                                          <p:val>
                                            <p:strVal val="#ppt_x"/>
                                          </p:val>
                                        </p:tav>
                                        <p:tav tm="100000">
                                          <p:val>
                                            <p:strVal val="#ppt_x"/>
                                          </p:val>
                                        </p:tav>
                                      </p:tavLst>
                                    </p:anim>
                                    <p:anim calcmode="lin" valueType="num">
                                      <p:cBhvr>
                                        <p:cTn id="401" dur="1000" fill="hold"/>
                                        <p:tgtEl>
                                          <p:spTgt spid="439"/>
                                        </p:tgtEl>
                                        <p:attrNameLst>
                                          <p:attrName>ppt_y</p:attrName>
                                        </p:attrNameLst>
                                      </p:cBhvr>
                                      <p:tavLst>
                                        <p:tav tm="0">
                                          <p:val>
                                            <p:strVal val="#ppt_y+.1"/>
                                          </p:val>
                                        </p:tav>
                                        <p:tav tm="100000">
                                          <p:val>
                                            <p:strVal val="#ppt_y"/>
                                          </p:val>
                                        </p:tav>
                                      </p:tavLst>
                                    </p:anim>
                                  </p:childTnLst>
                                </p:cTn>
                              </p:par>
                              <p:par>
                                <p:cTn id="402" presetID="42" presetClass="entr" presetSubtype="0" fill="hold" grpId="0" nodeType="withEffect">
                                  <p:stCondLst>
                                    <p:cond delay="0"/>
                                  </p:stCondLst>
                                  <p:childTnLst>
                                    <p:set>
                                      <p:cBhvr>
                                        <p:cTn id="403" dur="1" fill="hold">
                                          <p:stCondLst>
                                            <p:cond delay="0"/>
                                          </p:stCondLst>
                                        </p:cTn>
                                        <p:tgtEl>
                                          <p:spTgt spid="3"/>
                                        </p:tgtEl>
                                        <p:attrNameLst>
                                          <p:attrName>style.visibility</p:attrName>
                                        </p:attrNameLst>
                                      </p:cBhvr>
                                      <p:to>
                                        <p:strVal val="visible"/>
                                      </p:to>
                                    </p:set>
                                    <p:animEffect transition="in" filter="fade">
                                      <p:cBhvr>
                                        <p:cTn id="404" dur="1000"/>
                                        <p:tgtEl>
                                          <p:spTgt spid="3"/>
                                        </p:tgtEl>
                                      </p:cBhvr>
                                    </p:animEffect>
                                    <p:anim calcmode="lin" valueType="num">
                                      <p:cBhvr>
                                        <p:cTn id="405" dur="1000" fill="hold"/>
                                        <p:tgtEl>
                                          <p:spTgt spid="3"/>
                                        </p:tgtEl>
                                        <p:attrNameLst>
                                          <p:attrName>ppt_x</p:attrName>
                                        </p:attrNameLst>
                                      </p:cBhvr>
                                      <p:tavLst>
                                        <p:tav tm="0">
                                          <p:val>
                                            <p:strVal val="#ppt_x"/>
                                          </p:val>
                                        </p:tav>
                                        <p:tav tm="100000">
                                          <p:val>
                                            <p:strVal val="#ppt_x"/>
                                          </p:val>
                                        </p:tav>
                                      </p:tavLst>
                                    </p:anim>
                                    <p:anim calcmode="lin" valueType="num">
                                      <p:cBhvr>
                                        <p:cTn id="406" dur="1000" fill="hold"/>
                                        <p:tgtEl>
                                          <p:spTgt spid="3"/>
                                        </p:tgtEl>
                                        <p:attrNameLst>
                                          <p:attrName>ppt_y</p:attrName>
                                        </p:attrNameLst>
                                      </p:cBhvr>
                                      <p:tavLst>
                                        <p:tav tm="0">
                                          <p:val>
                                            <p:strVal val="#ppt_y+.1"/>
                                          </p:val>
                                        </p:tav>
                                        <p:tav tm="100000">
                                          <p:val>
                                            <p:strVal val="#ppt_y"/>
                                          </p:val>
                                        </p:tav>
                                      </p:tavLst>
                                    </p:anim>
                                  </p:childTnLst>
                                </p:cTn>
                              </p:par>
                              <p:par>
                                <p:cTn id="407" presetID="42" presetClass="entr" presetSubtype="0" fill="hold" nodeType="withEffect">
                                  <p:stCondLst>
                                    <p:cond delay="0"/>
                                  </p:stCondLst>
                                  <p:childTnLst>
                                    <p:set>
                                      <p:cBhvr>
                                        <p:cTn id="408" dur="1" fill="hold">
                                          <p:stCondLst>
                                            <p:cond delay="0"/>
                                          </p:stCondLst>
                                        </p:cTn>
                                        <p:tgtEl>
                                          <p:spTgt spid="5"/>
                                        </p:tgtEl>
                                        <p:attrNameLst>
                                          <p:attrName>style.visibility</p:attrName>
                                        </p:attrNameLst>
                                      </p:cBhvr>
                                      <p:to>
                                        <p:strVal val="visible"/>
                                      </p:to>
                                    </p:set>
                                    <p:animEffect transition="in" filter="fade">
                                      <p:cBhvr>
                                        <p:cTn id="409" dur="1000"/>
                                        <p:tgtEl>
                                          <p:spTgt spid="5"/>
                                        </p:tgtEl>
                                      </p:cBhvr>
                                    </p:animEffect>
                                    <p:anim calcmode="lin" valueType="num">
                                      <p:cBhvr>
                                        <p:cTn id="410" dur="1000" fill="hold"/>
                                        <p:tgtEl>
                                          <p:spTgt spid="5"/>
                                        </p:tgtEl>
                                        <p:attrNameLst>
                                          <p:attrName>ppt_x</p:attrName>
                                        </p:attrNameLst>
                                      </p:cBhvr>
                                      <p:tavLst>
                                        <p:tav tm="0">
                                          <p:val>
                                            <p:strVal val="#ppt_x"/>
                                          </p:val>
                                        </p:tav>
                                        <p:tav tm="100000">
                                          <p:val>
                                            <p:strVal val="#ppt_x"/>
                                          </p:val>
                                        </p:tav>
                                      </p:tavLst>
                                    </p:anim>
                                    <p:anim calcmode="lin" valueType="num">
                                      <p:cBhvr>
                                        <p:cTn id="411" dur="1000" fill="hold"/>
                                        <p:tgtEl>
                                          <p:spTgt spid="5"/>
                                        </p:tgtEl>
                                        <p:attrNameLst>
                                          <p:attrName>ppt_y</p:attrName>
                                        </p:attrNameLst>
                                      </p:cBhvr>
                                      <p:tavLst>
                                        <p:tav tm="0">
                                          <p:val>
                                            <p:strVal val="#ppt_y+.1"/>
                                          </p:val>
                                        </p:tav>
                                        <p:tav tm="100000">
                                          <p:val>
                                            <p:strVal val="#ppt_y"/>
                                          </p:val>
                                        </p:tav>
                                      </p:tavLst>
                                    </p:anim>
                                  </p:childTnLst>
                                </p:cTn>
                              </p:par>
                              <p:par>
                                <p:cTn id="412" presetID="42" presetClass="entr" presetSubtype="0" fill="hold" nodeType="withEffect">
                                  <p:stCondLst>
                                    <p:cond delay="0"/>
                                  </p:stCondLst>
                                  <p:childTnLst>
                                    <p:set>
                                      <p:cBhvr>
                                        <p:cTn id="413" dur="1" fill="hold">
                                          <p:stCondLst>
                                            <p:cond delay="0"/>
                                          </p:stCondLst>
                                        </p:cTn>
                                        <p:tgtEl>
                                          <p:spTgt spid="29"/>
                                        </p:tgtEl>
                                        <p:attrNameLst>
                                          <p:attrName>style.visibility</p:attrName>
                                        </p:attrNameLst>
                                      </p:cBhvr>
                                      <p:to>
                                        <p:strVal val="visible"/>
                                      </p:to>
                                    </p:set>
                                    <p:animEffect transition="in" filter="fade">
                                      <p:cBhvr>
                                        <p:cTn id="414" dur="1000"/>
                                        <p:tgtEl>
                                          <p:spTgt spid="29"/>
                                        </p:tgtEl>
                                      </p:cBhvr>
                                    </p:animEffect>
                                    <p:anim calcmode="lin" valueType="num">
                                      <p:cBhvr>
                                        <p:cTn id="415" dur="1000" fill="hold"/>
                                        <p:tgtEl>
                                          <p:spTgt spid="29"/>
                                        </p:tgtEl>
                                        <p:attrNameLst>
                                          <p:attrName>ppt_x</p:attrName>
                                        </p:attrNameLst>
                                      </p:cBhvr>
                                      <p:tavLst>
                                        <p:tav tm="0">
                                          <p:val>
                                            <p:strVal val="#ppt_x"/>
                                          </p:val>
                                        </p:tav>
                                        <p:tav tm="100000">
                                          <p:val>
                                            <p:strVal val="#ppt_x"/>
                                          </p:val>
                                        </p:tav>
                                      </p:tavLst>
                                    </p:anim>
                                    <p:anim calcmode="lin" valueType="num">
                                      <p:cBhvr>
                                        <p:cTn id="416" dur="1000" fill="hold"/>
                                        <p:tgtEl>
                                          <p:spTgt spid="29"/>
                                        </p:tgtEl>
                                        <p:attrNameLst>
                                          <p:attrName>ppt_y</p:attrName>
                                        </p:attrNameLst>
                                      </p:cBhvr>
                                      <p:tavLst>
                                        <p:tav tm="0">
                                          <p:val>
                                            <p:strVal val="#ppt_y+.1"/>
                                          </p:val>
                                        </p:tav>
                                        <p:tav tm="100000">
                                          <p:val>
                                            <p:strVal val="#ppt_y"/>
                                          </p:val>
                                        </p:tav>
                                      </p:tavLst>
                                    </p:anim>
                                  </p:childTnLst>
                                </p:cTn>
                              </p:par>
                              <p:par>
                                <p:cTn id="417" presetID="42" presetClass="entr" presetSubtype="0" fill="hold" nodeType="withEffect">
                                  <p:stCondLst>
                                    <p:cond delay="0"/>
                                  </p:stCondLst>
                                  <p:childTnLst>
                                    <p:set>
                                      <p:cBhvr>
                                        <p:cTn id="418" dur="1" fill="hold">
                                          <p:stCondLst>
                                            <p:cond delay="0"/>
                                          </p:stCondLst>
                                        </p:cTn>
                                        <p:tgtEl>
                                          <p:spTgt spid="43"/>
                                        </p:tgtEl>
                                        <p:attrNameLst>
                                          <p:attrName>style.visibility</p:attrName>
                                        </p:attrNameLst>
                                      </p:cBhvr>
                                      <p:to>
                                        <p:strVal val="visible"/>
                                      </p:to>
                                    </p:set>
                                    <p:animEffect transition="in" filter="fade">
                                      <p:cBhvr>
                                        <p:cTn id="419" dur="1000"/>
                                        <p:tgtEl>
                                          <p:spTgt spid="43"/>
                                        </p:tgtEl>
                                      </p:cBhvr>
                                    </p:animEffect>
                                    <p:anim calcmode="lin" valueType="num">
                                      <p:cBhvr>
                                        <p:cTn id="420" dur="1000" fill="hold"/>
                                        <p:tgtEl>
                                          <p:spTgt spid="43"/>
                                        </p:tgtEl>
                                        <p:attrNameLst>
                                          <p:attrName>ppt_x</p:attrName>
                                        </p:attrNameLst>
                                      </p:cBhvr>
                                      <p:tavLst>
                                        <p:tav tm="0">
                                          <p:val>
                                            <p:strVal val="#ppt_x"/>
                                          </p:val>
                                        </p:tav>
                                        <p:tav tm="100000">
                                          <p:val>
                                            <p:strVal val="#ppt_x"/>
                                          </p:val>
                                        </p:tav>
                                      </p:tavLst>
                                    </p:anim>
                                    <p:anim calcmode="lin" valueType="num">
                                      <p:cBhvr>
                                        <p:cTn id="4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22" fill="hold">
                      <p:stCondLst>
                        <p:cond delay="indefinite"/>
                      </p:stCondLst>
                      <p:childTnLst>
                        <p:par>
                          <p:cTn id="423" fill="hold">
                            <p:stCondLst>
                              <p:cond delay="0"/>
                            </p:stCondLst>
                            <p:childTnLst>
                              <p:par>
                                <p:cTn id="424" presetID="26" presetClass="emph" presetSubtype="0" repeatCount="8000" fill="hold" nodeType="clickEffect">
                                  <p:stCondLst>
                                    <p:cond delay="0"/>
                                  </p:stCondLst>
                                  <p:childTnLst>
                                    <p:animEffect transition="out" filter="fade">
                                      <p:cBhvr>
                                        <p:cTn id="425" dur="500" tmFilter="0, 0; .2, .5; .8, .5; 1, 0"/>
                                        <p:tgtEl>
                                          <p:spTgt spid="450"/>
                                        </p:tgtEl>
                                      </p:cBhvr>
                                    </p:animEffect>
                                    <p:animScale>
                                      <p:cBhvr>
                                        <p:cTn id="426" dur="250" autoRev="1" fill="hold"/>
                                        <p:tgtEl>
                                          <p:spTgt spid="450"/>
                                        </p:tgtEl>
                                      </p:cBhvr>
                                      <p:by x="105000" y="105000"/>
                                    </p:animScale>
                                  </p:childTnLst>
                                </p:cTn>
                              </p:par>
                              <p:par>
                                <p:cTn id="427" presetID="26" presetClass="emph" presetSubtype="0" repeatCount="8000" fill="hold" nodeType="withEffect">
                                  <p:stCondLst>
                                    <p:cond delay="0"/>
                                  </p:stCondLst>
                                  <p:childTnLst>
                                    <p:animEffect transition="out" filter="fade">
                                      <p:cBhvr>
                                        <p:cTn id="428" dur="500" tmFilter="0, 0; .2, .5; .8, .5; 1, 0"/>
                                        <p:tgtEl>
                                          <p:spTgt spid="451"/>
                                        </p:tgtEl>
                                      </p:cBhvr>
                                    </p:animEffect>
                                    <p:animScale>
                                      <p:cBhvr>
                                        <p:cTn id="429" dur="250" autoRev="1" fill="hold"/>
                                        <p:tgtEl>
                                          <p:spTgt spid="451"/>
                                        </p:tgtEl>
                                      </p:cBhvr>
                                      <p:by x="105000" y="105000"/>
                                    </p:animScale>
                                  </p:childTnLst>
                                </p:cTn>
                              </p:par>
                              <p:par>
                                <p:cTn id="430" presetID="26" presetClass="emph" presetSubtype="0" repeatCount="8000" fill="hold" nodeType="withEffect">
                                  <p:stCondLst>
                                    <p:cond delay="0"/>
                                  </p:stCondLst>
                                  <p:childTnLst>
                                    <p:animEffect transition="out" filter="fade">
                                      <p:cBhvr>
                                        <p:cTn id="431" dur="500" tmFilter="0, 0; .2, .5; .8, .5; 1, 0"/>
                                        <p:tgtEl>
                                          <p:spTgt spid="456"/>
                                        </p:tgtEl>
                                      </p:cBhvr>
                                    </p:animEffect>
                                    <p:animScale>
                                      <p:cBhvr>
                                        <p:cTn id="432" dur="250" autoRev="1" fill="hold"/>
                                        <p:tgtEl>
                                          <p:spTgt spid="456"/>
                                        </p:tgtEl>
                                      </p:cBhvr>
                                      <p:by x="105000" y="105000"/>
                                    </p:animScale>
                                  </p:childTnLst>
                                </p:cTn>
                              </p:par>
                              <p:par>
                                <p:cTn id="433" presetID="26" presetClass="emph" presetSubtype="0" repeatCount="8000" fill="hold" nodeType="withEffect">
                                  <p:stCondLst>
                                    <p:cond delay="0"/>
                                  </p:stCondLst>
                                  <p:childTnLst>
                                    <p:animEffect transition="out" filter="fade">
                                      <p:cBhvr>
                                        <p:cTn id="434" dur="500" tmFilter="0, 0; .2, .5; .8, .5; 1, 0"/>
                                        <p:tgtEl>
                                          <p:spTgt spid="458"/>
                                        </p:tgtEl>
                                      </p:cBhvr>
                                    </p:animEffect>
                                    <p:animScale>
                                      <p:cBhvr>
                                        <p:cTn id="435" dur="250" autoRev="1" fill="hold"/>
                                        <p:tgtEl>
                                          <p:spTgt spid="458"/>
                                        </p:tgtEl>
                                      </p:cBhvr>
                                      <p:by x="105000" y="105000"/>
                                    </p:animScale>
                                  </p:childTnLst>
                                </p:cTn>
                              </p:par>
                              <p:par>
                                <p:cTn id="436" presetID="26" presetClass="emph" presetSubtype="0" repeatCount="8000" fill="hold" nodeType="withEffect">
                                  <p:stCondLst>
                                    <p:cond delay="0"/>
                                  </p:stCondLst>
                                  <p:childTnLst>
                                    <p:animEffect transition="out" filter="fade">
                                      <p:cBhvr>
                                        <p:cTn id="437" dur="500" tmFilter="0, 0; .2, .5; .8, .5; 1, 0"/>
                                        <p:tgtEl>
                                          <p:spTgt spid="433"/>
                                        </p:tgtEl>
                                      </p:cBhvr>
                                    </p:animEffect>
                                    <p:animScale>
                                      <p:cBhvr>
                                        <p:cTn id="438" dur="250" autoRev="1" fill="hold"/>
                                        <p:tgtEl>
                                          <p:spTgt spid="433"/>
                                        </p:tgtEl>
                                      </p:cBhvr>
                                      <p:by x="105000" y="105000"/>
                                    </p:animScale>
                                  </p:childTnLst>
                                </p:cTn>
                              </p:par>
                              <p:par>
                                <p:cTn id="439" presetID="26" presetClass="emph" presetSubtype="0" repeatCount="8000" fill="hold" nodeType="withEffect">
                                  <p:stCondLst>
                                    <p:cond delay="0"/>
                                  </p:stCondLst>
                                  <p:childTnLst>
                                    <p:animEffect transition="out" filter="fade">
                                      <p:cBhvr>
                                        <p:cTn id="440" dur="500" tmFilter="0, 0; .2, .5; .8, .5; 1, 0"/>
                                        <p:tgtEl>
                                          <p:spTgt spid="436"/>
                                        </p:tgtEl>
                                      </p:cBhvr>
                                    </p:animEffect>
                                    <p:animScale>
                                      <p:cBhvr>
                                        <p:cTn id="441" dur="250" autoRev="1" fill="hold"/>
                                        <p:tgtEl>
                                          <p:spTgt spid="436"/>
                                        </p:tgtEl>
                                      </p:cBhvr>
                                      <p:by x="105000" y="105000"/>
                                    </p:animScale>
                                  </p:childTnLst>
                                </p:cTn>
                              </p:par>
                              <p:par>
                                <p:cTn id="442" presetID="26" presetClass="emph" presetSubtype="0" repeatCount="8000" fill="hold" nodeType="withEffect">
                                  <p:stCondLst>
                                    <p:cond delay="0"/>
                                  </p:stCondLst>
                                  <p:childTnLst>
                                    <p:animEffect transition="out" filter="fade">
                                      <p:cBhvr>
                                        <p:cTn id="443" dur="500" tmFilter="0, 0; .2, .5; .8, .5; 1, 0"/>
                                        <p:tgtEl>
                                          <p:spTgt spid="439"/>
                                        </p:tgtEl>
                                      </p:cBhvr>
                                    </p:animEffect>
                                    <p:animScale>
                                      <p:cBhvr>
                                        <p:cTn id="444" dur="250" autoRev="1" fill="hold"/>
                                        <p:tgtEl>
                                          <p:spTgt spid="439"/>
                                        </p:tgtEl>
                                      </p:cBhvr>
                                      <p:by x="105000" y="105000"/>
                                    </p:animScale>
                                  </p:childTnLst>
                                </p:cTn>
                              </p:par>
                              <p:par>
                                <p:cTn id="445" presetID="42" presetClass="entr" presetSubtype="0" fill="hold" grpId="0" nodeType="withEffect">
                                  <p:stCondLst>
                                    <p:cond delay="0"/>
                                  </p:stCondLst>
                                  <p:childTnLst>
                                    <p:set>
                                      <p:cBhvr>
                                        <p:cTn id="446" dur="1" fill="hold">
                                          <p:stCondLst>
                                            <p:cond delay="0"/>
                                          </p:stCondLst>
                                        </p:cTn>
                                        <p:tgtEl>
                                          <p:spTgt spid="4"/>
                                        </p:tgtEl>
                                        <p:attrNameLst>
                                          <p:attrName>style.visibility</p:attrName>
                                        </p:attrNameLst>
                                      </p:cBhvr>
                                      <p:to>
                                        <p:strVal val="visible"/>
                                      </p:to>
                                    </p:set>
                                    <p:animEffect transition="in" filter="fade">
                                      <p:cBhvr>
                                        <p:cTn id="447" dur="1000"/>
                                        <p:tgtEl>
                                          <p:spTgt spid="4"/>
                                        </p:tgtEl>
                                      </p:cBhvr>
                                    </p:animEffect>
                                    <p:anim calcmode="lin" valueType="num">
                                      <p:cBhvr>
                                        <p:cTn id="448" dur="1000" fill="hold"/>
                                        <p:tgtEl>
                                          <p:spTgt spid="4"/>
                                        </p:tgtEl>
                                        <p:attrNameLst>
                                          <p:attrName>ppt_x</p:attrName>
                                        </p:attrNameLst>
                                      </p:cBhvr>
                                      <p:tavLst>
                                        <p:tav tm="0">
                                          <p:val>
                                            <p:strVal val="#ppt_x"/>
                                          </p:val>
                                        </p:tav>
                                        <p:tav tm="100000">
                                          <p:val>
                                            <p:strVal val="#ppt_x"/>
                                          </p:val>
                                        </p:tav>
                                      </p:tavLst>
                                    </p:anim>
                                    <p:anim calcmode="lin" valueType="num">
                                      <p:cBhvr>
                                        <p:cTn id="449" dur="1000" fill="hold"/>
                                        <p:tgtEl>
                                          <p:spTgt spid="4"/>
                                        </p:tgtEl>
                                        <p:attrNameLst>
                                          <p:attrName>ppt_y</p:attrName>
                                        </p:attrNameLst>
                                      </p:cBhvr>
                                      <p:tavLst>
                                        <p:tav tm="0">
                                          <p:val>
                                            <p:strVal val="#ppt_y+.1"/>
                                          </p:val>
                                        </p:tav>
                                        <p:tav tm="100000">
                                          <p:val>
                                            <p:strVal val="#ppt_y"/>
                                          </p:val>
                                        </p:tav>
                                      </p:tavLst>
                                    </p:anim>
                                  </p:childTnLst>
                                </p:cTn>
                              </p:par>
                              <p:par>
                                <p:cTn id="450" presetID="42" presetClass="entr" presetSubtype="0" fill="hold" nodeType="withEffect">
                                  <p:stCondLst>
                                    <p:cond delay="0"/>
                                  </p:stCondLst>
                                  <p:childTnLst>
                                    <p:set>
                                      <p:cBhvr>
                                        <p:cTn id="451" dur="1" fill="hold">
                                          <p:stCondLst>
                                            <p:cond delay="0"/>
                                          </p:stCondLst>
                                        </p:cTn>
                                        <p:tgtEl>
                                          <p:spTgt spid="10"/>
                                        </p:tgtEl>
                                        <p:attrNameLst>
                                          <p:attrName>style.visibility</p:attrName>
                                        </p:attrNameLst>
                                      </p:cBhvr>
                                      <p:to>
                                        <p:strVal val="visible"/>
                                      </p:to>
                                    </p:set>
                                    <p:animEffect transition="in" filter="fade">
                                      <p:cBhvr>
                                        <p:cTn id="452" dur="1000"/>
                                        <p:tgtEl>
                                          <p:spTgt spid="10"/>
                                        </p:tgtEl>
                                      </p:cBhvr>
                                    </p:animEffect>
                                    <p:anim calcmode="lin" valueType="num">
                                      <p:cBhvr>
                                        <p:cTn id="453" dur="1000" fill="hold"/>
                                        <p:tgtEl>
                                          <p:spTgt spid="10"/>
                                        </p:tgtEl>
                                        <p:attrNameLst>
                                          <p:attrName>ppt_x</p:attrName>
                                        </p:attrNameLst>
                                      </p:cBhvr>
                                      <p:tavLst>
                                        <p:tav tm="0">
                                          <p:val>
                                            <p:strVal val="#ppt_x"/>
                                          </p:val>
                                        </p:tav>
                                        <p:tav tm="100000">
                                          <p:val>
                                            <p:strVal val="#ppt_x"/>
                                          </p:val>
                                        </p:tav>
                                      </p:tavLst>
                                    </p:anim>
                                    <p:anim calcmode="lin" valueType="num">
                                      <p:cBhvr>
                                        <p:cTn id="4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 grpId="0" animBg="1"/>
      <p:bldP spid="425" grpId="0" animBg="1"/>
      <p:bldP spid="7" grpId="0" animBg="1"/>
      <p:bldP spid="8" grpId="0" animBg="1"/>
      <p:bldP spid="12" grpId="0" animBg="1"/>
      <p:bldP spid="15" grpId="0" animBg="1"/>
      <p:bldP spid="16" grpId="0" animBg="1"/>
      <p:bldP spid="18" grpId="0" animBg="1"/>
      <p:bldP spid="19" grpId="0" animBg="1"/>
      <p:bldP spid="21" grpId="0" animBg="1"/>
      <p:bldP spid="22" grpId="0" animBg="1"/>
      <p:bldP spid="45" grpId="0" animBg="1"/>
      <p:bldP spid="46" grpId="0" animBg="1"/>
      <p:bldP spid="48" grpId="0" animBg="1"/>
      <p:bldP spid="49" grpId="0" animBg="1"/>
      <p:bldP spid="71" grpId="0" animBg="1"/>
      <p:bldP spid="73" grpId="0" animBg="1"/>
      <p:bldP spid="30" grpId="0" animBg="1"/>
      <p:bldP spid="31" grpId="0" animBg="1"/>
      <p:bldP spid="33" grpId="0" animBg="1"/>
      <p:bldP spid="36" grpId="0" animBg="1"/>
      <p:bldP spid="23" grpId="0" animBg="1"/>
      <p:bldP spid="24" grpId="0" animBg="1"/>
      <p:bldP spid="92" grpId="0" animBg="1"/>
      <p:bldP spid="37" grpId="0" animBg="1"/>
      <p:bldP spid="38" grpId="0" animBg="1"/>
      <p:bldP spid="157" grpId="0" animBg="1"/>
      <p:bldP spid="376" grpId="0" animBg="1"/>
      <p:bldP spid="378" grpId="0" animBg="1"/>
      <p:bldP spid="379" grpId="0" animBg="1"/>
      <p:bldP spid="407" grpId="0" animBg="1"/>
      <p:bldP spid="408" grpId="0" animBg="1"/>
      <p:bldP spid="409" grpId="0" animBg="1"/>
      <p:bldP spid="410" grpId="0" animBg="1"/>
      <p:bldP spid="411" grpId="0" animBg="1"/>
      <p:bldP spid="413" grpId="0" animBg="1"/>
      <p:bldP spid="414" grpId="0" animBg="1"/>
      <p:bldP spid="415" grpId="0" animBg="1"/>
      <p:bldP spid="416" grpId="0" animBg="1"/>
      <p:bldP spid="417" grpId="0" animBg="1"/>
      <p:bldP spid="3" grpId="0" animBg="1"/>
      <p:bldP spid="57" grpId="0" animBg="1"/>
      <p:bldP spid="58" grpId="0" animBg="1"/>
      <p:bldP spid="61" grpId="0" animBg="1"/>
      <p:bldP spid="63" grpId="0" animBg="1"/>
      <p:bldP spid="452" grpId="0" animBg="1"/>
      <p:bldP spid="45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BCA5-BA9D-5024-F805-4A72DB6F6F99}"/>
            </a:ext>
          </a:extLst>
        </p:cNvPr>
        <p:cNvGrpSpPr/>
        <p:nvPr/>
      </p:nvGrpSpPr>
      <p:grpSpPr>
        <a:xfrm>
          <a:off x="0" y="0"/>
          <a:ext cx="0" cy="0"/>
          <a:chOff x="0" y="0"/>
          <a:chExt cx="0" cy="0"/>
        </a:xfrm>
      </p:grpSpPr>
      <p:sp>
        <p:nvSpPr>
          <p:cNvPr id="460" name="Rectangle 459">
            <a:extLst>
              <a:ext uri="{FF2B5EF4-FFF2-40B4-BE49-F238E27FC236}">
                <a16:creationId xmlns:a16="http://schemas.microsoft.com/office/drawing/2014/main" id="{416DD9C1-0FAA-047D-0A58-8E77FD4858B3}"/>
              </a:ext>
            </a:extLst>
          </p:cNvPr>
          <p:cNvSpPr/>
          <p:nvPr/>
        </p:nvSpPr>
        <p:spPr>
          <a:xfrm>
            <a:off x="33738" y="1344245"/>
            <a:ext cx="3721361" cy="49565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690942-7248-DDF6-767D-AE09EE0648F1}"/>
              </a:ext>
            </a:extLst>
          </p:cNvPr>
          <p:cNvSpPr>
            <a:spLocks noGrp="1"/>
          </p:cNvSpPr>
          <p:nvPr>
            <p:ph type="title"/>
          </p:nvPr>
        </p:nvSpPr>
        <p:spPr>
          <a:xfrm>
            <a:off x="143385" y="132847"/>
            <a:ext cx="10515600" cy="1325563"/>
          </a:xfrm>
        </p:spPr>
        <p:txBody>
          <a:bodyPr>
            <a:normAutofit/>
          </a:bodyPr>
          <a:lstStyle/>
          <a:p>
            <a:r>
              <a:rPr lang="en-US" sz="3600" i="1" dirty="0">
                <a:solidFill>
                  <a:schemeClr val="bg1"/>
                </a:solidFill>
              </a:rPr>
              <a:t>Simplified</a:t>
            </a:r>
            <a:r>
              <a:rPr lang="en-US" sz="3600" dirty="0">
                <a:solidFill>
                  <a:schemeClr val="bg1"/>
                </a:solidFill>
              </a:rPr>
              <a:t> Model of Appliance Manager Redfish Tree</a:t>
            </a:r>
            <a:endParaRPr lang="en-GB" sz="3600" dirty="0">
              <a:solidFill>
                <a:schemeClr val="bg1"/>
              </a:solidFill>
            </a:endParaRPr>
          </a:p>
        </p:txBody>
      </p:sp>
      <p:sp>
        <p:nvSpPr>
          <p:cNvPr id="425" name="Oval 424">
            <a:extLst>
              <a:ext uri="{FF2B5EF4-FFF2-40B4-BE49-F238E27FC236}">
                <a16:creationId xmlns:a16="http://schemas.microsoft.com/office/drawing/2014/main" id="{25DFB7A6-DDD3-5182-239F-7A670E377463}"/>
              </a:ext>
            </a:extLst>
          </p:cNvPr>
          <p:cNvSpPr/>
          <p:nvPr/>
        </p:nvSpPr>
        <p:spPr>
          <a:xfrm>
            <a:off x="5558525" y="5914989"/>
            <a:ext cx="771051" cy="4470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Ports</a:t>
            </a:r>
          </a:p>
        </p:txBody>
      </p:sp>
      <p:sp>
        <p:nvSpPr>
          <p:cNvPr id="18" name="Oval 17">
            <a:extLst>
              <a:ext uri="{FF2B5EF4-FFF2-40B4-BE49-F238E27FC236}">
                <a16:creationId xmlns:a16="http://schemas.microsoft.com/office/drawing/2014/main" id="{F7EEF877-0F12-8BFD-92FA-B2F74473F13B}"/>
              </a:ext>
            </a:extLst>
          </p:cNvPr>
          <p:cNvSpPr/>
          <p:nvPr/>
        </p:nvSpPr>
        <p:spPr>
          <a:xfrm>
            <a:off x="4325175" y="2657903"/>
            <a:ext cx="818805" cy="30603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Fabrics</a:t>
            </a:r>
          </a:p>
        </p:txBody>
      </p:sp>
      <p:sp>
        <p:nvSpPr>
          <p:cNvPr id="19" name="Oval 18">
            <a:extLst>
              <a:ext uri="{FF2B5EF4-FFF2-40B4-BE49-F238E27FC236}">
                <a16:creationId xmlns:a16="http://schemas.microsoft.com/office/drawing/2014/main" id="{703FEE6B-ED6C-E95D-30B2-70BC39E65FA5}"/>
              </a:ext>
            </a:extLst>
          </p:cNvPr>
          <p:cNvSpPr/>
          <p:nvPr/>
        </p:nvSpPr>
        <p:spPr>
          <a:xfrm>
            <a:off x="4321434" y="2880783"/>
            <a:ext cx="705820"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a:t>
            </a:r>
          </a:p>
        </p:txBody>
      </p:sp>
      <p:cxnSp>
        <p:nvCxnSpPr>
          <p:cNvPr id="20" name="Connector: Curved 19">
            <a:extLst>
              <a:ext uri="{FF2B5EF4-FFF2-40B4-BE49-F238E27FC236}">
                <a16:creationId xmlns:a16="http://schemas.microsoft.com/office/drawing/2014/main" id="{B0E53ABE-D8F9-AE7C-27D3-A0D138C86F18}"/>
              </a:ext>
            </a:extLst>
          </p:cNvPr>
          <p:cNvCxnSpPr>
            <a:cxnSpLocks/>
            <a:stCxn id="73" idx="4"/>
            <a:endCxn id="18" idx="0"/>
          </p:cNvCxnSpPr>
          <p:nvPr/>
        </p:nvCxnSpPr>
        <p:spPr>
          <a:xfrm rot="5400000">
            <a:off x="4913636" y="1298319"/>
            <a:ext cx="1180527" cy="153864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4585731E-2426-4457-0174-A362E55E501E}"/>
              </a:ext>
            </a:extLst>
          </p:cNvPr>
          <p:cNvSpPr/>
          <p:nvPr/>
        </p:nvSpPr>
        <p:spPr>
          <a:xfrm>
            <a:off x="3667847" y="4314216"/>
            <a:ext cx="841942" cy="30603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Switches</a:t>
            </a:r>
          </a:p>
        </p:txBody>
      </p:sp>
      <p:cxnSp>
        <p:nvCxnSpPr>
          <p:cNvPr id="26" name="Connector: Curved 25">
            <a:extLst>
              <a:ext uri="{FF2B5EF4-FFF2-40B4-BE49-F238E27FC236}">
                <a16:creationId xmlns:a16="http://schemas.microsoft.com/office/drawing/2014/main" id="{2E07DE70-A60B-92B7-F7B3-D4B5BE046555}"/>
              </a:ext>
            </a:extLst>
          </p:cNvPr>
          <p:cNvCxnSpPr>
            <a:cxnSpLocks/>
            <a:stCxn id="19" idx="4"/>
            <a:endCxn id="21" idx="0"/>
          </p:cNvCxnSpPr>
          <p:nvPr/>
        </p:nvCxnSpPr>
        <p:spPr>
          <a:xfrm rot="5400000">
            <a:off x="3759694" y="3399565"/>
            <a:ext cx="1243775" cy="585526"/>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ED250882-FD70-C96B-39AF-81AD5F7BE62A}"/>
              </a:ext>
            </a:extLst>
          </p:cNvPr>
          <p:cNvSpPr/>
          <p:nvPr/>
        </p:nvSpPr>
        <p:spPr>
          <a:xfrm>
            <a:off x="7757968" y="1660275"/>
            <a:ext cx="827489" cy="3069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Chassis</a:t>
            </a:r>
          </a:p>
        </p:txBody>
      </p:sp>
      <p:sp>
        <p:nvSpPr>
          <p:cNvPr id="72" name="Oval 71">
            <a:extLst>
              <a:ext uri="{FF2B5EF4-FFF2-40B4-BE49-F238E27FC236}">
                <a16:creationId xmlns:a16="http://schemas.microsoft.com/office/drawing/2014/main" id="{6A492EE3-59B6-A561-30D4-EEF7B6815942}"/>
              </a:ext>
            </a:extLst>
          </p:cNvPr>
          <p:cNvSpPr/>
          <p:nvPr/>
        </p:nvSpPr>
        <p:spPr>
          <a:xfrm>
            <a:off x="7764694" y="1901962"/>
            <a:ext cx="878815" cy="268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a:solidFill>
                  <a:schemeClr val="tx1"/>
                </a:solidFill>
              </a:rPr>
              <a:t>PooledCXL</a:t>
            </a:r>
            <a:endParaRPr lang="en-GB" sz="1050" dirty="0">
              <a:solidFill>
                <a:schemeClr val="tx1"/>
              </a:solidFill>
            </a:endParaRPr>
          </a:p>
        </p:txBody>
      </p:sp>
      <p:sp>
        <p:nvSpPr>
          <p:cNvPr id="73" name="Oval 72">
            <a:extLst>
              <a:ext uri="{FF2B5EF4-FFF2-40B4-BE49-F238E27FC236}">
                <a16:creationId xmlns:a16="http://schemas.microsoft.com/office/drawing/2014/main" id="{28A07E3F-3AF0-B6FA-8DD8-981C25ADF541}"/>
              </a:ext>
            </a:extLst>
          </p:cNvPr>
          <p:cNvSpPr/>
          <p:nvPr/>
        </p:nvSpPr>
        <p:spPr>
          <a:xfrm>
            <a:off x="5949294" y="1246071"/>
            <a:ext cx="647850" cy="2313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Root</a:t>
            </a:r>
          </a:p>
        </p:txBody>
      </p:sp>
      <p:cxnSp>
        <p:nvCxnSpPr>
          <p:cNvPr id="74" name="Connector: Curved 73">
            <a:extLst>
              <a:ext uri="{FF2B5EF4-FFF2-40B4-BE49-F238E27FC236}">
                <a16:creationId xmlns:a16="http://schemas.microsoft.com/office/drawing/2014/main" id="{1421C7AF-F23B-7575-532C-893DCC022943}"/>
              </a:ext>
            </a:extLst>
          </p:cNvPr>
          <p:cNvCxnSpPr>
            <a:cxnSpLocks/>
            <a:stCxn id="73" idx="4"/>
            <a:endCxn id="71" idx="0"/>
          </p:cNvCxnSpPr>
          <p:nvPr/>
        </p:nvCxnSpPr>
        <p:spPr>
          <a:xfrm rot="16200000" flipH="1">
            <a:off x="7131017" y="619578"/>
            <a:ext cx="182899" cy="1898494"/>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5" name="Oval 84">
            <a:extLst>
              <a:ext uri="{FF2B5EF4-FFF2-40B4-BE49-F238E27FC236}">
                <a16:creationId xmlns:a16="http://schemas.microsoft.com/office/drawing/2014/main" id="{DADA5925-3724-AA65-976E-8B09AA0516A3}"/>
              </a:ext>
            </a:extLst>
          </p:cNvPr>
          <p:cNvSpPr/>
          <p:nvPr/>
        </p:nvSpPr>
        <p:spPr>
          <a:xfrm>
            <a:off x="8014145" y="3072129"/>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PCIe</a:t>
            </a:r>
          </a:p>
          <a:p>
            <a:pPr algn="ctr"/>
            <a:r>
              <a:rPr lang="en-GB" sz="1050" dirty="0"/>
              <a:t>Devices</a:t>
            </a:r>
          </a:p>
        </p:txBody>
      </p:sp>
      <p:cxnSp>
        <p:nvCxnSpPr>
          <p:cNvPr id="90" name="Connector: Curved 89">
            <a:extLst>
              <a:ext uri="{FF2B5EF4-FFF2-40B4-BE49-F238E27FC236}">
                <a16:creationId xmlns:a16="http://schemas.microsoft.com/office/drawing/2014/main" id="{995FB909-5EB1-7D5A-27C0-02EE9AEFCB28}"/>
              </a:ext>
            </a:extLst>
          </p:cNvPr>
          <p:cNvCxnSpPr>
            <a:cxnSpLocks/>
            <a:stCxn id="72" idx="4"/>
            <a:endCxn id="85" idx="0"/>
          </p:cNvCxnSpPr>
          <p:nvPr/>
        </p:nvCxnSpPr>
        <p:spPr>
          <a:xfrm rot="16200000" flipH="1">
            <a:off x="7892371" y="2481741"/>
            <a:ext cx="902119" cy="278656"/>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5" name="Connector: Curved 102">
            <a:extLst>
              <a:ext uri="{FF2B5EF4-FFF2-40B4-BE49-F238E27FC236}">
                <a16:creationId xmlns:a16="http://schemas.microsoft.com/office/drawing/2014/main" id="{ED159869-E5B5-45A5-9DDF-2389A9383BCC}"/>
              </a:ext>
            </a:extLst>
          </p:cNvPr>
          <p:cNvCxnSpPr>
            <a:cxnSpLocks/>
            <a:stCxn id="19" idx="4"/>
            <a:endCxn id="92" idx="0"/>
          </p:cNvCxnSpPr>
          <p:nvPr/>
        </p:nvCxnSpPr>
        <p:spPr>
          <a:xfrm rot="16200000" flipH="1">
            <a:off x="4400759" y="3344025"/>
            <a:ext cx="1227470" cy="680301"/>
          </a:xfrm>
          <a:prstGeom prst="curvedConnector3">
            <a:avLst>
              <a:gd name="adj1" fmla="val 63545"/>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9" name="Oval 98">
            <a:extLst>
              <a:ext uri="{FF2B5EF4-FFF2-40B4-BE49-F238E27FC236}">
                <a16:creationId xmlns:a16="http://schemas.microsoft.com/office/drawing/2014/main" id="{6AEBCCF3-D40B-9E4D-290A-58D660492B9F}"/>
              </a:ext>
            </a:extLst>
          </p:cNvPr>
          <p:cNvSpPr/>
          <p:nvPr/>
        </p:nvSpPr>
        <p:spPr>
          <a:xfrm>
            <a:off x="8643509" y="3290954"/>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4</a:t>
            </a:r>
          </a:p>
        </p:txBody>
      </p:sp>
      <p:sp>
        <p:nvSpPr>
          <p:cNvPr id="100" name="Oval 99">
            <a:extLst>
              <a:ext uri="{FF2B5EF4-FFF2-40B4-BE49-F238E27FC236}">
                <a16:creationId xmlns:a16="http://schemas.microsoft.com/office/drawing/2014/main" id="{D5C1971A-6E37-1B2F-B498-4028A85F2DB9}"/>
              </a:ext>
            </a:extLst>
          </p:cNvPr>
          <p:cNvSpPr/>
          <p:nvPr/>
        </p:nvSpPr>
        <p:spPr>
          <a:xfrm>
            <a:off x="9323838" y="6248791"/>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Ports</a:t>
            </a:r>
          </a:p>
        </p:txBody>
      </p:sp>
      <p:cxnSp>
        <p:nvCxnSpPr>
          <p:cNvPr id="102" name="Connector: Curved 101">
            <a:extLst>
              <a:ext uri="{FF2B5EF4-FFF2-40B4-BE49-F238E27FC236}">
                <a16:creationId xmlns:a16="http://schemas.microsoft.com/office/drawing/2014/main" id="{40B02C02-20C8-AB94-251C-D0AE292F25DD}"/>
              </a:ext>
            </a:extLst>
          </p:cNvPr>
          <p:cNvCxnSpPr>
            <a:cxnSpLocks/>
            <a:stCxn id="99" idx="4"/>
            <a:endCxn id="100" idx="0"/>
          </p:cNvCxnSpPr>
          <p:nvPr/>
        </p:nvCxnSpPr>
        <p:spPr>
          <a:xfrm rot="16200000" flipH="1">
            <a:off x="7846085" y="4451166"/>
            <a:ext cx="2791758" cy="803492"/>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BDC0FA23-936B-3EB1-7350-A87D9EB69BF8}"/>
              </a:ext>
            </a:extLst>
          </p:cNvPr>
          <p:cNvSpPr/>
          <p:nvPr/>
        </p:nvSpPr>
        <p:spPr>
          <a:xfrm>
            <a:off x="9342935" y="2580471"/>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Memory</a:t>
            </a:r>
          </a:p>
          <a:p>
            <a:pPr algn="ctr"/>
            <a:r>
              <a:rPr lang="en-GB" sz="1050" dirty="0"/>
              <a:t>Domains</a:t>
            </a:r>
          </a:p>
        </p:txBody>
      </p:sp>
      <p:cxnSp>
        <p:nvCxnSpPr>
          <p:cNvPr id="119" name="Connector: Curved 118">
            <a:extLst>
              <a:ext uri="{FF2B5EF4-FFF2-40B4-BE49-F238E27FC236}">
                <a16:creationId xmlns:a16="http://schemas.microsoft.com/office/drawing/2014/main" id="{01A3B6A0-94C4-F4E4-7AF5-3C75FE79709A}"/>
              </a:ext>
            </a:extLst>
          </p:cNvPr>
          <p:cNvCxnSpPr>
            <a:cxnSpLocks/>
            <a:stCxn id="72" idx="5"/>
            <a:endCxn id="113" idx="0"/>
          </p:cNvCxnSpPr>
          <p:nvPr/>
        </p:nvCxnSpPr>
        <p:spPr>
          <a:xfrm rot="16200000" flipH="1">
            <a:off x="8938321" y="1707244"/>
            <a:ext cx="449716" cy="129673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0" name="Oval 119">
            <a:extLst>
              <a:ext uri="{FF2B5EF4-FFF2-40B4-BE49-F238E27FC236}">
                <a16:creationId xmlns:a16="http://schemas.microsoft.com/office/drawing/2014/main" id="{74F7BA90-843F-0979-2B1E-61BDBE6EC82C}"/>
              </a:ext>
            </a:extLst>
          </p:cNvPr>
          <p:cNvSpPr/>
          <p:nvPr/>
        </p:nvSpPr>
        <p:spPr>
          <a:xfrm>
            <a:off x="10888821" y="2621659"/>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Memory</a:t>
            </a:r>
          </a:p>
        </p:txBody>
      </p:sp>
      <p:sp>
        <p:nvSpPr>
          <p:cNvPr id="121" name="Oval 120">
            <a:extLst>
              <a:ext uri="{FF2B5EF4-FFF2-40B4-BE49-F238E27FC236}">
                <a16:creationId xmlns:a16="http://schemas.microsoft.com/office/drawing/2014/main" id="{CC6B9C14-611F-2D22-F3A6-7D34DDADA0D4}"/>
              </a:ext>
            </a:extLst>
          </p:cNvPr>
          <p:cNvSpPr/>
          <p:nvPr/>
        </p:nvSpPr>
        <p:spPr>
          <a:xfrm>
            <a:off x="10819068" y="284300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sp>
        <p:nvSpPr>
          <p:cNvPr id="122" name="Oval 121">
            <a:extLst>
              <a:ext uri="{FF2B5EF4-FFF2-40B4-BE49-F238E27FC236}">
                <a16:creationId xmlns:a16="http://schemas.microsoft.com/office/drawing/2014/main" id="{D9828BEA-AFFF-FB43-DBEB-9C0DFD66B338}"/>
              </a:ext>
            </a:extLst>
          </p:cNvPr>
          <p:cNvSpPr/>
          <p:nvPr/>
        </p:nvSpPr>
        <p:spPr>
          <a:xfrm>
            <a:off x="11075088" y="288815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2</a:t>
            </a:r>
          </a:p>
        </p:txBody>
      </p:sp>
      <p:cxnSp>
        <p:nvCxnSpPr>
          <p:cNvPr id="128" name="Connector: Curved 127">
            <a:extLst>
              <a:ext uri="{FF2B5EF4-FFF2-40B4-BE49-F238E27FC236}">
                <a16:creationId xmlns:a16="http://schemas.microsoft.com/office/drawing/2014/main" id="{DE5BF18E-CAB0-DDCC-F82F-426F0B3FB5EE}"/>
              </a:ext>
            </a:extLst>
          </p:cNvPr>
          <p:cNvCxnSpPr>
            <a:cxnSpLocks/>
            <a:stCxn id="121" idx="4"/>
            <a:endCxn id="271" idx="4"/>
          </p:cNvCxnSpPr>
          <p:nvPr/>
        </p:nvCxnSpPr>
        <p:spPr>
          <a:xfrm rot="5400000" flipH="1">
            <a:off x="10142740" y="2168855"/>
            <a:ext cx="70218" cy="1593058"/>
          </a:xfrm>
          <a:prstGeom prst="curvedConnector3">
            <a:avLst>
              <a:gd name="adj1" fmla="val -3255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1" name="Connector: Curved 130">
            <a:extLst>
              <a:ext uri="{FF2B5EF4-FFF2-40B4-BE49-F238E27FC236}">
                <a16:creationId xmlns:a16="http://schemas.microsoft.com/office/drawing/2014/main" id="{B4E7CA57-0864-4B1D-1572-6CBE9C43D959}"/>
              </a:ext>
            </a:extLst>
          </p:cNvPr>
          <p:cNvCxnSpPr>
            <a:cxnSpLocks/>
            <a:stCxn id="122" idx="4"/>
            <a:endCxn id="272" idx="4"/>
          </p:cNvCxnSpPr>
          <p:nvPr/>
        </p:nvCxnSpPr>
        <p:spPr>
          <a:xfrm rot="5400000" flipH="1">
            <a:off x="10446649" y="2261894"/>
            <a:ext cx="1164" cy="1566335"/>
          </a:xfrm>
          <a:prstGeom prst="curvedConnector3">
            <a:avLst>
              <a:gd name="adj1" fmla="val -19639175"/>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9" name="Oval 58">
            <a:extLst>
              <a:ext uri="{FF2B5EF4-FFF2-40B4-BE49-F238E27FC236}">
                <a16:creationId xmlns:a16="http://schemas.microsoft.com/office/drawing/2014/main" id="{FF8C3566-E718-AA99-47F4-92564C87F751}"/>
              </a:ext>
            </a:extLst>
          </p:cNvPr>
          <p:cNvSpPr/>
          <p:nvPr/>
        </p:nvSpPr>
        <p:spPr>
          <a:xfrm>
            <a:off x="3981442" y="4531938"/>
            <a:ext cx="705820"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CXL2</a:t>
            </a:r>
          </a:p>
        </p:txBody>
      </p:sp>
      <p:sp>
        <p:nvSpPr>
          <p:cNvPr id="136" name="Oval 135">
            <a:extLst>
              <a:ext uri="{FF2B5EF4-FFF2-40B4-BE49-F238E27FC236}">
                <a16:creationId xmlns:a16="http://schemas.microsoft.com/office/drawing/2014/main" id="{6C8619BC-1767-199C-E918-1B0786682AF9}"/>
              </a:ext>
            </a:extLst>
          </p:cNvPr>
          <p:cNvSpPr/>
          <p:nvPr/>
        </p:nvSpPr>
        <p:spPr>
          <a:xfrm>
            <a:off x="7816706" y="3239913"/>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sp>
        <p:nvSpPr>
          <p:cNvPr id="137" name="Oval 136">
            <a:extLst>
              <a:ext uri="{FF2B5EF4-FFF2-40B4-BE49-F238E27FC236}">
                <a16:creationId xmlns:a16="http://schemas.microsoft.com/office/drawing/2014/main" id="{00873AE8-3864-E40B-7539-BD3ACAE08FAF}"/>
              </a:ext>
            </a:extLst>
          </p:cNvPr>
          <p:cNvSpPr/>
          <p:nvPr/>
        </p:nvSpPr>
        <p:spPr>
          <a:xfrm>
            <a:off x="7050579" y="4420997"/>
            <a:ext cx="647480"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Ports</a:t>
            </a:r>
          </a:p>
        </p:txBody>
      </p:sp>
      <p:sp>
        <p:nvSpPr>
          <p:cNvPr id="138" name="Oval 137">
            <a:extLst>
              <a:ext uri="{FF2B5EF4-FFF2-40B4-BE49-F238E27FC236}">
                <a16:creationId xmlns:a16="http://schemas.microsoft.com/office/drawing/2014/main" id="{6BAEA840-BFD9-E566-F6B8-F7839BE64787}"/>
              </a:ext>
            </a:extLst>
          </p:cNvPr>
          <p:cNvSpPr/>
          <p:nvPr/>
        </p:nvSpPr>
        <p:spPr>
          <a:xfrm>
            <a:off x="8016117" y="3363922"/>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2</a:t>
            </a:r>
          </a:p>
        </p:txBody>
      </p:sp>
      <p:sp>
        <p:nvSpPr>
          <p:cNvPr id="139" name="Oval 138">
            <a:extLst>
              <a:ext uri="{FF2B5EF4-FFF2-40B4-BE49-F238E27FC236}">
                <a16:creationId xmlns:a16="http://schemas.microsoft.com/office/drawing/2014/main" id="{D6830BAC-AB31-6D2B-2134-24D75F9F92EE}"/>
              </a:ext>
            </a:extLst>
          </p:cNvPr>
          <p:cNvSpPr/>
          <p:nvPr/>
        </p:nvSpPr>
        <p:spPr>
          <a:xfrm>
            <a:off x="7834207" y="5037728"/>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Ports</a:t>
            </a:r>
          </a:p>
        </p:txBody>
      </p:sp>
      <p:sp>
        <p:nvSpPr>
          <p:cNvPr id="140" name="Oval 139">
            <a:extLst>
              <a:ext uri="{FF2B5EF4-FFF2-40B4-BE49-F238E27FC236}">
                <a16:creationId xmlns:a16="http://schemas.microsoft.com/office/drawing/2014/main" id="{242D6921-05DB-80BA-FA05-6CFEAEF23860}"/>
              </a:ext>
            </a:extLst>
          </p:cNvPr>
          <p:cNvSpPr/>
          <p:nvPr/>
        </p:nvSpPr>
        <p:spPr>
          <a:xfrm>
            <a:off x="8341141" y="3350073"/>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3</a:t>
            </a:r>
          </a:p>
        </p:txBody>
      </p:sp>
      <p:sp>
        <p:nvSpPr>
          <p:cNvPr id="141" name="Oval 140">
            <a:extLst>
              <a:ext uri="{FF2B5EF4-FFF2-40B4-BE49-F238E27FC236}">
                <a16:creationId xmlns:a16="http://schemas.microsoft.com/office/drawing/2014/main" id="{D0132999-F4A5-A58F-CAFE-3F3D488F144C}"/>
              </a:ext>
            </a:extLst>
          </p:cNvPr>
          <p:cNvSpPr/>
          <p:nvPr/>
        </p:nvSpPr>
        <p:spPr>
          <a:xfrm>
            <a:off x="8564569" y="5592803"/>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Ports</a:t>
            </a:r>
          </a:p>
        </p:txBody>
      </p:sp>
      <p:cxnSp>
        <p:nvCxnSpPr>
          <p:cNvPr id="143" name="Connector: Curved 142">
            <a:extLst>
              <a:ext uri="{FF2B5EF4-FFF2-40B4-BE49-F238E27FC236}">
                <a16:creationId xmlns:a16="http://schemas.microsoft.com/office/drawing/2014/main" id="{C869F759-75DF-5C51-3291-BAA86C91053B}"/>
              </a:ext>
            </a:extLst>
          </p:cNvPr>
          <p:cNvCxnSpPr>
            <a:cxnSpLocks/>
            <a:stCxn id="140" idx="4"/>
            <a:endCxn id="141" idx="0"/>
          </p:cNvCxnSpPr>
          <p:nvPr/>
        </p:nvCxnSpPr>
        <p:spPr>
          <a:xfrm rot="16200000" flipH="1">
            <a:off x="7672820" y="4381181"/>
            <a:ext cx="2076651" cy="346591"/>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6" name="Connector: Curved 145">
            <a:extLst>
              <a:ext uri="{FF2B5EF4-FFF2-40B4-BE49-F238E27FC236}">
                <a16:creationId xmlns:a16="http://schemas.microsoft.com/office/drawing/2014/main" id="{3D8FAEDA-1F90-6788-1583-54789299E7D4}"/>
              </a:ext>
            </a:extLst>
          </p:cNvPr>
          <p:cNvCxnSpPr>
            <a:cxnSpLocks/>
            <a:stCxn id="138" idx="4"/>
            <a:endCxn id="139" idx="0"/>
          </p:cNvCxnSpPr>
          <p:nvPr/>
        </p:nvCxnSpPr>
        <p:spPr>
          <a:xfrm rot="5400000">
            <a:off x="7429590" y="4254491"/>
            <a:ext cx="1507727" cy="58747"/>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9" name="Connector: Curved 148">
            <a:extLst>
              <a:ext uri="{FF2B5EF4-FFF2-40B4-BE49-F238E27FC236}">
                <a16:creationId xmlns:a16="http://schemas.microsoft.com/office/drawing/2014/main" id="{6FB82A6B-D631-2777-EEF4-35B81229D86C}"/>
              </a:ext>
            </a:extLst>
          </p:cNvPr>
          <p:cNvCxnSpPr>
            <a:cxnSpLocks/>
            <a:stCxn id="136" idx="3"/>
            <a:endCxn id="137" idx="0"/>
          </p:cNvCxnSpPr>
          <p:nvPr/>
        </p:nvCxnSpPr>
        <p:spPr>
          <a:xfrm rot="5400000">
            <a:off x="7104657" y="3651332"/>
            <a:ext cx="1039327" cy="50000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E4883C3F-2733-FE1E-834A-B1C07655B573}"/>
              </a:ext>
            </a:extLst>
          </p:cNvPr>
          <p:cNvSpPr/>
          <p:nvPr/>
        </p:nvSpPr>
        <p:spPr>
          <a:xfrm>
            <a:off x="3411165" y="5853748"/>
            <a:ext cx="771051" cy="4470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Ports</a:t>
            </a:r>
          </a:p>
        </p:txBody>
      </p:sp>
      <p:cxnSp>
        <p:nvCxnSpPr>
          <p:cNvPr id="181" name="Connector: Curved 180">
            <a:extLst>
              <a:ext uri="{FF2B5EF4-FFF2-40B4-BE49-F238E27FC236}">
                <a16:creationId xmlns:a16="http://schemas.microsoft.com/office/drawing/2014/main" id="{48AA0DB3-41D4-A715-E63B-0A391748DB42}"/>
              </a:ext>
            </a:extLst>
          </p:cNvPr>
          <p:cNvCxnSpPr>
            <a:cxnSpLocks/>
            <a:stCxn id="72" idx="6"/>
            <a:endCxn id="120" idx="0"/>
          </p:cNvCxnSpPr>
          <p:nvPr/>
        </p:nvCxnSpPr>
        <p:spPr>
          <a:xfrm>
            <a:off x="8643509" y="2035986"/>
            <a:ext cx="2713925" cy="585673"/>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2" name="Oval 91">
            <a:extLst>
              <a:ext uri="{FF2B5EF4-FFF2-40B4-BE49-F238E27FC236}">
                <a16:creationId xmlns:a16="http://schemas.microsoft.com/office/drawing/2014/main" id="{C1113EEA-6582-F4ED-030F-5765FAF8AE1C}"/>
              </a:ext>
            </a:extLst>
          </p:cNvPr>
          <p:cNvSpPr/>
          <p:nvPr/>
        </p:nvSpPr>
        <p:spPr>
          <a:xfrm>
            <a:off x="4804704" y="4297911"/>
            <a:ext cx="1099881" cy="4547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Endpoints</a:t>
            </a:r>
          </a:p>
        </p:txBody>
      </p:sp>
      <p:sp>
        <p:nvSpPr>
          <p:cNvPr id="124" name="Oval 123">
            <a:extLst>
              <a:ext uri="{FF2B5EF4-FFF2-40B4-BE49-F238E27FC236}">
                <a16:creationId xmlns:a16="http://schemas.microsoft.com/office/drawing/2014/main" id="{14CBA55C-8A7D-B2FF-77CE-ACFF7B9C2AD7}"/>
              </a:ext>
            </a:extLst>
          </p:cNvPr>
          <p:cNvSpPr/>
          <p:nvPr/>
        </p:nvSpPr>
        <p:spPr>
          <a:xfrm>
            <a:off x="5674627" y="4449049"/>
            <a:ext cx="483288" cy="20616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T2</a:t>
            </a:r>
          </a:p>
        </p:txBody>
      </p:sp>
      <p:sp>
        <p:nvSpPr>
          <p:cNvPr id="125" name="Oval 124">
            <a:extLst>
              <a:ext uri="{FF2B5EF4-FFF2-40B4-BE49-F238E27FC236}">
                <a16:creationId xmlns:a16="http://schemas.microsoft.com/office/drawing/2014/main" id="{3E1E74BA-EBE9-D2D0-F2F1-6207726517C8}"/>
              </a:ext>
            </a:extLst>
          </p:cNvPr>
          <p:cNvSpPr/>
          <p:nvPr/>
        </p:nvSpPr>
        <p:spPr>
          <a:xfrm>
            <a:off x="5617551" y="4620252"/>
            <a:ext cx="458765" cy="1809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T3</a:t>
            </a:r>
            <a:endParaRPr lang="en-GB" sz="1050" dirty="0">
              <a:solidFill>
                <a:schemeClr val="tx1"/>
              </a:solidFill>
            </a:endParaRPr>
          </a:p>
        </p:txBody>
      </p:sp>
      <p:sp>
        <p:nvSpPr>
          <p:cNvPr id="231" name="Oval 230">
            <a:extLst>
              <a:ext uri="{FF2B5EF4-FFF2-40B4-BE49-F238E27FC236}">
                <a16:creationId xmlns:a16="http://schemas.microsoft.com/office/drawing/2014/main" id="{E324F5DA-281F-9EC0-ABAC-BD4E5BBF628C}"/>
              </a:ext>
            </a:extLst>
          </p:cNvPr>
          <p:cNvSpPr/>
          <p:nvPr/>
        </p:nvSpPr>
        <p:spPr>
          <a:xfrm>
            <a:off x="5636513" y="4302819"/>
            <a:ext cx="483288" cy="190576"/>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T1</a:t>
            </a:r>
          </a:p>
        </p:txBody>
      </p:sp>
      <p:sp>
        <p:nvSpPr>
          <p:cNvPr id="232" name="Oval 231">
            <a:extLst>
              <a:ext uri="{FF2B5EF4-FFF2-40B4-BE49-F238E27FC236}">
                <a16:creationId xmlns:a16="http://schemas.microsoft.com/office/drawing/2014/main" id="{C92AF690-A26D-70B9-C33A-4D0FBB81B69C}"/>
              </a:ext>
            </a:extLst>
          </p:cNvPr>
          <p:cNvSpPr/>
          <p:nvPr/>
        </p:nvSpPr>
        <p:spPr>
          <a:xfrm>
            <a:off x="5371324" y="4131083"/>
            <a:ext cx="768962" cy="2287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V</a:t>
            </a:r>
            <a:r>
              <a:rPr lang="en-GB" sz="1050" dirty="0">
                <a:solidFill>
                  <a:schemeClr val="tx1"/>
                </a:solidFill>
              </a:rPr>
              <a:t>T1.1</a:t>
            </a:r>
          </a:p>
        </p:txBody>
      </p:sp>
      <p:sp>
        <p:nvSpPr>
          <p:cNvPr id="234" name="Oval 233">
            <a:extLst>
              <a:ext uri="{FF2B5EF4-FFF2-40B4-BE49-F238E27FC236}">
                <a16:creationId xmlns:a16="http://schemas.microsoft.com/office/drawing/2014/main" id="{A03C6506-589C-8737-59C1-6E97DC578846}"/>
              </a:ext>
            </a:extLst>
          </p:cNvPr>
          <p:cNvSpPr/>
          <p:nvPr/>
        </p:nvSpPr>
        <p:spPr>
          <a:xfrm>
            <a:off x="5466349" y="3950337"/>
            <a:ext cx="698686" cy="2287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V</a:t>
            </a:r>
            <a:r>
              <a:rPr lang="en-GB" sz="1050" dirty="0">
                <a:solidFill>
                  <a:schemeClr val="tx1"/>
                </a:solidFill>
              </a:rPr>
              <a:t>T1.2</a:t>
            </a:r>
          </a:p>
        </p:txBody>
      </p:sp>
      <p:sp>
        <p:nvSpPr>
          <p:cNvPr id="270" name="Oval 269">
            <a:extLst>
              <a:ext uri="{FF2B5EF4-FFF2-40B4-BE49-F238E27FC236}">
                <a16:creationId xmlns:a16="http://schemas.microsoft.com/office/drawing/2014/main" id="{D4889B2F-BC58-B612-7BDF-DBD2C08B7405}"/>
              </a:ext>
            </a:extLst>
          </p:cNvPr>
          <p:cNvSpPr/>
          <p:nvPr/>
        </p:nvSpPr>
        <p:spPr>
          <a:xfrm>
            <a:off x="10076214" y="2685449"/>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4</a:t>
            </a:r>
          </a:p>
        </p:txBody>
      </p:sp>
      <p:sp>
        <p:nvSpPr>
          <p:cNvPr id="271" name="Oval 270">
            <a:extLst>
              <a:ext uri="{FF2B5EF4-FFF2-40B4-BE49-F238E27FC236}">
                <a16:creationId xmlns:a16="http://schemas.microsoft.com/office/drawing/2014/main" id="{B6BA9F4C-3120-D701-8D6B-75A670248C27}"/>
              </a:ext>
            </a:extLst>
          </p:cNvPr>
          <p:cNvSpPr/>
          <p:nvPr/>
        </p:nvSpPr>
        <p:spPr>
          <a:xfrm>
            <a:off x="9184611" y="2764196"/>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sp>
        <p:nvSpPr>
          <p:cNvPr id="272" name="Oval 271">
            <a:extLst>
              <a:ext uri="{FF2B5EF4-FFF2-40B4-BE49-F238E27FC236}">
                <a16:creationId xmlns:a16="http://schemas.microsoft.com/office/drawing/2014/main" id="{0C213A8C-865D-F2F4-A53A-CAA87D6A6499}"/>
              </a:ext>
            </a:extLst>
          </p:cNvPr>
          <p:cNvSpPr/>
          <p:nvPr/>
        </p:nvSpPr>
        <p:spPr>
          <a:xfrm>
            <a:off x="9467354" y="2878400"/>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2</a:t>
            </a:r>
          </a:p>
        </p:txBody>
      </p:sp>
      <p:sp>
        <p:nvSpPr>
          <p:cNvPr id="273" name="Oval 272">
            <a:extLst>
              <a:ext uri="{FF2B5EF4-FFF2-40B4-BE49-F238E27FC236}">
                <a16:creationId xmlns:a16="http://schemas.microsoft.com/office/drawing/2014/main" id="{8FE13045-8A81-FD20-ACC5-DF11269C1C88}"/>
              </a:ext>
            </a:extLst>
          </p:cNvPr>
          <p:cNvSpPr/>
          <p:nvPr/>
        </p:nvSpPr>
        <p:spPr>
          <a:xfrm>
            <a:off x="9819372" y="2864496"/>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3</a:t>
            </a:r>
          </a:p>
        </p:txBody>
      </p:sp>
      <p:sp>
        <p:nvSpPr>
          <p:cNvPr id="278" name="Oval 277">
            <a:extLst>
              <a:ext uri="{FF2B5EF4-FFF2-40B4-BE49-F238E27FC236}">
                <a16:creationId xmlns:a16="http://schemas.microsoft.com/office/drawing/2014/main" id="{041F27BF-5C27-CA70-9D57-8EFC85FBBD63}"/>
              </a:ext>
            </a:extLst>
          </p:cNvPr>
          <p:cNvSpPr/>
          <p:nvPr/>
        </p:nvSpPr>
        <p:spPr>
          <a:xfrm>
            <a:off x="11313194" y="287503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3</a:t>
            </a:r>
          </a:p>
        </p:txBody>
      </p:sp>
      <p:sp>
        <p:nvSpPr>
          <p:cNvPr id="279" name="Oval 278">
            <a:extLst>
              <a:ext uri="{FF2B5EF4-FFF2-40B4-BE49-F238E27FC236}">
                <a16:creationId xmlns:a16="http://schemas.microsoft.com/office/drawing/2014/main" id="{B2831FF4-B487-2342-F63D-AA7ABE6BDC20}"/>
              </a:ext>
            </a:extLst>
          </p:cNvPr>
          <p:cNvSpPr/>
          <p:nvPr/>
        </p:nvSpPr>
        <p:spPr>
          <a:xfrm>
            <a:off x="11578149" y="2836275"/>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4</a:t>
            </a:r>
          </a:p>
        </p:txBody>
      </p:sp>
      <p:cxnSp>
        <p:nvCxnSpPr>
          <p:cNvPr id="280" name="Connector: Curved 279">
            <a:extLst>
              <a:ext uri="{FF2B5EF4-FFF2-40B4-BE49-F238E27FC236}">
                <a16:creationId xmlns:a16="http://schemas.microsoft.com/office/drawing/2014/main" id="{1D518B37-60BB-B713-B82B-DA69D746A73E}"/>
              </a:ext>
            </a:extLst>
          </p:cNvPr>
          <p:cNvCxnSpPr>
            <a:cxnSpLocks/>
            <a:stCxn id="278" idx="4"/>
            <a:endCxn id="273" idx="4"/>
          </p:cNvCxnSpPr>
          <p:nvPr/>
        </p:nvCxnSpPr>
        <p:spPr>
          <a:xfrm rot="5400000" flipH="1">
            <a:off x="10741319" y="2305338"/>
            <a:ext cx="1948" cy="1452423"/>
          </a:xfrm>
          <a:prstGeom prst="curvedConnector3">
            <a:avLst>
              <a:gd name="adj1" fmla="val -11735113"/>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1" name="Connector: Curved 280">
            <a:extLst>
              <a:ext uri="{FF2B5EF4-FFF2-40B4-BE49-F238E27FC236}">
                <a16:creationId xmlns:a16="http://schemas.microsoft.com/office/drawing/2014/main" id="{DE577FBD-25C3-984C-22DC-F2F542074B99}"/>
              </a:ext>
            </a:extLst>
          </p:cNvPr>
          <p:cNvCxnSpPr>
            <a:cxnSpLocks/>
            <a:stCxn id="279" idx="4"/>
            <a:endCxn id="270" idx="4"/>
          </p:cNvCxnSpPr>
          <p:nvPr/>
        </p:nvCxnSpPr>
        <p:spPr>
          <a:xfrm rot="5400000" flipH="1">
            <a:off x="10932071" y="2192380"/>
            <a:ext cx="142240" cy="1460536"/>
          </a:xfrm>
          <a:prstGeom prst="curvedConnector3">
            <a:avLst>
              <a:gd name="adj1" fmla="val -16071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6" name="Oval 285">
            <a:extLst>
              <a:ext uri="{FF2B5EF4-FFF2-40B4-BE49-F238E27FC236}">
                <a16:creationId xmlns:a16="http://schemas.microsoft.com/office/drawing/2014/main" id="{7FA743BA-A969-D0D4-8442-BAEF02E05EAB}"/>
              </a:ext>
            </a:extLst>
          </p:cNvPr>
          <p:cNvSpPr/>
          <p:nvPr/>
        </p:nvSpPr>
        <p:spPr>
          <a:xfrm>
            <a:off x="6709642" y="2875033"/>
            <a:ext cx="1081278" cy="44659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Fabric</a:t>
            </a:r>
          </a:p>
          <a:p>
            <a:pPr algn="ctr"/>
            <a:r>
              <a:rPr lang="en-GB" sz="1050" dirty="0"/>
              <a:t>Adapters</a:t>
            </a:r>
          </a:p>
        </p:txBody>
      </p:sp>
      <p:sp>
        <p:nvSpPr>
          <p:cNvPr id="287" name="Oval 286">
            <a:extLst>
              <a:ext uri="{FF2B5EF4-FFF2-40B4-BE49-F238E27FC236}">
                <a16:creationId xmlns:a16="http://schemas.microsoft.com/office/drawing/2014/main" id="{EE4581FA-AB78-C3BD-4C4C-0E5AEF62C3B7}"/>
              </a:ext>
            </a:extLst>
          </p:cNvPr>
          <p:cNvSpPr/>
          <p:nvPr/>
        </p:nvSpPr>
        <p:spPr>
          <a:xfrm>
            <a:off x="7356775" y="3191674"/>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4</a:t>
            </a:r>
          </a:p>
        </p:txBody>
      </p:sp>
      <p:sp>
        <p:nvSpPr>
          <p:cNvPr id="288" name="Oval 287">
            <a:extLst>
              <a:ext uri="{FF2B5EF4-FFF2-40B4-BE49-F238E27FC236}">
                <a16:creationId xmlns:a16="http://schemas.microsoft.com/office/drawing/2014/main" id="{4CC92F2B-2441-C7BB-9F61-77F57DF9768A}"/>
              </a:ext>
            </a:extLst>
          </p:cNvPr>
          <p:cNvSpPr/>
          <p:nvPr/>
        </p:nvSpPr>
        <p:spPr>
          <a:xfrm>
            <a:off x="6566046" y="3120809"/>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sp>
        <p:nvSpPr>
          <p:cNvPr id="289" name="Oval 288">
            <a:extLst>
              <a:ext uri="{FF2B5EF4-FFF2-40B4-BE49-F238E27FC236}">
                <a16:creationId xmlns:a16="http://schemas.microsoft.com/office/drawing/2014/main" id="{B7D488EA-1FDD-D90C-047C-B1737FD3BBDA}"/>
              </a:ext>
            </a:extLst>
          </p:cNvPr>
          <p:cNvSpPr/>
          <p:nvPr/>
        </p:nvSpPr>
        <p:spPr>
          <a:xfrm>
            <a:off x="6693078" y="3226445"/>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2</a:t>
            </a:r>
          </a:p>
        </p:txBody>
      </p:sp>
      <p:sp>
        <p:nvSpPr>
          <p:cNvPr id="290" name="Oval 289">
            <a:extLst>
              <a:ext uri="{FF2B5EF4-FFF2-40B4-BE49-F238E27FC236}">
                <a16:creationId xmlns:a16="http://schemas.microsoft.com/office/drawing/2014/main" id="{DD235836-F9C4-4FDA-D4C3-72E80B4499F1}"/>
              </a:ext>
            </a:extLst>
          </p:cNvPr>
          <p:cNvSpPr/>
          <p:nvPr/>
        </p:nvSpPr>
        <p:spPr>
          <a:xfrm>
            <a:off x="7017079" y="3231896"/>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3</a:t>
            </a:r>
          </a:p>
        </p:txBody>
      </p:sp>
      <p:cxnSp>
        <p:nvCxnSpPr>
          <p:cNvPr id="291" name="Connector: Curved 290">
            <a:extLst>
              <a:ext uri="{FF2B5EF4-FFF2-40B4-BE49-F238E27FC236}">
                <a16:creationId xmlns:a16="http://schemas.microsoft.com/office/drawing/2014/main" id="{3FEA2D88-E321-72FE-EB0E-230C92FDE3C6}"/>
              </a:ext>
            </a:extLst>
          </p:cNvPr>
          <p:cNvCxnSpPr>
            <a:cxnSpLocks/>
            <a:stCxn id="136" idx="3"/>
            <a:endCxn id="288" idx="3"/>
          </p:cNvCxnSpPr>
          <p:nvPr/>
        </p:nvCxnSpPr>
        <p:spPr>
          <a:xfrm rot="5400000" flipH="1">
            <a:off x="7189439" y="2696788"/>
            <a:ext cx="119104" cy="1250660"/>
          </a:xfrm>
          <a:prstGeom prst="curvedConnector3">
            <a:avLst>
              <a:gd name="adj1" fmla="val -21235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2" name="Connector: Curved 291">
            <a:extLst>
              <a:ext uri="{FF2B5EF4-FFF2-40B4-BE49-F238E27FC236}">
                <a16:creationId xmlns:a16="http://schemas.microsoft.com/office/drawing/2014/main" id="{DCE08BFD-0801-5F46-EB7D-825A4CB212ED}"/>
              </a:ext>
            </a:extLst>
          </p:cNvPr>
          <p:cNvCxnSpPr>
            <a:cxnSpLocks/>
            <a:stCxn id="138" idx="3"/>
            <a:endCxn id="289" idx="4"/>
          </p:cNvCxnSpPr>
          <p:nvPr/>
        </p:nvCxnSpPr>
        <p:spPr>
          <a:xfrm rot="5400000" flipH="1">
            <a:off x="7425182" y="2857130"/>
            <a:ext cx="113155" cy="1183945"/>
          </a:xfrm>
          <a:prstGeom prst="curvedConnector3">
            <a:avLst>
              <a:gd name="adj1" fmla="val -22351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3" name="Connector: Curved 292">
            <a:extLst>
              <a:ext uri="{FF2B5EF4-FFF2-40B4-BE49-F238E27FC236}">
                <a16:creationId xmlns:a16="http://schemas.microsoft.com/office/drawing/2014/main" id="{FF12CE6E-B040-D768-C221-5E62F1215900}"/>
              </a:ext>
            </a:extLst>
          </p:cNvPr>
          <p:cNvCxnSpPr>
            <a:cxnSpLocks/>
            <a:stCxn id="140" idx="4"/>
            <a:endCxn id="290" idx="4"/>
          </p:cNvCxnSpPr>
          <p:nvPr/>
        </p:nvCxnSpPr>
        <p:spPr>
          <a:xfrm rot="5400000" flipH="1">
            <a:off x="7816730" y="2795033"/>
            <a:ext cx="118177" cy="1324062"/>
          </a:xfrm>
          <a:prstGeom prst="curvedConnector3">
            <a:avLst>
              <a:gd name="adj1" fmla="val -19343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4" name="Connector: Curved 293">
            <a:extLst>
              <a:ext uri="{FF2B5EF4-FFF2-40B4-BE49-F238E27FC236}">
                <a16:creationId xmlns:a16="http://schemas.microsoft.com/office/drawing/2014/main" id="{870A1782-D8FB-79E2-03A1-310505D4FF13}"/>
              </a:ext>
            </a:extLst>
          </p:cNvPr>
          <p:cNvCxnSpPr>
            <a:cxnSpLocks/>
            <a:stCxn id="99" idx="4"/>
            <a:endCxn id="287" idx="4"/>
          </p:cNvCxnSpPr>
          <p:nvPr/>
        </p:nvCxnSpPr>
        <p:spPr>
          <a:xfrm rot="5400000" flipH="1">
            <a:off x="8147211" y="2764026"/>
            <a:ext cx="99280" cy="1286734"/>
          </a:xfrm>
          <a:prstGeom prst="curvedConnector3">
            <a:avLst>
              <a:gd name="adj1" fmla="val -2302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11" name="Connector: Curved 310">
            <a:extLst>
              <a:ext uri="{FF2B5EF4-FFF2-40B4-BE49-F238E27FC236}">
                <a16:creationId xmlns:a16="http://schemas.microsoft.com/office/drawing/2014/main" id="{894C7DCE-5EDE-4B2B-9E8F-EA3B3B2F5510}"/>
              </a:ext>
            </a:extLst>
          </p:cNvPr>
          <p:cNvCxnSpPr>
            <a:cxnSpLocks/>
            <a:stCxn id="271" idx="4"/>
            <a:endCxn id="308" idx="0"/>
          </p:cNvCxnSpPr>
          <p:nvPr/>
        </p:nvCxnSpPr>
        <p:spPr>
          <a:xfrm rot="16200000" flipH="1">
            <a:off x="9021947" y="3289647"/>
            <a:ext cx="1210041" cy="491295"/>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28" name="Group 327">
            <a:extLst>
              <a:ext uri="{FF2B5EF4-FFF2-40B4-BE49-F238E27FC236}">
                <a16:creationId xmlns:a16="http://schemas.microsoft.com/office/drawing/2014/main" id="{3FF0C5A8-B5AA-CAEA-D44F-C84297EBDAC5}"/>
              </a:ext>
            </a:extLst>
          </p:cNvPr>
          <p:cNvGrpSpPr/>
          <p:nvPr/>
        </p:nvGrpSpPr>
        <p:grpSpPr>
          <a:xfrm>
            <a:off x="9275224" y="3999279"/>
            <a:ext cx="1180926" cy="657547"/>
            <a:chOff x="9131951" y="4244831"/>
            <a:chExt cx="1180926" cy="657547"/>
          </a:xfrm>
        </p:grpSpPr>
        <p:sp>
          <p:nvSpPr>
            <p:cNvPr id="308" name="Oval 307">
              <a:extLst>
                <a:ext uri="{FF2B5EF4-FFF2-40B4-BE49-F238E27FC236}">
                  <a16:creationId xmlns:a16="http://schemas.microsoft.com/office/drawing/2014/main" id="{CF144BD5-3D45-4E0C-3A2D-6686AF812971}"/>
                </a:ext>
              </a:extLst>
            </p:cNvPr>
            <p:cNvSpPr/>
            <p:nvPr/>
          </p:nvSpPr>
          <p:spPr>
            <a:xfrm>
              <a:off x="9260729" y="4385868"/>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Memory</a:t>
              </a:r>
            </a:p>
            <a:p>
              <a:pPr algn="ctr"/>
              <a:r>
                <a:rPr lang="en-GB" sz="1050" dirty="0"/>
                <a:t>Chunks</a:t>
              </a:r>
            </a:p>
          </p:txBody>
        </p:sp>
        <p:sp>
          <p:nvSpPr>
            <p:cNvPr id="309" name="Oval 308">
              <a:extLst>
                <a:ext uri="{FF2B5EF4-FFF2-40B4-BE49-F238E27FC236}">
                  <a16:creationId xmlns:a16="http://schemas.microsoft.com/office/drawing/2014/main" id="{D120ADB9-A5AE-CC06-A36F-09AF3F005078}"/>
                </a:ext>
              </a:extLst>
            </p:cNvPr>
            <p:cNvSpPr/>
            <p:nvPr/>
          </p:nvSpPr>
          <p:spPr>
            <a:xfrm>
              <a:off x="9271146" y="424483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sp>
          <p:nvSpPr>
            <p:cNvPr id="310" name="Oval 309">
              <a:extLst>
                <a:ext uri="{FF2B5EF4-FFF2-40B4-BE49-F238E27FC236}">
                  <a16:creationId xmlns:a16="http://schemas.microsoft.com/office/drawing/2014/main" id="{9032F93B-E3E9-BB20-9266-1D7E44FB1305}"/>
                </a:ext>
              </a:extLst>
            </p:cNvPr>
            <p:cNvSpPr/>
            <p:nvPr/>
          </p:nvSpPr>
          <p:spPr>
            <a:xfrm>
              <a:off x="9131951" y="441848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a:t>
              </a:r>
              <a:endParaRPr lang="en-GB" sz="1050" dirty="0">
                <a:solidFill>
                  <a:schemeClr val="tx1"/>
                </a:solidFill>
              </a:endParaRPr>
            </a:p>
          </p:txBody>
        </p:sp>
        <p:sp>
          <p:nvSpPr>
            <p:cNvPr id="314" name="Oval 313">
              <a:extLst>
                <a:ext uri="{FF2B5EF4-FFF2-40B4-BE49-F238E27FC236}">
                  <a16:creationId xmlns:a16="http://schemas.microsoft.com/office/drawing/2014/main" id="{632445A2-5997-8A1E-E969-28F7D314BF30}"/>
                </a:ext>
              </a:extLst>
            </p:cNvPr>
            <p:cNvSpPr/>
            <p:nvPr/>
          </p:nvSpPr>
          <p:spPr>
            <a:xfrm>
              <a:off x="9161886" y="46117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3</a:t>
              </a:r>
              <a:endParaRPr lang="en-GB" sz="1050" dirty="0">
                <a:solidFill>
                  <a:schemeClr val="tx1"/>
                </a:solidFill>
              </a:endParaRPr>
            </a:p>
          </p:txBody>
        </p:sp>
        <p:sp>
          <p:nvSpPr>
            <p:cNvPr id="315" name="Oval 314">
              <a:extLst>
                <a:ext uri="{FF2B5EF4-FFF2-40B4-BE49-F238E27FC236}">
                  <a16:creationId xmlns:a16="http://schemas.microsoft.com/office/drawing/2014/main" id="{ED435D0C-BB03-87E0-2475-8E732C8D00F3}"/>
                </a:ext>
              </a:extLst>
            </p:cNvPr>
            <p:cNvSpPr/>
            <p:nvPr/>
          </p:nvSpPr>
          <p:spPr>
            <a:xfrm>
              <a:off x="9347674" y="4675067"/>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9</a:t>
              </a:r>
            </a:p>
          </p:txBody>
        </p:sp>
        <p:sp>
          <p:nvSpPr>
            <p:cNvPr id="316" name="Oval 315">
              <a:extLst>
                <a:ext uri="{FF2B5EF4-FFF2-40B4-BE49-F238E27FC236}">
                  <a16:creationId xmlns:a16="http://schemas.microsoft.com/office/drawing/2014/main" id="{C2B493A4-CAD8-EEF8-04CA-A88AB3FA2D94}"/>
                </a:ext>
              </a:extLst>
            </p:cNvPr>
            <p:cNvSpPr/>
            <p:nvPr/>
          </p:nvSpPr>
          <p:spPr>
            <a:xfrm>
              <a:off x="9567965" y="4707478"/>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4</a:t>
              </a:r>
            </a:p>
          </p:txBody>
        </p:sp>
        <p:sp>
          <p:nvSpPr>
            <p:cNvPr id="317" name="Oval 316">
              <a:extLst>
                <a:ext uri="{FF2B5EF4-FFF2-40B4-BE49-F238E27FC236}">
                  <a16:creationId xmlns:a16="http://schemas.microsoft.com/office/drawing/2014/main" id="{59987939-C25D-D0DB-8B4B-C09F8147186E}"/>
                </a:ext>
              </a:extLst>
            </p:cNvPr>
            <p:cNvSpPr/>
            <p:nvPr/>
          </p:nvSpPr>
          <p:spPr>
            <a:xfrm>
              <a:off x="9744198" y="4704277"/>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5</a:t>
              </a:r>
            </a:p>
          </p:txBody>
        </p:sp>
        <p:sp>
          <p:nvSpPr>
            <p:cNvPr id="318" name="Oval 317">
              <a:extLst>
                <a:ext uri="{FF2B5EF4-FFF2-40B4-BE49-F238E27FC236}">
                  <a16:creationId xmlns:a16="http://schemas.microsoft.com/office/drawing/2014/main" id="{24BAA9CA-34A0-FB08-600F-46325A5A41A3}"/>
                </a:ext>
              </a:extLst>
            </p:cNvPr>
            <p:cNvSpPr/>
            <p:nvPr/>
          </p:nvSpPr>
          <p:spPr>
            <a:xfrm>
              <a:off x="9941302" y="46509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6</a:t>
              </a:r>
            </a:p>
          </p:txBody>
        </p:sp>
        <p:sp>
          <p:nvSpPr>
            <p:cNvPr id="319" name="Oval 318">
              <a:extLst>
                <a:ext uri="{FF2B5EF4-FFF2-40B4-BE49-F238E27FC236}">
                  <a16:creationId xmlns:a16="http://schemas.microsoft.com/office/drawing/2014/main" id="{CA5D82E3-572E-1C04-995C-5B4A9AA94129}"/>
                </a:ext>
              </a:extLst>
            </p:cNvPr>
            <p:cNvSpPr/>
            <p:nvPr/>
          </p:nvSpPr>
          <p:spPr>
            <a:xfrm>
              <a:off x="10083031" y="4529524"/>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7</a:t>
              </a:r>
            </a:p>
          </p:txBody>
        </p:sp>
        <p:sp>
          <p:nvSpPr>
            <p:cNvPr id="320" name="Oval 319">
              <a:extLst>
                <a:ext uri="{FF2B5EF4-FFF2-40B4-BE49-F238E27FC236}">
                  <a16:creationId xmlns:a16="http://schemas.microsoft.com/office/drawing/2014/main" id="{A3C6CE72-083F-5E7B-ADC0-1E1F061771A9}"/>
                </a:ext>
              </a:extLst>
            </p:cNvPr>
            <p:cNvSpPr/>
            <p:nvPr/>
          </p:nvSpPr>
          <p:spPr>
            <a:xfrm>
              <a:off x="10035646" y="4337636"/>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8</a:t>
              </a:r>
            </a:p>
          </p:txBody>
        </p:sp>
      </p:grpSp>
      <p:cxnSp>
        <p:nvCxnSpPr>
          <p:cNvPr id="329" name="Connector: Curved 328">
            <a:extLst>
              <a:ext uri="{FF2B5EF4-FFF2-40B4-BE49-F238E27FC236}">
                <a16:creationId xmlns:a16="http://schemas.microsoft.com/office/drawing/2014/main" id="{FC005FEB-8979-53CC-0334-891D4F6CE9E3}"/>
              </a:ext>
            </a:extLst>
          </p:cNvPr>
          <p:cNvCxnSpPr>
            <a:cxnSpLocks/>
            <a:stCxn id="272" idx="4"/>
            <a:endCxn id="331" idx="1"/>
          </p:cNvCxnSpPr>
          <p:nvPr/>
        </p:nvCxnSpPr>
        <p:spPr>
          <a:xfrm rot="16200000" flipH="1">
            <a:off x="9068913" y="3639629"/>
            <a:ext cx="2403150" cy="121285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46" name="Group 345">
            <a:extLst>
              <a:ext uri="{FF2B5EF4-FFF2-40B4-BE49-F238E27FC236}">
                <a16:creationId xmlns:a16="http://schemas.microsoft.com/office/drawing/2014/main" id="{7066A1E9-972A-0511-2B37-DDA488E75F60}"/>
              </a:ext>
            </a:extLst>
          </p:cNvPr>
          <p:cNvGrpSpPr/>
          <p:nvPr/>
        </p:nvGrpSpPr>
        <p:grpSpPr>
          <a:xfrm>
            <a:off x="10658985" y="5389389"/>
            <a:ext cx="1002549" cy="397688"/>
            <a:chOff x="10116886" y="4985022"/>
            <a:chExt cx="1002549" cy="397688"/>
          </a:xfrm>
        </p:grpSpPr>
        <p:sp>
          <p:nvSpPr>
            <p:cNvPr id="331" name="Oval 330">
              <a:extLst>
                <a:ext uri="{FF2B5EF4-FFF2-40B4-BE49-F238E27FC236}">
                  <a16:creationId xmlns:a16="http://schemas.microsoft.com/office/drawing/2014/main" id="{AE0237D8-3ECB-7C18-C470-060D55ACC71F}"/>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Memory</a:t>
              </a:r>
            </a:p>
            <a:p>
              <a:pPr algn="ctr"/>
              <a:r>
                <a:rPr lang="en-GB" sz="1050" dirty="0"/>
                <a:t>Chunks</a:t>
              </a:r>
            </a:p>
          </p:txBody>
        </p:sp>
        <p:sp>
          <p:nvSpPr>
            <p:cNvPr id="332" name="Oval 331">
              <a:extLst>
                <a:ext uri="{FF2B5EF4-FFF2-40B4-BE49-F238E27FC236}">
                  <a16:creationId xmlns:a16="http://schemas.microsoft.com/office/drawing/2014/main" id="{47C32F67-B0A9-7243-A01A-6206E4112049}"/>
                </a:ext>
              </a:extLst>
            </p:cNvPr>
            <p:cNvSpPr/>
            <p:nvPr/>
          </p:nvSpPr>
          <p:spPr>
            <a:xfrm>
              <a:off x="10116886" y="5115536"/>
              <a:ext cx="229846" cy="1949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grpSp>
      <p:grpSp>
        <p:nvGrpSpPr>
          <p:cNvPr id="347" name="Group 346">
            <a:extLst>
              <a:ext uri="{FF2B5EF4-FFF2-40B4-BE49-F238E27FC236}">
                <a16:creationId xmlns:a16="http://schemas.microsoft.com/office/drawing/2014/main" id="{5131520A-1560-43AE-B603-63DDC1F62565}"/>
              </a:ext>
            </a:extLst>
          </p:cNvPr>
          <p:cNvGrpSpPr/>
          <p:nvPr/>
        </p:nvGrpSpPr>
        <p:grpSpPr>
          <a:xfrm>
            <a:off x="11159584" y="3769601"/>
            <a:ext cx="919241" cy="495138"/>
            <a:chOff x="10200194" y="4985022"/>
            <a:chExt cx="919241" cy="495138"/>
          </a:xfrm>
        </p:grpSpPr>
        <p:sp>
          <p:nvSpPr>
            <p:cNvPr id="348" name="Oval 347">
              <a:extLst>
                <a:ext uri="{FF2B5EF4-FFF2-40B4-BE49-F238E27FC236}">
                  <a16:creationId xmlns:a16="http://schemas.microsoft.com/office/drawing/2014/main" id="{A4FC9A0A-3C94-CC66-EB9B-C1392E1195EE}"/>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Memory</a:t>
              </a:r>
            </a:p>
            <a:p>
              <a:pPr algn="ctr"/>
              <a:r>
                <a:rPr lang="en-GB" sz="1050" dirty="0"/>
                <a:t>Chunks</a:t>
              </a:r>
            </a:p>
          </p:txBody>
        </p:sp>
        <p:sp>
          <p:nvSpPr>
            <p:cNvPr id="349" name="Oval 348">
              <a:extLst>
                <a:ext uri="{FF2B5EF4-FFF2-40B4-BE49-F238E27FC236}">
                  <a16:creationId xmlns:a16="http://schemas.microsoft.com/office/drawing/2014/main" id="{73120C29-03CB-EDFE-55A2-48F523C48DA2}"/>
                </a:ext>
              </a:extLst>
            </p:cNvPr>
            <p:cNvSpPr/>
            <p:nvPr/>
          </p:nvSpPr>
          <p:spPr>
            <a:xfrm>
              <a:off x="10247389" y="5285260"/>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grpSp>
      <p:grpSp>
        <p:nvGrpSpPr>
          <p:cNvPr id="350" name="Group 349">
            <a:extLst>
              <a:ext uri="{FF2B5EF4-FFF2-40B4-BE49-F238E27FC236}">
                <a16:creationId xmlns:a16="http://schemas.microsoft.com/office/drawing/2014/main" id="{AF62049C-1FC3-A64E-D934-016CA8AE99CE}"/>
              </a:ext>
            </a:extLst>
          </p:cNvPr>
          <p:cNvGrpSpPr/>
          <p:nvPr/>
        </p:nvGrpSpPr>
        <p:grpSpPr>
          <a:xfrm>
            <a:off x="10977004" y="4358164"/>
            <a:ext cx="919241" cy="523330"/>
            <a:chOff x="10083853" y="4579483"/>
            <a:chExt cx="919241" cy="523330"/>
          </a:xfrm>
        </p:grpSpPr>
        <p:sp>
          <p:nvSpPr>
            <p:cNvPr id="351" name="Oval 350">
              <a:extLst>
                <a:ext uri="{FF2B5EF4-FFF2-40B4-BE49-F238E27FC236}">
                  <a16:creationId xmlns:a16="http://schemas.microsoft.com/office/drawing/2014/main" id="{B186C24C-674F-9C3E-F655-DDDE96641491}"/>
                </a:ext>
              </a:extLst>
            </p:cNvPr>
            <p:cNvSpPr/>
            <p:nvPr/>
          </p:nvSpPr>
          <p:spPr>
            <a:xfrm>
              <a:off x="10083853" y="4579483"/>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Memory</a:t>
              </a:r>
            </a:p>
            <a:p>
              <a:pPr algn="ctr"/>
              <a:r>
                <a:rPr lang="en-GB" sz="1050" dirty="0"/>
                <a:t>Chunks</a:t>
              </a:r>
            </a:p>
          </p:txBody>
        </p:sp>
        <p:sp>
          <p:nvSpPr>
            <p:cNvPr id="352" name="Oval 351">
              <a:extLst>
                <a:ext uri="{FF2B5EF4-FFF2-40B4-BE49-F238E27FC236}">
                  <a16:creationId xmlns:a16="http://schemas.microsoft.com/office/drawing/2014/main" id="{A92067B1-467D-7370-6EC9-C4E563257EC4}"/>
                </a:ext>
              </a:extLst>
            </p:cNvPr>
            <p:cNvSpPr/>
            <p:nvPr/>
          </p:nvSpPr>
          <p:spPr>
            <a:xfrm>
              <a:off x="10262710" y="490791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a:t>
              </a:r>
            </a:p>
          </p:txBody>
        </p:sp>
      </p:grpSp>
      <p:cxnSp>
        <p:nvCxnSpPr>
          <p:cNvPr id="354" name="Connector: Curved 353">
            <a:extLst>
              <a:ext uri="{FF2B5EF4-FFF2-40B4-BE49-F238E27FC236}">
                <a16:creationId xmlns:a16="http://schemas.microsoft.com/office/drawing/2014/main" id="{C3BC2AFB-2927-6C0D-E5F4-7DE0268C0869}"/>
              </a:ext>
            </a:extLst>
          </p:cNvPr>
          <p:cNvCxnSpPr>
            <a:cxnSpLocks/>
            <a:stCxn id="273" idx="4"/>
            <a:endCxn id="351" idx="1"/>
          </p:cNvCxnSpPr>
          <p:nvPr/>
        </p:nvCxnSpPr>
        <p:spPr>
          <a:xfrm rot="16200000" flipH="1">
            <a:off x="9870938" y="3175717"/>
            <a:ext cx="1385829" cy="109554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7" name="Connector: Curved 356">
            <a:extLst>
              <a:ext uri="{FF2B5EF4-FFF2-40B4-BE49-F238E27FC236}">
                <a16:creationId xmlns:a16="http://schemas.microsoft.com/office/drawing/2014/main" id="{E222CC1B-8FF6-DE82-8F46-993AE2B65077}"/>
              </a:ext>
            </a:extLst>
          </p:cNvPr>
          <p:cNvCxnSpPr>
            <a:cxnSpLocks/>
            <a:stCxn id="270" idx="5"/>
            <a:endCxn id="348" idx="0"/>
          </p:cNvCxnSpPr>
          <p:nvPr/>
        </p:nvCxnSpPr>
        <p:spPr>
          <a:xfrm rot="16200000" flipH="1">
            <a:off x="10544414" y="2694809"/>
            <a:ext cx="942395" cy="120718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1" name="Oval 100">
            <a:extLst>
              <a:ext uri="{FF2B5EF4-FFF2-40B4-BE49-F238E27FC236}">
                <a16:creationId xmlns:a16="http://schemas.microsoft.com/office/drawing/2014/main" id="{F3B85EBD-865D-5B69-A9F6-23376DDBE0B2}"/>
              </a:ext>
            </a:extLst>
          </p:cNvPr>
          <p:cNvSpPr/>
          <p:nvPr/>
        </p:nvSpPr>
        <p:spPr>
          <a:xfrm>
            <a:off x="6978472" y="4621586"/>
            <a:ext cx="256364" cy="190812"/>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sp>
        <p:nvSpPr>
          <p:cNvPr id="362" name="Oval 361">
            <a:extLst>
              <a:ext uri="{FF2B5EF4-FFF2-40B4-BE49-F238E27FC236}">
                <a16:creationId xmlns:a16="http://schemas.microsoft.com/office/drawing/2014/main" id="{6DAD6F92-552F-9DAF-F19B-7DEE392DAF17}"/>
              </a:ext>
            </a:extLst>
          </p:cNvPr>
          <p:cNvSpPr/>
          <p:nvPr/>
        </p:nvSpPr>
        <p:spPr>
          <a:xfrm>
            <a:off x="8001667" y="5289057"/>
            <a:ext cx="256364" cy="1908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sp>
        <p:nvSpPr>
          <p:cNvPr id="363" name="Oval 362">
            <a:extLst>
              <a:ext uri="{FF2B5EF4-FFF2-40B4-BE49-F238E27FC236}">
                <a16:creationId xmlns:a16="http://schemas.microsoft.com/office/drawing/2014/main" id="{CB875389-561C-A247-9BC3-5BE6EB983876}"/>
              </a:ext>
            </a:extLst>
          </p:cNvPr>
          <p:cNvSpPr/>
          <p:nvPr/>
        </p:nvSpPr>
        <p:spPr>
          <a:xfrm>
            <a:off x="8752783" y="5830386"/>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sp>
        <p:nvSpPr>
          <p:cNvPr id="364" name="Oval 363">
            <a:extLst>
              <a:ext uri="{FF2B5EF4-FFF2-40B4-BE49-F238E27FC236}">
                <a16:creationId xmlns:a16="http://schemas.microsoft.com/office/drawing/2014/main" id="{E534304A-11FA-4743-1B00-D3C19D2B2608}"/>
              </a:ext>
            </a:extLst>
          </p:cNvPr>
          <p:cNvSpPr/>
          <p:nvPr/>
        </p:nvSpPr>
        <p:spPr>
          <a:xfrm>
            <a:off x="9174862" y="6368569"/>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sp>
        <p:nvSpPr>
          <p:cNvPr id="410" name="Oval 409">
            <a:extLst>
              <a:ext uri="{FF2B5EF4-FFF2-40B4-BE49-F238E27FC236}">
                <a16:creationId xmlns:a16="http://schemas.microsoft.com/office/drawing/2014/main" id="{13F2FE92-9E5A-3955-000A-7175BB8F3B5C}"/>
              </a:ext>
            </a:extLst>
          </p:cNvPr>
          <p:cNvSpPr/>
          <p:nvPr/>
        </p:nvSpPr>
        <p:spPr>
          <a:xfrm>
            <a:off x="5228882" y="588488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11" name="Oval 410">
            <a:extLst>
              <a:ext uri="{FF2B5EF4-FFF2-40B4-BE49-F238E27FC236}">
                <a16:creationId xmlns:a16="http://schemas.microsoft.com/office/drawing/2014/main" id="{ED80C733-26CF-9DF6-94EF-264B7B0C7346}"/>
              </a:ext>
            </a:extLst>
          </p:cNvPr>
          <p:cNvSpPr/>
          <p:nvPr/>
        </p:nvSpPr>
        <p:spPr>
          <a:xfrm>
            <a:off x="5131980" y="6080694"/>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12" name="Oval 411">
            <a:extLst>
              <a:ext uri="{FF2B5EF4-FFF2-40B4-BE49-F238E27FC236}">
                <a16:creationId xmlns:a16="http://schemas.microsoft.com/office/drawing/2014/main" id="{18CC2530-7632-ABB3-81BE-F0AC1D3E29E7}"/>
              </a:ext>
            </a:extLst>
          </p:cNvPr>
          <p:cNvSpPr/>
          <p:nvPr/>
        </p:nvSpPr>
        <p:spPr>
          <a:xfrm>
            <a:off x="5237754" y="623995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F3</a:t>
            </a:r>
          </a:p>
        </p:txBody>
      </p:sp>
      <p:sp>
        <p:nvSpPr>
          <p:cNvPr id="413" name="Oval 412">
            <a:extLst>
              <a:ext uri="{FF2B5EF4-FFF2-40B4-BE49-F238E27FC236}">
                <a16:creationId xmlns:a16="http://schemas.microsoft.com/office/drawing/2014/main" id="{16760789-9892-AA65-14F0-782F979D3C5A}"/>
              </a:ext>
            </a:extLst>
          </p:cNvPr>
          <p:cNvSpPr/>
          <p:nvPr/>
        </p:nvSpPr>
        <p:spPr>
          <a:xfrm>
            <a:off x="5579265" y="630079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sp>
        <p:nvSpPr>
          <p:cNvPr id="414" name="Oval 413">
            <a:extLst>
              <a:ext uri="{FF2B5EF4-FFF2-40B4-BE49-F238E27FC236}">
                <a16:creationId xmlns:a16="http://schemas.microsoft.com/office/drawing/2014/main" id="{467DD13B-F3DA-BC1E-72BE-9A0307396243}"/>
              </a:ext>
            </a:extLst>
          </p:cNvPr>
          <p:cNvSpPr/>
          <p:nvPr/>
        </p:nvSpPr>
        <p:spPr>
          <a:xfrm>
            <a:off x="3920736" y="5764716"/>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15" name="Oval 414">
            <a:extLst>
              <a:ext uri="{FF2B5EF4-FFF2-40B4-BE49-F238E27FC236}">
                <a16:creationId xmlns:a16="http://schemas.microsoft.com/office/drawing/2014/main" id="{51E8C99D-9164-AC2A-34A8-A1B90284CF6D}"/>
              </a:ext>
            </a:extLst>
          </p:cNvPr>
          <p:cNvSpPr/>
          <p:nvPr/>
        </p:nvSpPr>
        <p:spPr>
          <a:xfrm>
            <a:off x="4017638" y="5950421"/>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17" name="Oval 416">
            <a:extLst>
              <a:ext uri="{FF2B5EF4-FFF2-40B4-BE49-F238E27FC236}">
                <a16:creationId xmlns:a16="http://schemas.microsoft.com/office/drawing/2014/main" id="{EAD7D584-C16E-80B2-ED5A-C02E50A1FBA7}"/>
              </a:ext>
            </a:extLst>
          </p:cNvPr>
          <p:cNvSpPr/>
          <p:nvPr/>
        </p:nvSpPr>
        <p:spPr>
          <a:xfrm>
            <a:off x="3690828" y="6246376"/>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sp>
        <p:nvSpPr>
          <p:cNvPr id="421" name="Oval 420">
            <a:extLst>
              <a:ext uri="{FF2B5EF4-FFF2-40B4-BE49-F238E27FC236}">
                <a16:creationId xmlns:a16="http://schemas.microsoft.com/office/drawing/2014/main" id="{501B72BC-AD2B-E0B2-67B4-1CD26E2D9D7A}"/>
              </a:ext>
            </a:extLst>
          </p:cNvPr>
          <p:cNvSpPr/>
          <p:nvPr/>
        </p:nvSpPr>
        <p:spPr>
          <a:xfrm>
            <a:off x="5967828" y="5802285"/>
            <a:ext cx="544564" cy="220501"/>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D1</a:t>
            </a:r>
          </a:p>
        </p:txBody>
      </p:sp>
      <p:sp>
        <p:nvSpPr>
          <p:cNvPr id="422" name="Oval 421">
            <a:extLst>
              <a:ext uri="{FF2B5EF4-FFF2-40B4-BE49-F238E27FC236}">
                <a16:creationId xmlns:a16="http://schemas.microsoft.com/office/drawing/2014/main" id="{AF27D4AA-6F6B-B3A7-3B7E-6662EBF69A5C}"/>
              </a:ext>
            </a:extLst>
          </p:cNvPr>
          <p:cNvSpPr/>
          <p:nvPr/>
        </p:nvSpPr>
        <p:spPr>
          <a:xfrm>
            <a:off x="6128722" y="5973631"/>
            <a:ext cx="544564" cy="2205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D2</a:t>
            </a:r>
          </a:p>
        </p:txBody>
      </p:sp>
      <p:sp>
        <p:nvSpPr>
          <p:cNvPr id="423" name="Oval 422">
            <a:extLst>
              <a:ext uri="{FF2B5EF4-FFF2-40B4-BE49-F238E27FC236}">
                <a16:creationId xmlns:a16="http://schemas.microsoft.com/office/drawing/2014/main" id="{91278D98-51A6-5078-E951-0011B717E627}"/>
              </a:ext>
            </a:extLst>
          </p:cNvPr>
          <p:cNvSpPr/>
          <p:nvPr/>
        </p:nvSpPr>
        <p:spPr>
          <a:xfrm>
            <a:off x="6128722" y="6160197"/>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D3</a:t>
            </a:r>
          </a:p>
        </p:txBody>
      </p:sp>
      <p:sp>
        <p:nvSpPr>
          <p:cNvPr id="424" name="Oval 423">
            <a:extLst>
              <a:ext uri="{FF2B5EF4-FFF2-40B4-BE49-F238E27FC236}">
                <a16:creationId xmlns:a16="http://schemas.microsoft.com/office/drawing/2014/main" id="{513F8C91-7E58-AAC4-C05A-F7DC617AB424}"/>
              </a:ext>
            </a:extLst>
          </p:cNvPr>
          <p:cNvSpPr/>
          <p:nvPr/>
        </p:nvSpPr>
        <p:spPr>
          <a:xfrm>
            <a:off x="5967828" y="6312884"/>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D4</a:t>
            </a:r>
          </a:p>
        </p:txBody>
      </p:sp>
      <p:cxnSp>
        <p:nvCxnSpPr>
          <p:cNvPr id="433" name="Connector: Curved 432">
            <a:extLst>
              <a:ext uri="{FF2B5EF4-FFF2-40B4-BE49-F238E27FC236}">
                <a16:creationId xmlns:a16="http://schemas.microsoft.com/office/drawing/2014/main" id="{6D7793D7-D746-F59E-0E40-E711C1273CBB}"/>
              </a:ext>
            </a:extLst>
          </p:cNvPr>
          <p:cNvCxnSpPr>
            <a:cxnSpLocks/>
            <a:stCxn id="410" idx="2"/>
            <a:endCxn id="414" idx="6"/>
          </p:cNvCxnSpPr>
          <p:nvPr/>
        </p:nvCxnSpPr>
        <p:spPr>
          <a:xfrm rot="10800000">
            <a:off x="4465300" y="5874967"/>
            <a:ext cx="763582" cy="120172"/>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6" name="Connector: Curved 435">
            <a:extLst>
              <a:ext uri="{FF2B5EF4-FFF2-40B4-BE49-F238E27FC236}">
                <a16:creationId xmlns:a16="http://schemas.microsoft.com/office/drawing/2014/main" id="{CE3D7D9C-370F-035B-4664-A99BFA790336}"/>
              </a:ext>
            </a:extLst>
          </p:cNvPr>
          <p:cNvCxnSpPr>
            <a:cxnSpLocks/>
            <a:stCxn id="411" idx="2"/>
            <a:endCxn id="415" idx="6"/>
          </p:cNvCxnSpPr>
          <p:nvPr/>
        </p:nvCxnSpPr>
        <p:spPr>
          <a:xfrm rot="10800000">
            <a:off x="4562202" y="6060673"/>
            <a:ext cx="569778" cy="130273"/>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9" name="Connector: Curved 438">
            <a:extLst>
              <a:ext uri="{FF2B5EF4-FFF2-40B4-BE49-F238E27FC236}">
                <a16:creationId xmlns:a16="http://schemas.microsoft.com/office/drawing/2014/main" id="{48968D9C-AC0E-04FD-65BE-20EAD9E75AEC}"/>
              </a:ext>
            </a:extLst>
          </p:cNvPr>
          <p:cNvCxnSpPr>
            <a:cxnSpLocks/>
            <a:stCxn id="413" idx="3"/>
            <a:endCxn id="417" idx="5"/>
          </p:cNvCxnSpPr>
          <p:nvPr/>
        </p:nvCxnSpPr>
        <p:spPr>
          <a:xfrm rot="5400000" flipH="1">
            <a:off x="4880118" y="5710110"/>
            <a:ext cx="54422" cy="1503373"/>
          </a:xfrm>
          <a:prstGeom prst="curvedConnector3">
            <a:avLst>
              <a:gd name="adj1" fmla="val -479387"/>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3" name="Connector: Curved 442">
            <a:extLst>
              <a:ext uri="{FF2B5EF4-FFF2-40B4-BE49-F238E27FC236}">
                <a16:creationId xmlns:a16="http://schemas.microsoft.com/office/drawing/2014/main" id="{8B56CB9A-68BD-C434-F270-7DAB1BC57681}"/>
              </a:ext>
            </a:extLst>
          </p:cNvPr>
          <p:cNvCxnSpPr>
            <a:cxnSpLocks/>
            <a:stCxn id="101" idx="2"/>
            <a:endCxn id="421" idx="6"/>
          </p:cNvCxnSpPr>
          <p:nvPr/>
        </p:nvCxnSpPr>
        <p:spPr>
          <a:xfrm rot="10800000" flipV="1">
            <a:off x="6512392" y="4716992"/>
            <a:ext cx="466080" cy="119554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6" name="Connector: Curved 445">
            <a:extLst>
              <a:ext uri="{FF2B5EF4-FFF2-40B4-BE49-F238E27FC236}">
                <a16:creationId xmlns:a16="http://schemas.microsoft.com/office/drawing/2014/main" id="{B473D09C-B26D-EF75-5729-F9C26326EF0B}"/>
              </a:ext>
            </a:extLst>
          </p:cNvPr>
          <p:cNvCxnSpPr>
            <a:cxnSpLocks/>
            <a:stCxn id="362" idx="3"/>
            <a:endCxn id="422" idx="6"/>
          </p:cNvCxnSpPr>
          <p:nvPr/>
        </p:nvCxnSpPr>
        <p:spPr>
          <a:xfrm rot="5400000">
            <a:off x="7040271" y="5084941"/>
            <a:ext cx="631957" cy="1365925"/>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9" name="Connector: Curved 448">
            <a:extLst>
              <a:ext uri="{FF2B5EF4-FFF2-40B4-BE49-F238E27FC236}">
                <a16:creationId xmlns:a16="http://schemas.microsoft.com/office/drawing/2014/main" id="{BA0A5163-AA32-4C1C-B7CC-9368E81DCFBE}"/>
              </a:ext>
            </a:extLst>
          </p:cNvPr>
          <p:cNvCxnSpPr>
            <a:cxnSpLocks/>
            <a:stCxn id="363" idx="3"/>
            <a:endCxn id="423" idx="6"/>
          </p:cNvCxnSpPr>
          <p:nvPr/>
        </p:nvCxnSpPr>
        <p:spPr>
          <a:xfrm rot="5400000">
            <a:off x="7593210" y="5073331"/>
            <a:ext cx="277194" cy="2117041"/>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3" name="Connector: Curved 452">
            <a:extLst>
              <a:ext uri="{FF2B5EF4-FFF2-40B4-BE49-F238E27FC236}">
                <a16:creationId xmlns:a16="http://schemas.microsoft.com/office/drawing/2014/main" id="{BDA35AA9-52E1-C050-4D6D-89A124D5C177}"/>
              </a:ext>
            </a:extLst>
          </p:cNvPr>
          <p:cNvCxnSpPr>
            <a:cxnSpLocks/>
            <a:stCxn id="364" idx="4"/>
            <a:endCxn id="424" idx="6"/>
          </p:cNvCxnSpPr>
          <p:nvPr/>
        </p:nvCxnSpPr>
        <p:spPr>
          <a:xfrm rot="5400000" flipH="1">
            <a:off x="7839595" y="5095932"/>
            <a:ext cx="136246" cy="2790652"/>
          </a:xfrm>
          <a:prstGeom prst="curvedConnector4">
            <a:avLst>
              <a:gd name="adj1" fmla="val -167785"/>
              <a:gd name="adj2" fmla="val 52297"/>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9" name="Connector: Curved 458">
            <a:extLst>
              <a:ext uri="{FF2B5EF4-FFF2-40B4-BE49-F238E27FC236}">
                <a16:creationId xmlns:a16="http://schemas.microsoft.com/office/drawing/2014/main" id="{202157E6-E959-A168-B831-54585B80FCE8}"/>
              </a:ext>
            </a:extLst>
          </p:cNvPr>
          <p:cNvCxnSpPr>
            <a:cxnSpLocks/>
            <a:stCxn id="59" idx="5"/>
            <a:endCxn id="425" idx="0"/>
          </p:cNvCxnSpPr>
          <p:nvPr/>
        </p:nvCxnSpPr>
        <p:spPr>
          <a:xfrm rot="16200000" flipH="1">
            <a:off x="4653390" y="4624328"/>
            <a:ext cx="1221168" cy="1360154"/>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2" name="Connector: Curved 461">
            <a:extLst>
              <a:ext uri="{FF2B5EF4-FFF2-40B4-BE49-F238E27FC236}">
                <a16:creationId xmlns:a16="http://schemas.microsoft.com/office/drawing/2014/main" id="{9229E44E-12FB-19F3-77A0-ECFA42BB981E}"/>
              </a:ext>
            </a:extLst>
          </p:cNvPr>
          <p:cNvCxnSpPr>
            <a:cxnSpLocks/>
            <a:stCxn id="72" idx="3"/>
            <a:endCxn id="286" idx="0"/>
          </p:cNvCxnSpPr>
          <p:nvPr/>
        </p:nvCxnSpPr>
        <p:spPr>
          <a:xfrm rot="5400000">
            <a:off x="7199698" y="2181338"/>
            <a:ext cx="744278" cy="64311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1" name="Oval 470">
            <a:extLst>
              <a:ext uri="{FF2B5EF4-FFF2-40B4-BE49-F238E27FC236}">
                <a16:creationId xmlns:a16="http://schemas.microsoft.com/office/drawing/2014/main" id="{ADA6D003-CCAD-FA71-AECE-C5FF1B9DAB61}"/>
              </a:ext>
            </a:extLst>
          </p:cNvPr>
          <p:cNvSpPr/>
          <p:nvPr/>
        </p:nvSpPr>
        <p:spPr>
          <a:xfrm>
            <a:off x="5290329" y="4720498"/>
            <a:ext cx="458765" cy="18096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T4</a:t>
            </a:r>
            <a:endParaRPr lang="en-GB" sz="1050" dirty="0">
              <a:solidFill>
                <a:schemeClr val="tx1"/>
              </a:solidFill>
            </a:endParaRPr>
          </a:p>
        </p:txBody>
      </p:sp>
      <p:cxnSp>
        <p:nvCxnSpPr>
          <p:cNvPr id="477" name="Connector: Curved 476">
            <a:extLst>
              <a:ext uri="{FF2B5EF4-FFF2-40B4-BE49-F238E27FC236}">
                <a16:creationId xmlns:a16="http://schemas.microsoft.com/office/drawing/2014/main" id="{23B41BDD-10C6-66E1-36A5-2E9043BD97E3}"/>
              </a:ext>
            </a:extLst>
          </p:cNvPr>
          <p:cNvCxnSpPr>
            <a:cxnSpLocks/>
            <a:stCxn id="136" idx="3"/>
            <a:endCxn id="480" idx="0"/>
          </p:cNvCxnSpPr>
          <p:nvPr/>
        </p:nvCxnSpPr>
        <p:spPr>
          <a:xfrm rot="5400000">
            <a:off x="7054346" y="3359243"/>
            <a:ext cx="797549" cy="842403"/>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80" name="Oval 479">
            <a:extLst>
              <a:ext uri="{FF2B5EF4-FFF2-40B4-BE49-F238E27FC236}">
                <a16:creationId xmlns:a16="http://schemas.microsoft.com/office/drawing/2014/main" id="{FD063C8E-EE1A-9DF3-B299-623C9A44E291}"/>
              </a:ext>
            </a:extLst>
          </p:cNvPr>
          <p:cNvSpPr/>
          <p:nvPr/>
        </p:nvSpPr>
        <p:spPr>
          <a:xfrm>
            <a:off x="6719820" y="4179219"/>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CXL</a:t>
            </a:r>
          </a:p>
          <a:p>
            <a:pPr algn="ctr"/>
            <a:r>
              <a:rPr lang="en-GB" sz="1000" dirty="0"/>
              <a:t>LDs</a:t>
            </a:r>
          </a:p>
        </p:txBody>
      </p:sp>
      <p:sp>
        <p:nvSpPr>
          <p:cNvPr id="523" name="Oval 522">
            <a:extLst>
              <a:ext uri="{FF2B5EF4-FFF2-40B4-BE49-F238E27FC236}">
                <a16:creationId xmlns:a16="http://schemas.microsoft.com/office/drawing/2014/main" id="{28F8FF5E-F27D-2B62-9371-8E3398BAE5A6}"/>
              </a:ext>
            </a:extLst>
          </p:cNvPr>
          <p:cNvSpPr/>
          <p:nvPr/>
        </p:nvSpPr>
        <p:spPr>
          <a:xfrm>
            <a:off x="6630823" y="4127362"/>
            <a:ext cx="256364" cy="1908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sp>
        <p:nvSpPr>
          <p:cNvPr id="524" name="Oval 523">
            <a:extLst>
              <a:ext uri="{FF2B5EF4-FFF2-40B4-BE49-F238E27FC236}">
                <a16:creationId xmlns:a16="http://schemas.microsoft.com/office/drawing/2014/main" id="{E73EDB88-DE80-D156-BCF6-4ABE859319C6}"/>
              </a:ext>
            </a:extLst>
          </p:cNvPr>
          <p:cNvSpPr/>
          <p:nvPr/>
        </p:nvSpPr>
        <p:spPr>
          <a:xfrm>
            <a:off x="6581739" y="4288512"/>
            <a:ext cx="256364" cy="1908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a:t>
            </a:r>
            <a:endParaRPr lang="en-GB" sz="1050" dirty="0">
              <a:solidFill>
                <a:schemeClr val="tx1"/>
              </a:solidFill>
            </a:endParaRPr>
          </a:p>
        </p:txBody>
      </p:sp>
      <p:sp>
        <p:nvSpPr>
          <p:cNvPr id="525" name="Oval 524">
            <a:extLst>
              <a:ext uri="{FF2B5EF4-FFF2-40B4-BE49-F238E27FC236}">
                <a16:creationId xmlns:a16="http://schemas.microsoft.com/office/drawing/2014/main" id="{D7F966B7-E6AD-5D56-3382-E42F90B8B2BF}"/>
              </a:ext>
            </a:extLst>
          </p:cNvPr>
          <p:cNvSpPr/>
          <p:nvPr/>
        </p:nvSpPr>
        <p:spPr>
          <a:xfrm>
            <a:off x="6668684" y="4423183"/>
            <a:ext cx="256364" cy="190812"/>
          </a:xfrm>
          <a:prstGeom prst="ellipse">
            <a:avLst/>
          </a:prstGeom>
          <a:solidFill>
            <a:srgbClr val="D6B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3</a:t>
            </a:r>
            <a:endParaRPr lang="en-GB" sz="1050" dirty="0">
              <a:solidFill>
                <a:schemeClr val="tx1"/>
              </a:solidFill>
            </a:endParaRPr>
          </a:p>
        </p:txBody>
      </p:sp>
      <p:sp>
        <p:nvSpPr>
          <p:cNvPr id="526" name="Oval 525">
            <a:extLst>
              <a:ext uri="{FF2B5EF4-FFF2-40B4-BE49-F238E27FC236}">
                <a16:creationId xmlns:a16="http://schemas.microsoft.com/office/drawing/2014/main" id="{4A6C0371-0543-E070-DBAF-F62CD0FF940D}"/>
              </a:ext>
            </a:extLst>
          </p:cNvPr>
          <p:cNvSpPr/>
          <p:nvPr/>
        </p:nvSpPr>
        <p:spPr>
          <a:xfrm>
            <a:off x="7425847" y="5034801"/>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CXL</a:t>
            </a:r>
          </a:p>
          <a:p>
            <a:pPr algn="ctr"/>
            <a:r>
              <a:rPr lang="en-GB" sz="1000" dirty="0"/>
              <a:t>LDs</a:t>
            </a:r>
          </a:p>
        </p:txBody>
      </p:sp>
      <p:sp>
        <p:nvSpPr>
          <p:cNvPr id="529" name="Oval 528">
            <a:extLst>
              <a:ext uri="{FF2B5EF4-FFF2-40B4-BE49-F238E27FC236}">
                <a16:creationId xmlns:a16="http://schemas.microsoft.com/office/drawing/2014/main" id="{CFA4BE61-56FB-8A2E-D204-4D92A0A186F6}"/>
              </a:ext>
            </a:extLst>
          </p:cNvPr>
          <p:cNvSpPr/>
          <p:nvPr/>
        </p:nvSpPr>
        <p:spPr>
          <a:xfrm>
            <a:off x="7346041" y="5193459"/>
            <a:ext cx="256364" cy="1908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cxnSp>
        <p:nvCxnSpPr>
          <p:cNvPr id="530" name="Connector: Curved 529">
            <a:extLst>
              <a:ext uri="{FF2B5EF4-FFF2-40B4-BE49-F238E27FC236}">
                <a16:creationId xmlns:a16="http://schemas.microsoft.com/office/drawing/2014/main" id="{6C7ED349-2B01-6C1E-2305-29500A5B65F2}"/>
              </a:ext>
            </a:extLst>
          </p:cNvPr>
          <p:cNvCxnSpPr>
            <a:cxnSpLocks/>
            <a:stCxn id="138" idx="4"/>
            <a:endCxn id="526" idx="0"/>
          </p:cNvCxnSpPr>
          <p:nvPr/>
        </p:nvCxnSpPr>
        <p:spPr>
          <a:xfrm rot="5400000">
            <a:off x="7222986" y="4044961"/>
            <a:ext cx="1504800" cy="474881"/>
          </a:xfrm>
          <a:prstGeom prst="curvedConnector3">
            <a:avLst>
              <a:gd name="adj1" fmla="val 89897"/>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45" name="Oval 544">
            <a:extLst>
              <a:ext uri="{FF2B5EF4-FFF2-40B4-BE49-F238E27FC236}">
                <a16:creationId xmlns:a16="http://schemas.microsoft.com/office/drawing/2014/main" id="{6C5EAAAE-A5BB-283D-F434-0AB92A099BFE}"/>
              </a:ext>
            </a:extLst>
          </p:cNvPr>
          <p:cNvSpPr/>
          <p:nvPr/>
        </p:nvSpPr>
        <p:spPr>
          <a:xfrm>
            <a:off x="8075758" y="5646293"/>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CXL</a:t>
            </a:r>
          </a:p>
          <a:p>
            <a:pPr algn="ctr"/>
            <a:r>
              <a:rPr lang="en-GB" sz="1000" dirty="0"/>
              <a:t>LDs</a:t>
            </a:r>
          </a:p>
        </p:txBody>
      </p:sp>
      <p:sp>
        <p:nvSpPr>
          <p:cNvPr id="546" name="Oval 545">
            <a:extLst>
              <a:ext uri="{FF2B5EF4-FFF2-40B4-BE49-F238E27FC236}">
                <a16:creationId xmlns:a16="http://schemas.microsoft.com/office/drawing/2014/main" id="{565E11DC-BD13-0060-D74E-82B4B6941BCF}"/>
              </a:ext>
            </a:extLst>
          </p:cNvPr>
          <p:cNvSpPr/>
          <p:nvPr/>
        </p:nvSpPr>
        <p:spPr>
          <a:xfrm>
            <a:off x="7978697" y="5778690"/>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sp>
        <p:nvSpPr>
          <p:cNvPr id="547" name="Oval 546">
            <a:extLst>
              <a:ext uri="{FF2B5EF4-FFF2-40B4-BE49-F238E27FC236}">
                <a16:creationId xmlns:a16="http://schemas.microsoft.com/office/drawing/2014/main" id="{8D8F9171-34E3-1097-D010-B661AF97A4B0}"/>
              </a:ext>
            </a:extLst>
          </p:cNvPr>
          <p:cNvSpPr/>
          <p:nvPr/>
        </p:nvSpPr>
        <p:spPr>
          <a:xfrm>
            <a:off x="8838383" y="6055653"/>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CXL</a:t>
            </a:r>
          </a:p>
          <a:p>
            <a:pPr algn="ctr"/>
            <a:r>
              <a:rPr lang="en-GB" sz="1000" dirty="0"/>
              <a:t>LDs</a:t>
            </a:r>
          </a:p>
        </p:txBody>
      </p:sp>
      <p:sp>
        <p:nvSpPr>
          <p:cNvPr id="548" name="Oval 547">
            <a:extLst>
              <a:ext uri="{FF2B5EF4-FFF2-40B4-BE49-F238E27FC236}">
                <a16:creationId xmlns:a16="http://schemas.microsoft.com/office/drawing/2014/main" id="{00E3DEF3-4C24-6FE8-B83A-30FB8FD35665}"/>
              </a:ext>
            </a:extLst>
          </p:cNvPr>
          <p:cNvSpPr/>
          <p:nvPr/>
        </p:nvSpPr>
        <p:spPr>
          <a:xfrm>
            <a:off x="8673748" y="6194211"/>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a:t>
            </a:r>
            <a:endParaRPr lang="en-GB" sz="1050" dirty="0">
              <a:solidFill>
                <a:schemeClr val="tx1"/>
              </a:solidFill>
            </a:endParaRPr>
          </a:p>
        </p:txBody>
      </p:sp>
      <p:cxnSp>
        <p:nvCxnSpPr>
          <p:cNvPr id="552" name="Connector: Curved 551">
            <a:extLst>
              <a:ext uri="{FF2B5EF4-FFF2-40B4-BE49-F238E27FC236}">
                <a16:creationId xmlns:a16="http://schemas.microsoft.com/office/drawing/2014/main" id="{BE78818E-2ED3-E3CA-3AF1-4076062FD369}"/>
              </a:ext>
            </a:extLst>
          </p:cNvPr>
          <p:cNvCxnSpPr>
            <a:cxnSpLocks/>
            <a:stCxn id="99" idx="4"/>
            <a:endCxn id="547" idx="7"/>
          </p:cNvCxnSpPr>
          <p:nvPr/>
        </p:nvCxnSpPr>
        <p:spPr>
          <a:xfrm rot="16200000" flipH="1">
            <a:off x="7781061" y="4516190"/>
            <a:ext cx="2649265" cy="53095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6" name="Connector: Curved 555">
            <a:extLst>
              <a:ext uri="{FF2B5EF4-FFF2-40B4-BE49-F238E27FC236}">
                <a16:creationId xmlns:a16="http://schemas.microsoft.com/office/drawing/2014/main" id="{D09D62AA-4A88-53DF-1AAC-0DF2D98CBA46}"/>
              </a:ext>
            </a:extLst>
          </p:cNvPr>
          <p:cNvCxnSpPr>
            <a:cxnSpLocks/>
            <a:stCxn id="140" idx="4"/>
            <a:endCxn id="545" idx="0"/>
          </p:cNvCxnSpPr>
          <p:nvPr/>
        </p:nvCxnSpPr>
        <p:spPr>
          <a:xfrm rot="5400000">
            <a:off x="7397783" y="4506225"/>
            <a:ext cx="2130141" cy="149994"/>
          </a:xfrm>
          <a:prstGeom prst="curvedConnector3">
            <a:avLst>
              <a:gd name="adj1" fmla="val 9466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5" name="Connector: Curved 574">
            <a:extLst>
              <a:ext uri="{FF2B5EF4-FFF2-40B4-BE49-F238E27FC236}">
                <a16:creationId xmlns:a16="http://schemas.microsoft.com/office/drawing/2014/main" id="{B63BC9A4-7E63-0C86-F3D4-44D6514D6726}"/>
              </a:ext>
            </a:extLst>
          </p:cNvPr>
          <p:cNvCxnSpPr>
            <a:cxnSpLocks/>
            <a:stCxn id="529" idx="2"/>
            <a:endCxn id="124" idx="6"/>
          </p:cNvCxnSpPr>
          <p:nvPr/>
        </p:nvCxnSpPr>
        <p:spPr>
          <a:xfrm rot="10800000">
            <a:off x="6157915" y="4552131"/>
            <a:ext cx="1188126" cy="73673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78" name="Connector: Curved 577">
            <a:extLst>
              <a:ext uri="{FF2B5EF4-FFF2-40B4-BE49-F238E27FC236}">
                <a16:creationId xmlns:a16="http://schemas.microsoft.com/office/drawing/2014/main" id="{15BE7C5B-288C-5E83-4DB8-5E55B6EDC355}"/>
              </a:ext>
            </a:extLst>
          </p:cNvPr>
          <p:cNvCxnSpPr>
            <a:cxnSpLocks/>
            <a:stCxn id="529" idx="4"/>
            <a:endCxn id="332" idx="2"/>
          </p:cNvCxnSpPr>
          <p:nvPr/>
        </p:nvCxnSpPr>
        <p:spPr>
          <a:xfrm rot="16200000" flipH="1">
            <a:off x="8950063" y="3908431"/>
            <a:ext cx="233082" cy="3184762"/>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83" name="Connector: Curved 582">
            <a:extLst>
              <a:ext uri="{FF2B5EF4-FFF2-40B4-BE49-F238E27FC236}">
                <a16:creationId xmlns:a16="http://schemas.microsoft.com/office/drawing/2014/main" id="{1C7892FA-4677-2917-FA9B-8C797DA0C414}"/>
              </a:ext>
            </a:extLst>
          </p:cNvPr>
          <p:cNvCxnSpPr>
            <a:cxnSpLocks/>
            <a:stCxn id="529" idx="0"/>
            <a:endCxn id="272" idx="4"/>
          </p:cNvCxnSpPr>
          <p:nvPr/>
        </p:nvCxnSpPr>
        <p:spPr>
          <a:xfrm rot="5400000" flipH="1" flipV="1">
            <a:off x="7494653" y="3024049"/>
            <a:ext cx="2148980" cy="2189840"/>
          </a:xfrm>
          <a:prstGeom prst="curvedConnector3">
            <a:avLst>
              <a:gd name="adj1" fmla="val 2421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3" name="Connector: Curved 602">
            <a:extLst>
              <a:ext uri="{FF2B5EF4-FFF2-40B4-BE49-F238E27FC236}">
                <a16:creationId xmlns:a16="http://schemas.microsoft.com/office/drawing/2014/main" id="{F986E4C8-EF74-312F-2852-F6B671A49C5C}"/>
              </a:ext>
            </a:extLst>
          </p:cNvPr>
          <p:cNvCxnSpPr>
            <a:cxnSpLocks/>
            <a:stCxn id="289" idx="4"/>
            <a:endCxn id="124" idx="6"/>
          </p:cNvCxnSpPr>
          <p:nvPr/>
        </p:nvCxnSpPr>
        <p:spPr>
          <a:xfrm rot="5400000">
            <a:off x="5944048" y="3606391"/>
            <a:ext cx="1159607" cy="731872"/>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6" name="Connector: Curved 605">
            <a:extLst>
              <a:ext uri="{FF2B5EF4-FFF2-40B4-BE49-F238E27FC236}">
                <a16:creationId xmlns:a16="http://schemas.microsoft.com/office/drawing/2014/main" id="{400479FC-3DCF-C226-1822-500A8B3521AB}"/>
              </a:ext>
            </a:extLst>
          </p:cNvPr>
          <p:cNvCxnSpPr>
            <a:cxnSpLocks/>
            <a:stCxn id="288" idx="3"/>
            <a:endCxn id="231" idx="6"/>
          </p:cNvCxnSpPr>
          <p:nvPr/>
        </p:nvCxnSpPr>
        <p:spPr>
          <a:xfrm rot="5400000">
            <a:off x="5803961" y="3578406"/>
            <a:ext cx="1135541" cy="503860"/>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9" name="Connector: Curved 608">
            <a:extLst>
              <a:ext uri="{FF2B5EF4-FFF2-40B4-BE49-F238E27FC236}">
                <a16:creationId xmlns:a16="http://schemas.microsoft.com/office/drawing/2014/main" id="{F31D3715-AF1B-2BA4-B403-DB2349367E69}"/>
              </a:ext>
            </a:extLst>
          </p:cNvPr>
          <p:cNvCxnSpPr>
            <a:cxnSpLocks/>
            <a:stCxn id="523" idx="2"/>
            <a:endCxn id="232" idx="6"/>
          </p:cNvCxnSpPr>
          <p:nvPr/>
        </p:nvCxnSpPr>
        <p:spPr>
          <a:xfrm rot="10800000" flipV="1">
            <a:off x="6140287" y="4222768"/>
            <a:ext cx="490537" cy="22666"/>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13" name="Connector: Curved 612">
            <a:extLst>
              <a:ext uri="{FF2B5EF4-FFF2-40B4-BE49-F238E27FC236}">
                <a16:creationId xmlns:a16="http://schemas.microsoft.com/office/drawing/2014/main" id="{7F347E43-83D8-A48F-163F-0043DF322274}"/>
              </a:ext>
            </a:extLst>
          </p:cNvPr>
          <p:cNvCxnSpPr>
            <a:cxnSpLocks/>
            <a:stCxn id="523" idx="0"/>
            <a:endCxn id="309" idx="0"/>
          </p:cNvCxnSpPr>
          <p:nvPr/>
        </p:nvCxnSpPr>
        <p:spPr>
          <a:xfrm rot="5400000" flipH="1" flipV="1">
            <a:off x="8080132" y="2678153"/>
            <a:ext cx="128083" cy="2770337"/>
          </a:xfrm>
          <a:prstGeom prst="curvedConnector3">
            <a:avLst>
              <a:gd name="adj1" fmla="val 22799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 name="Connector: Curved 126">
            <a:extLst>
              <a:ext uri="{FF2B5EF4-FFF2-40B4-BE49-F238E27FC236}">
                <a16:creationId xmlns:a16="http://schemas.microsoft.com/office/drawing/2014/main" id="{EC8F172B-B114-A631-B7F4-38E11AAF284A}"/>
              </a:ext>
            </a:extLst>
          </p:cNvPr>
          <p:cNvCxnSpPr>
            <a:cxnSpLocks/>
            <a:stCxn id="315" idx="4"/>
            <a:endCxn id="232" idx="6"/>
          </p:cNvCxnSpPr>
          <p:nvPr/>
        </p:nvCxnSpPr>
        <p:spPr>
          <a:xfrm rot="5400000" flipH="1">
            <a:off x="7683587" y="2702133"/>
            <a:ext cx="378981" cy="3465584"/>
          </a:xfrm>
          <a:prstGeom prst="curvedConnector4">
            <a:avLst>
              <a:gd name="adj1" fmla="val -82507"/>
              <a:gd name="adj2" fmla="val 93207"/>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Connector: Curved 126">
            <a:extLst>
              <a:ext uri="{FF2B5EF4-FFF2-40B4-BE49-F238E27FC236}">
                <a16:creationId xmlns:a16="http://schemas.microsoft.com/office/drawing/2014/main" id="{1842A1AD-E921-73AD-8EEF-E96ACCD80648}"/>
              </a:ext>
            </a:extLst>
          </p:cNvPr>
          <p:cNvCxnSpPr>
            <a:cxnSpLocks/>
            <a:stCxn id="315" idx="4"/>
            <a:endCxn id="234" idx="7"/>
          </p:cNvCxnSpPr>
          <p:nvPr/>
        </p:nvCxnSpPr>
        <p:spPr>
          <a:xfrm rot="5400000" flipH="1">
            <a:off x="7514000" y="2532545"/>
            <a:ext cx="640586" cy="3543155"/>
          </a:xfrm>
          <a:prstGeom prst="curvedConnector5">
            <a:avLst>
              <a:gd name="adj1" fmla="val -35686"/>
              <a:gd name="adj2" fmla="val 50178"/>
              <a:gd name="adj3" fmla="val 135686"/>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54" name="Picture 53" descr="A blue fish with white text&#10;&#10;Description automatically generated">
            <a:extLst>
              <a:ext uri="{FF2B5EF4-FFF2-40B4-BE49-F238E27FC236}">
                <a16:creationId xmlns:a16="http://schemas.microsoft.com/office/drawing/2014/main" id="{4E3AAD03-16F9-137B-8EAD-4FD07E0CE51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10028169" y="-68170"/>
            <a:ext cx="1974883" cy="1441938"/>
          </a:xfrm>
          <a:prstGeom prst="rect">
            <a:avLst/>
          </a:prstGeom>
        </p:spPr>
      </p:pic>
      <p:sp>
        <p:nvSpPr>
          <p:cNvPr id="55" name="Slide Number Placeholder 3">
            <a:extLst>
              <a:ext uri="{FF2B5EF4-FFF2-40B4-BE49-F238E27FC236}">
                <a16:creationId xmlns:a16="http://schemas.microsoft.com/office/drawing/2014/main" id="{1F8A6E93-68B2-784F-8215-CB9020EEEE41}"/>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solidFill>
                  <a:schemeClr val="tx1"/>
                </a:solidFill>
              </a:rPr>
              <a:pPr algn="ctr" defTabSz="1088421"/>
              <a:t>13</a:t>
            </a:fld>
            <a:endParaRPr lang="en-US" dirty="0">
              <a:solidFill>
                <a:schemeClr val="tx1"/>
              </a:solidFill>
            </a:endParaRPr>
          </a:p>
        </p:txBody>
      </p:sp>
      <p:sp>
        <p:nvSpPr>
          <p:cNvPr id="56" name="TextBox 55">
            <a:extLst>
              <a:ext uri="{FF2B5EF4-FFF2-40B4-BE49-F238E27FC236}">
                <a16:creationId xmlns:a16="http://schemas.microsoft.com/office/drawing/2014/main" id="{23272610-8E33-AAD9-D85C-38359EC6B648}"/>
              </a:ext>
            </a:extLst>
          </p:cNvPr>
          <p:cNvSpPr txBox="1"/>
          <p:nvPr/>
        </p:nvSpPr>
        <p:spPr>
          <a:xfrm>
            <a:off x="160986" y="6482270"/>
            <a:ext cx="3250179" cy="369332"/>
          </a:xfrm>
          <a:prstGeom prst="rect">
            <a:avLst/>
          </a:prstGeom>
          <a:noFill/>
        </p:spPr>
        <p:txBody>
          <a:bodyPr wrap="square">
            <a:spAutoFit/>
          </a:bodyPr>
          <a:lstStyle/>
          <a:p>
            <a:r>
              <a:rPr lang="en-US" dirty="0"/>
              <a:t>© </a:t>
            </a:r>
            <a:r>
              <a:rPr lang="en-US" dirty="0" err="1"/>
              <a:t>OpenFabrics</a:t>
            </a:r>
            <a:r>
              <a:rPr lang="en-US" dirty="0"/>
              <a:t> Alliance 2025</a:t>
            </a:r>
          </a:p>
        </p:txBody>
      </p:sp>
      <p:cxnSp>
        <p:nvCxnSpPr>
          <p:cNvPr id="25" name="Straight Connector 24">
            <a:extLst>
              <a:ext uri="{FF2B5EF4-FFF2-40B4-BE49-F238E27FC236}">
                <a16:creationId xmlns:a16="http://schemas.microsoft.com/office/drawing/2014/main" id="{6E8B79DE-FE4F-283A-BA26-0ECFDE87E15C}"/>
              </a:ext>
            </a:extLst>
          </p:cNvPr>
          <p:cNvCxnSpPr>
            <a:cxnSpLocks/>
            <a:endCxn id="35" idx="2"/>
          </p:cNvCxnSpPr>
          <p:nvPr/>
        </p:nvCxnSpPr>
        <p:spPr>
          <a:xfrm flipV="1">
            <a:off x="2986197" y="3188411"/>
            <a:ext cx="0" cy="10017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559EA6-2A83-6A0B-84F8-319622EB0E51}"/>
              </a:ext>
            </a:extLst>
          </p:cNvPr>
          <p:cNvCxnSpPr>
            <a:cxnSpLocks/>
            <a:endCxn id="41" idx="2"/>
          </p:cNvCxnSpPr>
          <p:nvPr/>
        </p:nvCxnSpPr>
        <p:spPr>
          <a:xfrm flipV="1">
            <a:off x="1656401" y="4019205"/>
            <a:ext cx="0" cy="1542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0D7AD00-697E-28A8-F7D8-5ED5077E5B27}"/>
              </a:ext>
            </a:extLst>
          </p:cNvPr>
          <p:cNvSpPr/>
          <p:nvPr/>
        </p:nvSpPr>
        <p:spPr>
          <a:xfrm>
            <a:off x="142542" y="2240370"/>
            <a:ext cx="433221" cy="32576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C1</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ADAD9E75-9661-21E9-B466-B0FE8EDD4CCF}"/>
              </a:ext>
            </a:extLst>
          </p:cNvPr>
          <p:cNvSpPr/>
          <p:nvPr/>
        </p:nvSpPr>
        <p:spPr>
          <a:xfrm>
            <a:off x="2553781" y="2940372"/>
            <a:ext cx="864832" cy="248039"/>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MLD 1</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917D87FD-A477-C824-6D66-CDADF6521129}"/>
              </a:ext>
            </a:extLst>
          </p:cNvPr>
          <p:cNvSpPr/>
          <p:nvPr/>
        </p:nvSpPr>
        <p:spPr>
          <a:xfrm>
            <a:off x="1223985" y="2940372"/>
            <a:ext cx="864832" cy="1078833"/>
          </a:xfrm>
          <a:prstGeom prst="roundRect">
            <a:avLst/>
          </a:prstGeom>
          <a:gradFill>
            <a:gsLst>
              <a:gs pos="100000">
                <a:schemeClr val="accent6"/>
              </a:gs>
              <a:gs pos="20000">
                <a:srgbClr val="7030A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CXL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Switch</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EA3BE82C-C051-E810-73D7-3275DCD27C46}"/>
              </a:ext>
            </a:extLst>
          </p:cNvPr>
          <p:cNvCxnSpPr>
            <a:cxnSpLocks/>
            <a:endCxn id="35" idx="1"/>
          </p:cNvCxnSpPr>
          <p:nvPr/>
        </p:nvCxnSpPr>
        <p:spPr>
          <a:xfrm>
            <a:off x="2088817" y="3064391"/>
            <a:ext cx="464964"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1A210C75-0DF3-6690-0748-0A71E1DE7A48}"/>
              </a:ext>
            </a:extLst>
          </p:cNvPr>
          <p:cNvSpPr/>
          <p:nvPr/>
        </p:nvSpPr>
        <p:spPr>
          <a:xfrm>
            <a:off x="142542" y="3627376"/>
            <a:ext cx="433221" cy="32576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C4</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D7E46F8-3C62-AE3B-7A88-E3F9C85AE685}"/>
              </a:ext>
            </a:extLst>
          </p:cNvPr>
          <p:cNvSpPr/>
          <p:nvPr/>
        </p:nvSpPr>
        <p:spPr>
          <a:xfrm>
            <a:off x="2553781" y="3223996"/>
            <a:ext cx="864832" cy="248039"/>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SLD 2</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Arrow Connector 51">
            <a:extLst>
              <a:ext uri="{FF2B5EF4-FFF2-40B4-BE49-F238E27FC236}">
                <a16:creationId xmlns:a16="http://schemas.microsoft.com/office/drawing/2014/main" id="{0266563B-BEEF-0724-A3CF-F16B608AB98B}"/>
              </a:ext>
            </a:extLst>
          </p:cNvPr>
          <p:cNvCxnSpPr>
            <a:cxnSpLocks/>
            <a:endCxn id="44" idx="1"/>
          </p:cNvCxnSpPr>
          <p:nvPr/>
        </p:nvCxnSpPr>
        <p:spPr>
          <a:xfrm>
            <a:off x="2088817" y="3343798"/>
            <a:ext cx="464964" cy="4217"/>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F814B110-1951-C748-271E-EB85106D357F}"/>
              </a:ext>
            </a:extLst>
          </p:cNvPr>
          <p:cNvSpPr/>
          <p:nvPr/>
        </p:nvSpPr>
        <p:spPr>
          <a:xfrm>
            <a:off x="2553781" y="3507620"/>
            <a:ext cx="864832" cy="24803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Calibri" panose="020F0502020204030204"/>
              </a:rPr>
              <a:t>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LD 3</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7" name="Straight Arrow Connector 56">
            <a:extLst>
              <a:ext uri="{FF2B5EF4-FFF2-40B4-BE49-F238E27FC236}">
                <a16:creationId xmlns:a16="http://schemas.microsoft.com/office/drawing/2014/main" id="{BC80F09C-AECD-F540-3202-BC1953448CF5}"/>
              </a:ext>
            </a:extLst>
          </p:cNvPr>
          <p:cNvCxnSpPr>
            <a:cxnSpLocks/>
            <a:endCxn id="53" idx="1"/>
          </p:cNvCxnSpPr>
          <p:nvPr/>
        </p:nvCxnSpPr>
        <p:spPr>
          <a:xfrm>
            <a:off x="2088817" y="3627052"/>
            <a:ext cx="464964" cy="4587"/>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171B56D2-CCEB-5EEA-BB25-B2B77BD144CE}"/>
              </a:ext>
            </a:extLst>
          </p:cNvPr>
          <p:cNvSpPr/>
          <p:nvPr/>
        </p:nvSpPr>
        <p:spPr>
          <a:xfrm>
            <a:off x="2553781" y="3791245"/>
            <a:ext cx="864832" cy="24803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SLD 4</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Arrow Connector 59">
            <a:extLst>
              <a:ext uri="{FF2B5EF4-FFF2-40B4-BE49-F238E27FC236}">
                <a16:creationId xmlns:a16="http://schemas.microsoft.com/office/drawing/2014/main" id="{BD469FB5-E980-9F4F-E3D2-389275E756F4}"/>
              </a:ext>
            </a:extLst>
          </p:cNvPr>
          <p:cNvCxnSpPr>
            <a:cxnSpLocks/>
            <a:endCxn id="58" idx="1"/>
          </p:cNvCxnSpPr>
          <p:nvPr/>
        </p:nvCxnSpPr>
        <p:spPr>
          <a:xfrm>
            <a:off x="2088817" y="3915264"/>
            <a:ext cx="464964"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FEAFA58-14D1-913C-DC4B-CE15D90E5ABB}"/>
              </a:ext>
            </a:extLst>
          </p:cNvPr>
          <p:cNvCxnSpPr>
            <a:cxnSpLocks/>
            <a:stCxn id="43" idx="3"/>
          </p:cNvCxnSpPr>
          <p:nvPr/>
        </p:nvCxnSpPr>
        <p:spPr>
          <a:xfrm>
            <a:off x="575763" y="3790256"/>
            <a:ext cx="648222"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D46F7088-96CC-21BE-5D74-1E89CEF6C6D7}"/>
              </a:ext>
            </a:extLst>
          </p:cNvPr>
          <p:cNvCxnSpPr>
            <a:cxnSpLocks/>
            <a:stCxn id="41" idx="0"/>
            <a:endCxn id="29" idx="3"/>
          </p:cNvCxnSpPr>
          <p:nvPr/>
        </p:nvCxnSpPr>
        <p:spPr>
          <a:xfrm rot="16200000" flipV="1">
            <a:off x="847522" y="2131493"/>
            <a:ext cx="537121" cy="1080638"/>
          </a:xfrm>
          <a:prstGeom prst="bentConnector2">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2AD809A-EE39-173A-C555-A70A17EDD69E}"/>
              </a:ext>
            </a:extLst>
          </p:cNvPr>
          <p:cNvSpPr/>
          <p:nvPr/>
        </p:nvSpPr>
        <p:spPr>
          <a:xfrm>
            <a:off x="363660" y="1590731"/>
            <a:ext cx="3171461" cy="30601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Rounded Corners 447">
            <a:extLst>
              <a:ext uri="{FF2B5EF4-FFF2-40B4-BE49-F238E27FC236}">
                <a16:creationId xmlns:a16="http://schemas.microsoft.com/office/drawing/2014/main" id="{DD8CE5C4-6117-73A6-DDBF-31FE4B7EF9D4}"/>
              </a:ext>
            </a:extLst>
          </p:cNvPr>
          <p:cNvSpPr/>
          <p:nvPr/>
        </p:nvSpPr>
        <p:spPr>
          <a:xfrm>
            <a:off x="1010101" y="4164546"/>
            <a:ext cx="2204743" cy="312119"/>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Appliance Mgr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0" name="Rectangle: Rounded Corners 449">
            <a:extLst>
              <a:ext uri="{FF2B5EF4-FFF2-40B4-BE49-F238E27FC236}">
                <a16:creationId xmlns:a16="http://schemas.microsoft.com/office/drawing/2014/main" id="{358B4EA8-31B4-BCCC-2F32-11E87B84411E}"/>
              </a:ext>
            </a:extLst>
          </p:cNvPr>
          <p:cNvSpPr/>
          <p:nvPr/>
        </p:nvSpPr>
        <p:spPr>
          <a:xfrm>
            <a:off x="150409" y="2991147"/>
            <a:ext cx="433221" cy="32576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C2</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1" name="Straight Arrow Connector 450">
            <a:extLst>
              <a:ext uri="{FF2B5EF4-FFF2-40B4-BE49-F238E27FC236}">
                <a16:creationId xmlns:a16="http://schemas.microsoft.com/office/drawing/2014/main" id="{3E88DBE2-39DF-D5EE-A5BD-E9AA108B552D}"/>
              </a:ext>
            </a:extLst>
          </p:cNvPr>
          <p:cNvCxnSpPr>
            <a:cxnSpLocks/>
            <a:stCxn id="450" idx="3"/>
          </p:cNvCxnSpPr>
          <p:nvPr/>
        </p:nvCxnSpPr>
        <p:spPr>
          <a:xfrm flipV="1">
            <a:off x="583630" y="3148167"/>
            <a:ext cx="640355" cy="5861"/>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2" name="Straight Arrow Connector 451">
            <a:extLst>
              <a:ext uri="{FF2B5EF4-FFF2-40B4-BE49-F238E27FC236}">
                <a16:creationId xmlns:a16="http://schemas.microsoft.com/office/drawing/2014/main" id="{5923A0BE-9A09-2C1D-5D6D-19280B7F6A65}"/>
              </a:ext>
            </a:extLst>
          </p:cNvPr>
          <p:cNvCxnSpPr>
            <a:cxnSpLocks/>
          </p:cNvCxnSpPr>
          <p:nvPr/>
        </p:nvCxnSpPr>
        <p:spPr>
          <a:xfrm flipV="1">
            <a:off x="897394" y="3480782"/>
            <a:ext cx="355135" cy="3754"/>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4" name="Rectangle: Rounded Corners 453">
            <a:extLst>
              <a:ext uri="{FF2B5EF4-FFF2-40B4-BE49-F238E27FC236}">
                <a16:creationId xmlns:a16="http://schemas.microsoft.com/office/drawing/2014/main" id="{3B7441A7-64BF-CE8B-A5E5-67494066D6D9}"/>
              </a:ext>
            </a:extLst>
          </p:cNvPr>
          <p:cNvSpPr/>
          <p:nvPr/>
        </p:nvSpPr>
        <p:spPr>
          <a:xfrm>
            <a:off x="2538846" y="2777184"/>
            <a:ext cx="170104" cy="20111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5" name="Rectangle: Rounded Corners 454">
            <a:extLst>
              <a:ext uri="{FF2B5EF4-FFF2-40B4-BE49-F238E27FC236}">
                <a16:creationId xmlns:a16="http://schemas.microsoft.com/office/drawing/2014/main" id="{C3FC5347-1A41-78DE-7459-7B9F2C5B9811}"/>
              </a:ext>
            </a:extLst>
          </p:cNvPr>
          <p:cNvSpPr/>
          <p:nvPr/>
        </p:nvSpPr>
        <p:spPr>
          <a:xfrm>
            <a:off x="2873705" y="2777184"/>
            <a:ext cx="170104" cy="201115"/>
          </a:xfrm>
          <a:prstGeom prst="roundRect">
            <a:avLst/>
          </a:prstGeom>
          <a:gradFill>
            <a:gsLst>
              <a:gs pos="60000">
                <a:srgbClr val="FF0000"/>
              </a:gs>
              <a:gs pos="20000">
                <a:srgbClr val="0070C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9</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6" name="Rectangle: Rounded Corners 455">
            <a:extLst>
              <a:ext uri="{FF2B5EF4-FFF2-40B4-BE49-F238E27FC236}">
                <a16:creationId xmlns:a16="http://schemas.microsoft.com/office/drawing/2014/main" id="{CCCFA9ED-1839-79B0-CD35-485855B20083}"/>
              </a:ext>
            </a:extLst>
          </p:cNvPr>
          <p:cNvSpPr/>
          <p:nvPr/>
        </p:nvSpPr>
        <p:spPr>
          <a:xfrm>
            <a:off x="2702042" y="2777184"/>
            <a:ext cx="170104" cy="20111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7" name="Rectangle: Rounded Corners 456">
            <a:extLst>
              <a:ext uri="{FF2B5EF4-FFF2-40B4-BE49-F238E27FC236}">
                <a16:creationId xmlns:a16="http://schemas.microsoft.com/office/drawing/2014/main" id="{FA36FE00-58C6-319D-8D94-08CE1E3D3FBA}"/>
              </a:ext>
            </a:extLst>
          </p:cNvPr>
          <p:cNvSpPr/>
          <p:nvPr/>
        </p:nvSpPr>
        <p:spPr>
          <a:xfrm>
            <a:off x="3043809" y="2777184"/>
            <a:ext cx="409667" cy="201114"/>
          </a:xfrm>
          <a:prstGeom prst="roundRect">
            <a:avLst/>
          </a:prstGeom>
          <a:solidFill>
            <a:schemeClr val="bg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10</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8" name="Rectangle: Rounded Corners 457">
            <a:extLst>
              <a:ext uri="{FF2B5EF4-FFF2-40B4-BE49-F238E27FC236}">
                <a16:creationId xmlns:a16="http://schemas.microsoft.com/office/drawing/2014/main" id="{DE95DFBB-0EBC-3818-191E-215CCB6BA8F4}"/>
              </a:ext>
            </a:extLst>
          </p:cNvPr>
          <p:cNvSpPr/>
          <p:nvPr/>
        </p:nvSpPr>
        <p:spPr>
          <a:xfrm>
            <a:off x="3060093" y="2786050"/>
            <a:ext cx="409667" cy="183381"/>
          </a:xfrm>
          <a:prstGeom prst="roundRect">
            <a:avLst/>
          </a:prstGeom>
          <a:gradFill>
            <a:gsLst>
              <a:gs pos="100000">
                <a:srgbClr val="FF0000"/>
              </a:gs>
              <a:gs pos="20000">
                <a:srgbClr val="0070C0"/>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10</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61" name="Straight Connector 460">
            <a:extLst>
              <a:ext uri="{FF2B5EF4-FFF2-40B4-BE49-F238E27FC236}">
                <a16:creationId xmlns:a16="http://schemas.microsoft.com/office/drawing/2014/main" id="{63314E44-8C54-B1EA-FE0A-F8AE9AB830E6}"/>
              </a:ext>
            </a:extLst>
          </p:cNvPr>
          <p:cNvCxnSpPr>
            <a:cxnSpLocks/>
            <a:stCxn id="448" idx="2"/>
            <a:endCxn id="463" idx="0"/>
          </p:cNvCxnSpPr>
          <p:nvPr/>
        </p:nvCxnSpPr>
        <p:spPr>
          <a:xfrm>
            <a:off x="2112473" y="4476665"/>
            <a:ext cx="14245" cy="501956"/>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3" name="Rectangle: Rounded Corners 462">
            <a:extLst>
              <a:ext uri="{FF2B5EF4-FFF2-40B4-BE49-F238E27FC236}">
                <a16:creationId xmlns:a16="http://schemas.microsoft.com/office/drawing/2014/main" id="{F7A008A4-4674-160F-BAE7-5E5B762BED9F}"/>
              </a:ext>
            </a:extLst>
          </p:cNvPr>
          <p:cNvSpPr/>
          <p:nvPr/>
        </p:nvSpPr>
        <p:spPr>
          <a:xfrm>
            <a:off x="1694302" y="4978621"/>
            <a:ext cx="864832" cy="826401"/>
          </a:xfrm>
          <a:prstGeom prst="roundRect">
            <a:avLst/>
          </a:prstGeom>
          <a:gradFill>
            <a:gsLst>
              <a:gs pos="100000">
                <a:srgbClr val="0070C0"/>
              </a:gs>
              <a:gs pos="20000">
                <a:schemeClr val="accent1">
                  <a:lumMod val="40000"/>
                  <a:lumOff val="60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CXL Agent</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67" name="Straight Connector 466">
            <a:extLst>
              <a:ext uri="{FF2B5EF4-FFF2-40B4-BE49-F238E27FC236}">
                <a16:creationId xmlns:a16="http://schemas.microsoft.com/office/drawing/2014/main" id="{F29BACD9-64E8-70F2-0121-50609B4CFAB6}"/>
              </a:ext>
            </a:extLst>
          </p:cNvPr>
          <p:cNvCxnSpPr>
            <a:cxnSpLocks/>
            <a:endCxn id="463" idx="3"/>
          </p:cNvCxnSpPr>
          <p:nvPr/>
        </p:nvCxnSpPr>
        <p:spPr>
          <a:xfrm flipH="1">
            <a:off x="2559134" y="5391822"/>
            <a:ext cx="1108713"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Callout: Line 2">
            <a:extLst>
              <a:ext uri="{FF2B5EF4-FFF2-40B4-BE49-F238E27FC236}">
                <a16:creationId xmlns:a16="http://schemas.microsoft.com/office/drawing/2014/main" id="{FE12731B-51FE-FAAD-6DE1-D62211448E3C}"/>
              </a:ext>
            </a:extLst>
          </p:cNvPr>
          <p:cNvSpPr/>
          <p:nvPr/>
        </p:nvSpPr>
        <p:spPr>
          <a:xfrm>
            <a:off x="1754191" y="1547071"/>
            <a:ext cx="2720340" cy="612648"/>
          </a:xfrm>
          <a:prstGeom prst="borderCallout1">
            <a:avLst>
              <a:gd name="adj1" fmla="val 52332"/>
              <a:gd name="adj2" fmla="val 491"/>
              <a:gd name="adj3" fmla="val 129291"/>
              <a:gd name="adj4" fmla="val -30350"/>
            </a:avLst>
          </a:prstGeom>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Boundary Links</a:t>
            </a:r>
            <a:endParaRPr lang="en-GB" dirty="0"/>
          </a:p>
        </p:txBody>
      </p:sp>
      <p:cxnSp>
        <p:nvCxnSpPr>
          <p:cNvPr id="5" name="Straight Arrow Connector 4">
            <a:extLst>
              <a:ext uri="{FF2B5EF4-FFF2-40B4-BE49-F238E27FC236}">
                <a16:creationId xmlns:a16="http://schemas.microsoft.com/office/drawing/2014/main" id="{7FCA1C91-4200-0B60-3229-240C90C3876D}"/>
              </a:ext>
            </a:extLst>
          </p:cNvPr>
          <p:cNvCxnSpPr>
            <a:cxnSpLocks/>
            <a:stCxn id="3" idx="1"/>
          </p:cNvCxnSpPr>
          <p:nvPr/>
        </p:nvCxnSpPr>
        <p:spPr>
          <a:xfrm>
            <a:off x="3114361" y="2159719"/>
            <a:ext cx="1690343" cy="371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03221"/>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fill="hold"/>
                                        <p:tgtEl>
                                          <p:spTgt spid="460"/>
                                        </p:tgtEl>
                                        <p:attrNameLst>
                                          <p:attrName>ppt_x</p:attrName>
                                        </p:attrNameLst>
                                      </p:cBhvr>
                                      <p:tavLst>
                                        <p:tav tm="0">
                                          <p:val>
                                            <p:strVal val="#ppt_x"/>
                                          </p:val>
                                        </p:tav>
                                        <p:tav tm="100000">
                                          <p:val>
                                            <p:strVal val="#ppt_x"/>
                                          </p:val>
                                        </p:tav>
                                      </p:tavLst>
                                    </p:anim>
                                    <p:anim calcmode="lin" valueType="num">
                                      <p:cBhvr additive="base">
                                        <p:cTn id="8" dur="500" fill="hold"/>
                                        <p:tgtEl>
                                          <p:spTgt spid="4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48"/>
                                        </p:tgtEl>
                                        <p:attrNameLst>
                                          <p:attrName>style.visibility</p:attrName>
                                        </p:attrNameLst>
                                      </p:cBhvr>
                                      <p:to>
                                        <p:strVal val="visible"/>
                                      </p:to>
                                    </p:set>
                                    <p:anim calcmode="lin" valueType="num">
                                      <p:cBhvr additive="base">
                                        <p:cTn id="75" dur="500" fill="hold"/>
                                        <p:tgtEl>
                                          <p:spTgt spid="448"/>
                                        </p:tgtEl>
                                        <p:attrNameLst>
                                          <p:attrName>ppt_x</p:attrName>
                                        </p:attrNameLst>
                                      </p:cBhvr>
                                      <p:tavLst>
                                        <p:tav tm="0">
                                          <p:val>
                                            <p:strVal val="#ppt_x"/>
                                          </p:val>
                                        </p:tav>
                                        <p:tav tm="100000">
                                          <p:val>
                                            <p:strVal val="#ppt_x"/>
                                          </p:val>
                                        </p:tav>
                                      </p:tavLst>
                                    </p:anim>
                                    <p:anim calcmode="lin" valueType="num">
                                      <p:cBhvr additive="base">
                                        <p:cTn id="76" dur="500" fill="hold"/>
                                        <p:tgtEl>
                                          <p:spTgt spid="44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50"/>
                                        </p:tgtEl>
                                        <p:attrNameLst>
                                          <p:attrName>style.visibility</p:attrName>
                                        </p:attrNameLst>
                                      </p:cBhvr>
                                      <p:to>
                                        <p:strVal val="visible"/>
                                      </p:to>
                                    </p:set>
                                    <p:anim calcmode="lin" valueType="num">
                                      <p:cBhvr additive="base">
                                        <p:cTn id="79" dur="500" fill="hold"/>
                                        <p:tgtEl>
                                          <p:spTgt spid="450"/>
                                        </p:tgtEl>
                                        <p:attrNameLst>
                                          <p:attrName>ppt_x</p:attrName>
                                        </p:attrNameLst>
                                      </p:cBhvr>
                                      <p:tavLst>
                                        <p:tav tm="0">
                                          <p:val>
                                            <p:strVal val="#ppt_x"/>
                                          </p:val>
                                        </p:tav>
                                        <p:tav tm="100000">
                                          <p:val>
                                            <p:strVal val="#ppt_x"/>
                                          </p:val>
                                        </p:tav>
                                      </p:tavLst>
                                    </p:anim>
                                    <p:anim calcmode="lin" valueType="num">
                                      <p:cBhvr additive="base">
                                        <p:cTn id="80" dur="500" fill="hold"/>
                                        <p:tgtEl>
                                          <p:spTgt spid="45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1"/>
                                        </p:tgtEl>
                                        <p:attrNameLst>
                                          <p:attrName>style.visibility</p:attrName>
                                        </p:attrNameLst>
                                      </p:cBhvr>
                                      <p:to>
                                        <p:strVal val="visible"/>
                                      </p:to>
                                    </p:set>
                                    <p:anim calcmode="lin" valueType="num">
                                      <p:cBhvr additive="base">
                                        <p:cTn id="83" dur="500" fill="hold"/>
                                        <p:tgtEl>
                                          <p:spTgt spid="451"/>
                                        </p:tgtEl>
                                        <p:attrNameLst>
                                          <p:attrName>ppt_x</p:attrName>
                                        </p:attrNameLst>
                                      </p:cBhvr>
                                      <p:tavLst>
                                        <p:tav tm="0">
                                          <p:val>
                                            <p:strVal val="#ppt_x"/>
                                          </p:val>
                                        </p:tav>
                                        <p:tav tm="100000">
                                          <p:val>
                                            <p:strVal val="#ppt_x"/>
                                          </p:val>
                                        </p:tav>
                                      </p:tavLst>
                                    </p:anim>
                                    <p:anim calcmode="lin" valueType="num">
                                      <p:cBhvr additive="base">
                                        <p:cTn id="84" dur="500" fill="hold"/>
                                        <p:tgtEl>
                                          <p:spTgt spid="45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2"/>
                                        </p:tgtEl>
                                        <p:attrNameLst>
                                          <p:attrName>style.visibility</p:attrName>
                                        </p:attrNameLst>
                                      </p:cBhvr>
                                      <p:to>
                                        <p:strVal val="visible"/>
                                      </p:to>
                                    </p:set>
                                    <p:anim calcmode="lin" valueType="num">
                                      <p:cBhvr additive="base">
                                        <p:cTn id="87" dur="500" fill="hold"/>
                                        <p:tgtEl>
                                          <p:spTgt spid="452"/>
                                        </p:tgtEl>
                                        <p:attrNameLst>
                                          <p:attrName>ppt_x</p:attrName>
                                        </p:attrNameLst>
                                      </p:cBhvr>
                                      <p:tavLst>
                                        <p:tav tm="0">
                                          <p:val>
                                            <p:strVal val="#ppt_x"/>
                                          </p:val>
                                        </p:tav>
                                        <p:tav tm="100000">
                                          <p:val>
                                            <p:strVal val="#ppt_x"/>
                                          </p:val>
                                        </p:tav>
                                      </p:tavLst>
                                    </p:anim>
                                    <p:anim calcmode="lin" valueType="num">
                                      <p:cBhvr additive="base">
                                        <p:cTn id="88" dur="500" fill="hold"/>
                                        <p:tgtEl>
                                          <p:spTgt spid="45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54"/>
                                        </p:tgtEl>
                                        <p:attrNameLst>
                                          <p:attrName>style.visibility</p:attrName>
                                        </p:attrNameLst>
                                      </p:cBhvr>
                                      <p:to>
                                        <p:strVal val="visible"/>
                                      </p:to>
                                    </p:set>
                                    <p:anim calcmode="lin" valueType="num">
                                      <p:cBhvr additive="base">
                                        <p:cTn id="91" dur="500" fill="hold"/>
                                        <p:tgtEl>
                                          <p:spTgt spid="454"/>
                                        </p:tgtEl>
                                        <p:attrNameLst>
                                          <p:attrName>ppt_x</p:attrName>
                                        </p:attrNameLst>
                                      </p:cBhvr>
                                      <p:tavLst>
                                        <p:tav tm="0">
                                          <p:val>
                                            <p:strVal val="#ppt_x"/>
                                          </p:val>
                                        </p:tav>
                                        <p:tav tm="100000">
                                          <p:val>
                                            <p:strVal val="#ppt_x"/>
                                          </p:val>
                                        </p:tav>
                                      </p:tavLst>
                                    </p:anim>
                                    <p:anim calcmode="lin" valueType="num">
                                      <p:cBhvr additive="base">
                                        <p:cTn id="92" dur="500" fill="hold"/>
                                        <p:tgtEl>
                                          <p:spTgt spid="45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55"/>
                                        </p:tgtEl>
                                        <p:attrNameLst>
                                          <p:attrName>style.visibility</p:attrName>
                                        </p:attrNameLst>
                                      </p:cBhvr>
                                      <p:to>
                                        <p:strVal val="visible"/>
                                      </p:to>
                                    </p:set>
                                    <p:anim calcmode="lin" valueType="num">
                                      <p:cBhvr additive="base">
                                        <p:cTn id="95" dur="500" fill="hold"/>
                                        <p:tgtEl>
                                          <p:spTgt spid="455"/>
                                        </p:tgtEl>
                                        <p:attrNameLst>
                                          <p:attrName>ppt_x</p:attrName>
                                        </p:attrNameLst>
                                      </p:cBhvr>
                                      <p:tavLst>
                                        <p:tav tm="0">
                                          <p:val>
                                            <p:strVal val="#ppt_x"/>
                                          </p:val>
                                        </p:tav>
                                        <p:tav tm="100000">
                                          <p:val>
                                            <p:strVal val="#ppt_x"/>
                                          </p:val>
                                        </p:tav>
                                      </p:tavLst>
                                    </p:anim>
                                    <p:anim calcmode="lin" valueType="num">
                                      <p:cBhvr additive="base">
                                        <p:cTn id="96" dur="500" fill="hold"/>
                                        <p:tgtEl>
                                          <p:spTgt spid="45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56"/>
                                        </p:tgtEl>
                                        <p:attrNameLst>
                                          <p:attrName>style.visibility</p:attrName>
                                        </p:attrNameLst>
                                      </p:cBhvr>
                                      <p:to>
                                        <p:strVal val="visible"/>
                                      </p:to>
                                    </p:set>
                                    <p:anim calcmode="lin" valueType="num">
                                      <p:cBhvr additive="base">
                                        <p:cTn id="99" dur="500" fill="hold"/>
                                        <p:tgtEl>
                                          <p:spTgt spid="456"/>
                                        </p:tgtEl>
                                        <p:attrNameLst>
                                          <p:attrName>ppt_x</p:attrName>
                                        </p:attrNameLst>
                                      </p:cBhvr>
                                      <p:tavLst>
                                        <p:tav tm="0">
                                          <p:val>
                                            <p:strVal val="#ppt_x"/>
                                          </p:val>
                                        </p:tav>
                                        <p:tav tm="100000">
                                          <p:val>
                                            <p:strVal val="#ppt_x"/>
                                          </p:val>
                                        </p:tav>
                                      </p:tavLst>
                                    </p:anim>
                                    <p:anim calcmode="lin" valueType="num">
                                      <p:cBhvr additive="base">
                                        <p:cTn id="100" dur="500" fill="hold"/>
                                        <p:tgtEl>
                                          <p:spTgt spid="45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57"/>
                                        </p:tgtEl>
                                        <p:attrNameLst>
                                          <p:attrName>style.visibility</p:attrName>
                                        </p:attrNameLst>
                                      </p:cBhvr>
                                      <p:to>
                                        <p:strVal val="visible"/>
                                      </p:to>
                                    </p:set>
                                    <p:anim calcmode="lin" valueType="num">
                                      <p:cBhvr additive="base">
                                        <p:cTn id="103" dur="500" fill="hold"/>
                                        <p:tgtEl>
                                          <p:spTgt spid="457"/>
                                        </p:tgtEl>
                                        <p:attrNameLst>
                                          <p:attrName>ppt_x</p:attrName>
                                        </p:attrNameLst>
                                      </p:cBhvr>
                                      <p:tavLst>
                                        <p:tav tm="0">
                                          <p:val>
                                            <p:strVal val="#ppt_x"/>
                                          </p:val>
                                        </p:tav>
                                        <p:tav tm="100000">
                                          <p:val>
                                            <p:strVal val="#ppt_x"/>
                                          </p:val>
                                        </p:tav>
                                      </p:tavLst>
                                    </p:anim>
                                    <p:anim calcmode="lin" valueType="num">
                                      <p:cBhvr additive="base">
                                        <p:cTn id="104" dur="500" fill="hold"/>
                                        <p:tgtEl>
                                          <p:spTgt spid="45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8"/>
                                        </p:tgtEl>
                                        <p:attrNameLst>
                                          <p:attrName>style.visibility</p:attrName>
                                        </p:attrNameLst>
                                      </p:cBhvr>
                                      <p:to>
                                        <p:strVal val="visible"/>
                                      </p:to>
                                    </p:set>
                                    <p:anim calcmode="lin" valueType="num">
                                      <p:cBhvr additive="base">
                                        <p:cTn id="107" dur="500" fill="hold"/>
                                        <p:tgtEl>
                                          <p:spTgt spid="458"/>
                                        </p:tgtEl>
                                        <p:attrNameLst>
                                          <p:attrName>ppt_x</p:attrName>
                                        </p:attrNameLst>
                                      </p:cBhvr>
                                      <p:tavLst>
                                        <p:tav tm="0">
                                          <p:val>
                                            <p:strVal val="#ppt_x"/>
                                          </p:val>
                                        </p:tav>
                                        <p:tav tm="100000">
                                          <p:val>
                                            <p:strVal val="#ppt_x"/>
                                          </p:val>
                                        </p:tav>
                                      </p:tavLst>
                                    </p:anim>
                                    <p:anim calcmode="lin" valueType="num">
                                      <p:cBhvr additive="base">
                                        <p:cTn id="108" dur="500" fill="hold"/>
                                        <p:tgtEl>
                                          <p:spTgt spid="458"/>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61"/>
                                        </p:tgtEl>
                                        <p:attrNameLst>
                                          <p:attrName>style.visibility</p:attrName>
                                        </p:attrNameLst>
                                      </p:cBhvr>
                                      <p:to>
                                        <p:strVal val="visible"/>
                                      </p:to>
                                    </p:set>
                                    <p:anim calcmode="lin" valueType="num">
                                      <p:cBhvr additive="base">
                                        <p:cTn id="111" dur="500" fill="hold"/>
                                        <p:tgtEl>
                                          <p:spTgt spid="461"/>
                                        </p:tgtEl>
                                        <p:attrNameLst>
                                          <p:attrName>ppt_x</p:attrName>
                                        </p:attrNameLst>
                                      </p:cBhvr>
                                      <p:tavLst>
                                        <p:tav tm="0">
                                          <p:val>
                                            <p:strVal val="#ppt_x"/>
                                          </p:val>
                                        </p:tav>
                                        <p:tav tm="100000">
                                          <p:val>
                                            <p:strVal val="#ppt_x"/>
                                          </p:val>
                                        </p:tav>
                                      </p:tavLst>
                                    </p:anim>
                                    <p:anim calcmode="lin" valueType="num">
                                      <p:cBhvr additive="base">
                                        <p:cTn id="112" dur="500" fill="hold"/>
                                        <p:tgtEl>
                                          <p:spTgt spid="46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63"/>
                                        </p:tgtEl>
                                        <p:attrNameLst>
                                          <p:attrName>style.visibility</p:attrName>
                                        </p:attrNameLst>
                                      </p:cBhvr>
                                      <p:to>
                                        <p:strVal val="visible"/>
                                      </p:to>
                                    </p:set>
                                    <p:anim calcmode="lin" valueType="num">
                                      <p:cBhvr additive="base">
                                        <p:cTn id="115" dur="500" fill="hold"/>
                                        <p:tgtEl>
                                          <p:spTgt spid="463"/>
                                        </p:tgtEl>
                                        <p:attrNameLst>
                                          <p:attrName>ppt_x</p:attrName>
                                        </p:attrNameLst>
                                      </p:cBhvr>
                                      <p:tavLst>
                                        <p:tav tm="0">
                                          <p:val>
                                            <p:strVal val="#ppt_x"/>
                                          </p:val>
                                        </p:tav>
                                        <p:tav tm="100000">
                                          <p:val>
                                            <p:strVal val="#ppt_x"/>
                                          </p:val>
                                        </p:tav>
                                      </p:tavLst>
                                    </p:anim>
                                    <p:anim calcmode="lin" valueType="num">
                                      <p:cBhvr additive="base">
                                        <p:cTn id="116" dur="500" fill="hold"/>
                                        <p:tgtEl>
                                          <p:spTgt spid="46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67"/>
                                        </p:tgtEl>
                                        <p:attrNameLst>
                                          <p:attrName>style.visibility</p:attrName>
                                        </p:attrNameLst>
                                      </p:cBhvr>
                                      <p:to>
                                        <p:strVal val="visible"/>
                                      </p:to>
                                    </p:set>
                                    <p:anim calcmode="lin" valueType="num">
                                      <p:cBhvr additive="base">
                                        <p:cTn id="119" dur="500" fill="hold"/>
                                        <p:tgtEl>
                                          <p:spTgt spid="467"/>
                                        </p:tgtEl>
                                        <p:attrNameLst>
                                          <p:attrName>ppt_x</p:attrName>
                                        </p:attrNameLst>
                                      </p:cBhvr>
                                      <p:tavLst>
                                        <p:tav tm="0">
                                          <p:val>
                                            <p:strVal val="#ppt_x"/>
                                          </p:val>
                                        </p:tav>
                                        <p:tav tm="100000">
                                          <p:val>
                                            <p:strVal val="#ppt_x"/>
                                          </p:val>
                                        </p:tav>
                                      </p:tavLst>
                                    </p:anim>
                                    <p:anim calcmode="lin" valueType="num">
                                      <p:cBhvr additive="base">
                                        <p:cTn id="120" dur="500" fill="hold"/>
                                        <p:tgtEl>
                                          <p:spTgt spid="46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25"/>
                                        </p:tgtEl>
                                        <p:attrNameLst>
                                          <p:attrName>style.visibility</p:attrName>
                                        </p:attrNameLst>
                                      </p:cBhvr>
                                      <p:to>
                                        <p:strVal val="visible"/>
                                      </p:to>
                                    </p:set>
                                    <p:anim calcmode="lin" valueType="num">
                                      <p:cBhvr additive="base">
                                        <p:cTn id="125" dur="500" fill="hold"/>
                                        <p:tgtEl>
                                          <p:spTgt spid="425"/>
                                        </p:tgtEl>
                                        <p:attrNameLst>
                                          <p:attrName>ppt_x</p:attrName>
                                        </p:attrNameLst>
                                      </p:cBhvr>
                                      <p:tavLst>
                                        <p:tav tm="0">
                                          <p:val>
                                            <p:strVal val="#ppt_x"/>
                                          </p:val>
                                        </p:tav>
                                        <p:tav tm="100000">
                                          <p:val>
                                            <p:strVal val="#ppt_x"/>
                                          </p:val>
                                        </p:tav>
                                      </p:tavLst>
                                    </p:anim>
                                    <p:anim calcmode="lin" valueType="num">
                                      <p:cBhvr additive="base">
                                        <p:cTn id="126" dur="500" fill="hold"/>
                                        <p:tgtEl>
                                          <p:spTgt spid="42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 calcmode="lin" valueType="num">
                                      <p:cBhvr additive="base">
                                        <p:cTn id="129" dur="500" fill="hold"/>
                                        <p:tgtEl>
                                          <p:spTgt spid="18"/>
                                        </p:tgtEl>
                                        <p:attrNameLst>
                                          <p:attrName>ppt_x</p:attrName>
                                        </p:attrNameLst>
                                      </p:cBhvr>
                                      <p:tavLst>
                                        <p:tav tm="0">
                                          <p:val>
                                            <p:strVal val="#ppt_x"/>
                                          </p:val>
                                        </p:tav>
                                        <p:tav tm="100000">
                                          <p:val>
                                            <p:strVal val="#ppt_x"/>
                                          </p:val>
                                        </p:tav>
                                      </p:tavLst>
                                    </p:anim>
                                    <p:anim calcmode="lin" valueType="num">
                                      <p:cBhvr additive="base">
                                        <p:cTn id="130" dur="500" fill="hold"/>
                                        <p:tgtEl>
                                          <p:spTgt spid="18"/>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additive="base">
                                        <p:cTn id="133" dur="500" fill="hold"/>
                                        <p:tgtEl>
                                          <p:spTgt spid="19"/>
                                        </p:tgtEl>
                                        <p:attrNameLst>
                                          <p:attrName>ppt_x</p:attrName>
                                        </p:attrNameLst>
                                      </p:cBhvr>
                                      <p:tavLst>
                                        <p:tav tm="0">
                                          <p:val>
                                            <p:strVal val="#ppt_x"/>
                                          </p:val>
                                        </p:tav>
                                        <p:tav tm="100000">
                                          <p:val>
                                            <p:strVal val="#ppt_x"/>
                                          </p:val>
                                        </p:tav>
                                      </p:tavLst>
                                    </p:anim>
                                    <p:anim calcmode="lin" valueType="num">
                                      <p:cBhvr additive="base">
                                        <p:cTn id="134" dur="500" fill="hold"/>
                                        <p:tgtEl>
                                          <p:spTgt spid="19"/>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additive="base">
                                        <p:cTn id="137" dur="500" fill="hold"/>
                                        <p:tgtEl>
                                          <p:spTgt spid="20"/>
                                        </p:tgtEl>
                                        <p:attrNameLst>
                                          <p:attrName>ppt_x</p:attrName>
                                        </p:attrNameLst>
                                      </p:cBhvr>
                                      <p:tavLst>
                                        <p:tav tm="0">
                                          <p:val>
                                            <p:strVal val="#ppt_x"/>
                                          </p:val>
                                        </p:tav>
                                        <p:tav tm="100000">
                                          <p:val>
                                            <p:strVal val="#ppt_x"/>
                                          </p:val>
                                        </p:tav>
                                      </p:tavLst>
                                    </p:anim>
                                    <p:anim calcmode="lin" valueType="num">
                                      <p:cBhvr additive="base">
                                        <p:cTn id="138" dur="500" fill="hold"/>
                                        <p:tgtEl>
                                          <p:spTgt spid="20"/>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1"/>
                                        </p:tgtEl>
                                        <p:attrNameLst>
                                          <p:attrName>style.visibility</p:attrName>
                                        </p:attrNameLst>
                                      </p:cBhvr>
                                      <p:to>
                                        <p:strVal val="visible"/>
                                      </p:to>
                                    </p:set>
                                    <p:anim calcmode="lin" valueType="num">
                                      <p:cBhvr additive="base">
                                        <p:cTn id="141" dur="500" fill="hold"/>
                                        <p:tgtEl>
                                          <p:spTgt spid="21"/>
                                        </p:tgtEl>
                                        <p:attrNameLst>
                                          <p:attrName>ppt_x</p:attrName>
                                        </p:attrNameLst>
                                      </p:cBhvr>
                                      <p:tavLst>
                                        <p:tav tm="0">
                                          <p:val>
                                            <p:strVal val="#ppt_x"/>
                                          </p:val>
                                        </p:tav>
                                        <p:tav tm="100000">
                                          <p:val>
                                            <p:strVal val="#ppt_x"/>
                                          </p:val>
                                        </p:tav>
                                      </p:tavLst>
                                    </p:anim>
                                    <p:anim calcmode="lin" valueType="num">
                                      <p:cBhvr additive="base">
                                        <p:cTn id="142" dur="500" fill="hold"/>
                                        <p:tgtEl>
                                          <p:spTgt spid="21"/>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additive="base">
                                        <p:cTn id="145" dur="500" fill="hold"/>
                                        <p:tgtEl>
                                          <p:spTgt spid="26"/>
                                        </p:tgtEl>
                                        <p:attrNameLst>
                                          <p:attrName>ppt_x</p:attrName>
                                        </p:attrNameLst>
                                      </p:cBhvr>
                                      <p:tavLst>
                                        <p:tav tm="0">
                                          <p:val>
                                            <p:strVal val="#ppt_x"/>
                                          </p:val>
                                        </p:tav>
                                        <p:tav tm="100000">
                                          <p:val>
                                            <p:strVal val="#ppt_x"/>
                                          </p:val>
                                        </p:tav>
                                      </p:tavLst>
                                    </p:anim>
                                    <p:anim calcmode="lin" valueType="num">
                                      <p:cBhvr additive="base">
                                        <p:cTn id="146" dur="500" fill="hold"/>
                                        <p:tgtEl>
                                          <p:spTgt spid="26"/>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fill="hold"/>
                                        <p:tgtEl>
                                          <p:spTgt spid="71"/>
                                        </p:tgtEl>
                                        <p:attrNameLst>
                                          <p:attrName>ppt_x</p:attrName>
                                        </p:attrNameLst>
                                      </p:cBhvr>
                                      <p:tavLst>
                                        <p:tav tm="0">
                                          <p:val>
                                            <p:strVal val="#ppt_x"/>
                                          </p:val>
                                        </p:tav>
                                        <p:tav tm="100000">
                                          <p:val>
                                            <p:strVal val="#ppt_x"/>
                                          </p:val>
                                        </p:tav>
                                      </p:tavLst>
                                    </p:anim>
                                    <p:anim calcmode="lin" valueType="num">
                                      <p:cBhvr additive="base">
                                        <p:cTn id="150" dur="500" fill="hold"/>
                                        <p:tgtEl>
                                          <p:spTgt spid="7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2"/>
                                        </p:tgtEl>
                                        <p:attrNameLst>
                                          <p:attrName>style.visibility</p:attrName>
                                        </p:attrNameLst>
                                      </p:cBhvr>
                                      <p:to>
                                        <p:strVal val="visible"/>
                                      </p:to>
                                    </p:set>
                                    <p:anim calcmode="lin" valueType="num">
                                      <p:cBhvr additive="base">
                                        <p:cTn id="153" dur="500" fill="hold"/>
                                        <p:tgtEl>
                                          <p:spTgt spid="72"/>
                                        </p:tgtEl>
                                        <p:attrNameLst>
                                          <p:attrName>ppt_x</p:attrName>
                                        </p:attrNameLst>
                                      </p:cBhvr>
                                      <p:tavLst>
                                        <p:tav tm="0">
                                          <p:val>
                                            <p:strVal val="#ppt_x"/>
                                          </p:val>
                                        </p:tav>
                                        <p:tav tm="100000">
                                          <p:val>
                                            <p:strVal val="#ppt_x"/>
                                          </p:val>
                                        </p:tav>
                                      </p:tavLst>
                                    </p:anim>
                                    <p:anim calcmode="lin" valueType="num">
                                      <p:cBhvr additive="base">
                                        <p:cTn id="154" dur="500" fill="hold"/>
                                        <p:tgtEl>
                                          <p:spTgt spid="7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fill="hold"/>
                                        <p:tgtEl>
                                          <p:spTgt spid="73"/>
                                        </p:tgtEl>
                                        <p:attrNameLst>
                                          <p:attrName>ppt_x</p:attrName>
                                        </p:attrNameLst>
                                      </p:cBhvr>
                                      <p:tavLst>
                                        <p:tav tm="0">
                                          <p:val>
                                            <p:strVal val="#ppt_x"/>
                                          </p:val>
                                        </p:tav>
                                        <p:tav tm="100000">
                                          <p:val>
                                            <p:strVal val="#ppt_x"/>
                                          </p:val>
                                        </p:tav>
                                      </p:tavLst>
                                    </p:anim>
                                    <p:anim calcmode="lin" valueType="num">
                                      <p:cBhvr additive="base">
                                        <p:cTn id="158" dur="500" fill="hold"/>
                                        <p:tgtEl>
                                          <p:spTgt spid="73"/>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additive="base">
                                        <p:cTn id="161" dur="500" fill="hold"/>
                                        <p:tgtEl>
                                          <p:spTgt spid="74"/>
                                        </p:tgtEl>
                                        <p:attrNameLst>
                                          <p:attrName>ppt_x</p:attrName>
                                        </p:attrNameLst>
                                      </p:cBhvr>
                                      <p:tavLst>
                                        <p:tav tm="0">
                                          <p:val>
                                            <p:strVal val="#ppt_x"/>
                                          </p:val>
                                        </p:tav>
                                        <p:tav tm="100000">
                                          <p:val>
                                            <p:strVal val="#ppt_x"/>
                                          </p:val>
                                        </p:tav>
                                      </p:tavLst>
                                    </p:anim>
                                    <p:anim calcmode="lin" valueType="num">
                                      <p:cBhvr additive="base">
                                        <p:cTn id="162" dur="500" fill="hold"/>
                                        <p:tgtEl>
                                          <p:spTgt spid="7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85"/>
                                        </p:tgtEl>
                                        <p:attrNameLst>
                                          <p:attrName>style.visibility</p:attrName>
                                        </p:attrNameLst>
                                      </p:cBhvr>
                                      <p:to>
                                        <p:strVal val="visible"/>
                                      </p:to>
                                    </p:set>
                                    <p:anim calcmode="lin" valueType="num">
                                      <p:cBhvr additive="base">
                                        <p:cTn id="165" dur="500" fill="hold"/>
                                        <p:tgtEl>
                                          <p:spTgt spid="85"/>
                                        </p:tgtEl>
                                        <p:attrNameLst>
                                          <p:attrName>ppt_x</p:attrName>
                                        </p:attrNameLst>
                                      </p:cBhvr>
                                      <p:tavLst>
                                        <p:tav tm="0">
                                          <p:val>
                                            <p:strVal val="#ppt_x"/>
                                          </p:val>
                                        </p:tav>
                                        <p:tav tm="100000">
                                          <p:val>
                                            <p:strVal val="#ppt_x"/>
                                          </p:val>
                                        </p:tav>
                                      </p:tavLst>
                                    </p:anim>
                                    <p:anim calcmode="lin" valueType="num">
                                      <p:cBhvr additive="base">
                                        <p:cTn id="166" dur="500" fill="hold"/>
                                        <p:tgtEl>
                                          <p:spTgt spid="85"/>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90"/>
                                        </p:tgtEl>
                                        <p:attrNameLst>
                                          <p:attrName>style.visibility</p:attrName>
                                        </p:attrNameLst>
                                      </p:cBhvr>
                                      <p:to>
                                        <p:strVal val="visible"/>
                                      </p:to>
                                    </p:set>
                                    <p:anim calcmode="lin" valueType="num">
                                      <p:cBhvr additive="base">
                                        <p:cTn id="169" dur="500" fill="hold"/>
                                        <p:tgtEl>
                                          <p:spTgt spid="90"/>
                                        </p:tgtEl>
                                        <p:attrNameLst>
                                          <p:attrName>ppt_x</p:attrName>
                                        </p:attrNameLst>
                                      </p:cBhvr>
                                      <p:tavLst>
                                        <p:tav tm="0">
                                          <p:val>
                                            <p:strVal val="#ppt_x"/>
                                          </p:val>
                                        </p:tav>
                                        <p:tav tm="100000">
                                          <p:val>
                                            <p:strVal val="#ppt_x"/>
                                          </p:val>
                                        </p:tav>
                                      </p:tavLst>
                                    </p:anim>
                                    <p:anim calcmode="lin" valueType="num">
                                      <p:cBhvr additive="base">
                                        <p:cTn id="170" dur="500" fill="hold"/>
                                        <p:tgtEl>
                                          <p:spTgt spid="90"/>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95"/>
                                        </p:tgtEl>
                                        <p:attrNameLst>
                                          <p:attrName>style.visibility</p:attrName>
                                        </p:attrNameLst>
                                      </p:cBhvr>
                                      <p:to>
                                        <p:strVal val="visible"/>
                                      </p:to>
                                    </p:set>
                                    <p:anim calcmode="lin" valueType="num">
                                      <p:cBhvr additive="base">
                                        <p:cTn id="173" dur="500" fill="hold"/>
                                        <p:tgtEl>
                                          <p:spTgt spid="95"/>
                                        </p:tgtEl>
                                        <p:attrNameLst>
                                          <p:attrName>ppt_x</p:attrName>
                                        </p:attrNameLst>
                                      </p:cBhvr>
                                      <p:tavLst>
                                        <p:tav tm="0">
                                          <p:val>
                                            <p:strVal val="#ppt_x"/>
                                          </p:val>
                                        </p:tav>
                                        <p:tav tm="100000">
                                          <p:val>
                                            <p:strVal val="#ppt_x"/>
                                          </p:val>
                                        </p:tav>
                                      </p:tavLst>
                                    </p:anim>
                                    <p:anim calcmode="lin" valueType="num">
                                      <p:cBhvr additive="base">
                                        <p:cTn id="174" dur="500" fill="hold"/>
                                        <p:tgtEl>
                                          <p:spTgt spid="95"/>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99"/>
                                        </p:tgtEl>
                                        <p:attrNameLst>
                                          <p:attrName>style.visibility</p:attrName>
                                        </p:attrNameLst>
                                      </p:cBhvr>
                                      <p:to>
                                        <p:strVal val="visible"/>
                                      </p:to>
                                    </p:set>
                                    <p:anim calcmode="lin" valueType="num">
                                      <p:cBhvr additive="base">
                                        <p:cTn id="177" dur="500" fill="hold"/>
                                        <p:tgtEl>
                                          <p:spTgt spid="99"/>
                                        </p:tgtEl>
                                        <p:attrNameLst>
                                          <p:attrName>ppt_x</p:attrName>
                                        </p:attrNameLst>
                                      </p:cBhvr>
                                      <p:tavLst>
                                        <p:tav tm="0">
                                          <p:val>
                                            <p:strVal val="#ppt_x"/>
                                          </p:val>
                                        </p:tav>
                                        <p:tav tm="100000">
                                          <p:val>
                                            <p:strVal val="#ppt_x"/>
                                          </p:val>
                                        </p:tav>
                                      </p:tavLst>
                                    </p:anim>
                                    <p:anim calcmode="lin" valueType="num">
                                      <p:cBhvr additive="base">
                                        <p:cTn id="178" dur="500" fill="hold"/>
                                        <p:tgtEl>
                                          <p:spTgt spid="99"/>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500" fill="hold"/>
                                        <p:tgtEl>
                                          <p:spTgt spid="100"/>
                                        </p:tgtEl>
                                        <p:attrNameLst>
                                          <p:attrName>ppt_x</p:attrName>
                                        </p:attrNameLst>
                                      </p:cBhvr>
                                      <p:tavLst>
                                        <p:tav tm="0">
                                          <p:val>
                                            <p:strVal val="#ppt_x"/>
                                          </p:val>
                                        </p:tav>
                                        <p:tav tm="100000">
                                          <p:val>
                                            <p:strVal val="#ppt_x"/>
                                          </p:val>
                                        </p:tav>
                                      </p:tavLst>
                                    </p:anim>
                                    <p:anim calcmode="lin" valueType="num">
                                      <p:cBhvr additive="base">
                                        <p:cTn id="182" dur="500" fill="hold"/>
                                        <p:tgtEl>
                                          <p:spTgt spid="100"/>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102"/>
                                        </p:tgtEl>
                                        <p:attrNameLst>
                                          <p:attrName>style.visibility</p:attrName>
                                        </p:attrNameLst>
                                      </p:cBhvr>
                                      <p:to>
                                        <p:strVal val="visible"/>
                                      </p:to>
                                    </p:set>
                                    <p:anim calcmode="lin" valueType="num">
                                      <p:cBhvr additive="base">
                                        <p:cTn id="185" dur="500" fill="hold"/>
                                        <p:tgtEl>
                                          <p:spTgt spid="102"/>
                                        </p:tgtEl>
                                        <p:attrNameLst>
                                          <p:attrName>ppt_x</p:attrName>
                                        </p:attrNameLst>
                                      </p:cBhvr>
                                      <p:tavLst>
                                        <p:tav tm="0">
                                          <p:val>
                                            <p:strVal val="#ppt_x"/>
                                          </p:val>
                                        </p:tav>
                                        <p:tav tm="100000">
                                          <p:val>
                                            <p:strVal val="#ppt_x"/>
                                          </p:val>
                                        </p:tav>
                                      </p:tavLst>
                                    </p:anim>
                                    <p:anim calcmode="lin" valueType="num">
                                      <p:cBhvr additive="base">
                                        <p:cTn id="186" dur="500" fill="hold"/>
                                        <p:tgtEl>
                                          <p:spTgt spid="102"/>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13"/>
                                        </p:tgtEl>
                                        <p:attrNameLst>
                                          <p:attrName>style.visibility</p:attrName>
                                        </p:attrNameLst>
                                      </p:cBhvr>
                                      <p:to>
                                        <p:strVal val="visible"/>
                                      </p:to>
                                    </p:set>
                                    <p:anim calcmode="lin" valueType="num">
                                      <p:cBhvr additive="base">
                                        <p:cTn id="189" dur="500" fill="hold"/>
                                        <p:tgtEl>
                                          <p:spTgt spid="113"/>
                                        </p:tgtEl>
                                        <p:attrNameLst>
                                          <p:attrName>ppt_x</p:attrName>
                                        </p:attrNameLst>
                                      </p:cBhvr>
                                      <p:tavLst>
                                        <p:tav tm="0">
                                          <p:val>
                                            <p:strVal val="#ppt_x"/>
                                          </p:val>
                                        </p:tav>
                                        <p:tav tm="100000">
                                          <p:val>
                                            <p:strVal val="#ppt_x"/>
                                          </p:val>
                                        </p:tav>
                                      </p:tavLst>
                                    </p:anim>
                                    <p:anim calcmode="lin" valueType="num">
                                      <p:cBhvr additive="base">
                                        <p:cTn id="190" dur="500" fill="hold"/>
                                        <p:tgtEl>
                                          <p:spTgt spid="113"/>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119"/>
                                        </p:tgtEl>
                                        <p:attrNameLst>
                                          <p:attrName>style.visibility</p:attrName>
                                        </p:attrNameLst>
                                      </p:cBhvr>
                                      <p:to>
                                        <p:strVal val="visible"/>
                                      </p:to>
                                    </p:set>
                                    <p:anim calcmode="lin" valueType="num">
                                      <p:cBhvr additive="base">
                                        <p:cTn id="193" dur="500" fill="hold"/>
                                        <p:tgtEl>
                                          <p:spTgt spid="119"/>
                                        </p:tgtEl>
                                        <p:attrNameLst>
                                          <p:attrName>ppt_x</p:attrName>
                                        </p:attrNameLst>
                                      </p:cBhvr>
                                      <p:tavLst>
                                        <p:tav tm="0">
                                          <p:val>
                                            <p:strVal val="#ppt_x"/>
                                          </p:val>
                                        </p:tav>
                                        <p:tav tm="100000">
                                          <p:val>
                                            <p:strVal val="#ppt_x"/>
                                          </p:val>
                                        </p:tav>
                                      </p:tavLst>
                                    </p:anim>
                                    <p:anim calcmode="lin" valueType="num">
                                      <p:cBhvr additive="base">
                                        <p:cTn id="194" dur="500" fill="hold"/>
                                        <p:tgtEl>
                                          <p:spTgt spid="119"/>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20"/>
                                        </p:tgtEl>
                                        <p:attrNameLst>
                                          <p:attrName>style.visibility</p:attrName>
                                        </p:attrNameLst>
                                      </p:cBhvr>
                                      <p:to>
                                        <p:strVal val="visible"/>
                                      </p:to>
                                    </p:set>
                                    <p:anim calcmode="lin" valueType="num">
                                      <p:cBhvr additive="base">
                                        <p:cTn id="197" dur="500" fill="hold"/>
                                        <p:tgtEl>
                                          <p:spTgt spid="120"/>
                                        </p:tgtEl>
                                        <p:attrNameLst>
                                          <p:attrName>ppt_x</p:attrName>
                                        </p:attrNameLst>
                                      </p:cBhvr>
                                      <p:tavLst>
                                        <p:tav tm="0">
                                          <p:val>
                                            <p:strVal val="#ppt_x"/>
                                          </p:val>
                                        </p:tav>
                                        <p:tav tm="100000">
                                          <p:val>
                                            <p:strVal val="#ppt_x"/>
                                          </p:val>
                                        </p:tav>
                                      </p:tavLst>
                                    </p:anim>
                                    <p:anim calcmode="lin" valueType="num">
                                      <p:cBhvr additive="base">
                                        <p:cTn id="198" dur="500" fill="hold"/>
                                        <p:tgtEl>
                                          <p:spTgt spid="120"/>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121"/>
                                        </p:tgtEl>
                                        <p:attrNameLst>
                                          <p:attrName>style.visibility</p:attrName>
                                        </p:attrNameLst>
                                      </p:cBhvr>
                                      <p:to>
                                        <p:strVal val="visible"/>
                                      </p:to>
                                    </p:set>
                                    <p:anim calcmode="lin" valueType="num">
                                      <p:cBhvr additive="base">
                                        <p:cTn id="201" dur="500" fill="hold"/>
                                        <p:tgtEl>
                                          <p:spTgt spid="121"/>
                                        </p:tgtEl>
                                        <p:attrNameLst>
                                          <p:attrName>ppt_x</p:attrName>
                                        </p:attrNameLst>
                                      </p:cBhvr>
                                      <p:tavLst>
                                        <p:tav tm="0">
                                          <p:val>
                                            <p:strVal val="#ppt_x"/>
                                          </p:val>
                                        </p:tav>
                                        <p:tav tm="100000">
                                          <p:val>
                                            <p:strVal val="#ppt_x"/>
                                          </p:val>
                                        </p:tav>
                                      </p:tavLst>
                                    </p:anim>
                                    <p:anim calcmode="lin" valueType="num">
                                      <p:cBhvr additive="base">
                                        <p:cTn id="202" dur="500" fill="hold"/>
                                        <p:tgtEl>
                                          <p:spTgt spid="121"/>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22"/>
                                        </p:tgtEl>
                                        <p:attrNameLst>
                                          <p:attrName>style.visibility</p:attrName>
                                        </p:attrNameLst>
                                      </p:cBhvr>
                                      <p:to>
                                        <p:strVal val="visible"/>
                                      </p:to>
                                    </p:set>
                                    <p:anim calcmode="lin" valueType="num">
                                      <p:cBhvr additive="base">
                                        <p:cTn id="205" dur="500" fill="hold"/>
                                        <p:tgtEl>
                                          <p:spTgt spid="122"/>
                                        </p:tgtEl>
                                        <p:attrNameLst>
                                          <p:attrName>ppt_x</p:attrName>
                                        </p:attrNameLst>
                                      </p:cBhvr>
                                      <p:tavLst>
                                        <p:tav tm="0">
                                          <p:val>
                                            <p:strVal val="#ppt_x"/>
                                          </p:val>
                                        </p:tav>
                                        <p:tav tm="100000">
                                          <p:val>
                                            <p:strVal val="#ppt_x"/>
                                          </p:val>
                                        </p:tav>
                                      </p:tavLst>
                                    </p:anim>
                                    <p:anim calcmode="lin" valueType="num">
                                      <p:cBhvr additive="base">
                                        <p:cTn id="206" dur="500" fill="hold"/>
                                        <p:tgtEl>
                                          <p:spTgt spid="122"/>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128"/>
                                        </p:tgtEl>
                                        <p:attrNameLst>
                                          <p:attrName>style.visibility</p:attrName>
                                        </p:attrNameLst>
                                      </p:cBhvr>
                                      <p:to>
                                        <p:strVal val="visible"/>
                                      </p:to>
                                    </p:set>
                                    <p:anim calcmode="lin" valueType="num">
                                      <p:cBhvr additive="base">
                                        <p:cTn id="209" dur="500" fill="hold"/>
                                        <p:tgtEl>
                                          <p:spTgt spid="128"/>
                                        </p:tgtEl>
                                        <p:attrNameLst>
                                          <p:attrName>ppt_x</p:attrName>
                                        </p:attrNameLst>
                                      </p:cBhvr>
                                      <p:tavLst>
                                        <p:tav tm="0">
                                          <p:val>
                                            <p:strVal val="#ppt_x"/>
                                          </p:val>
                                        </p:tav>
                                        <p:tav tm="100000">
                                          <p:val>
                                            <p:strVal val="#ppt_x"/>
                                          </p:val>
                                        </p:tav>
                                      </p:tavLst>
                                    </p:anim>
                                    <p:anim calcmode="lin" valueType="num">
                                      <p:cBhvr additive="base">
                                        <p:cTn id="210" dur="500" fill="hold"/>
                                        <p:tgtEl>
                                          <p:spTgt spid="128"/>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131"/>
                                        </p:tgtEl>
                                        <p:attrNameLst>
                                          <p:attrName>style.visibility</p:attrName>
                                        </p:attrNameLst>
                                      </p:cBhvr>
                                      <p:to>
                                        <p:strVal val="visible"/>
                                      </p:to>
                                    </p:set>
                                    <p:anim calcmode="lin" valueType="num">
                                      <p:cBhvr additive="base">
                                        <p:cTn id="213" dur="500" fill="hold"/>
                                        <p:tgtEl>
                                          <p:spTgt spid="131"/>
                                        </p:tgtEl>
                                        <p:attrNameLst>
                                          <p:attrName>ppt_x</p:attrName>
                                        </p:attrNameLst>
                                      </p:cBhvr>
                                      <p:tavLst>
                                        <p:tav tm="0">
                                          <p:val>
                                            <p:strVal val="#ppt_x"/>
                                          </p:val>
                                        </p:tav>
                                        <p:tav tm="100000">
                                          <p:val>
                                            <p:strVal val="#ppt_x"/>
                                          </p:val>
                                        </p:tav>
                                      </p:tavLst>
                                    </p:anim>
                                    <p:anim calcmode="lin" valueType="num">
                                      <p:cBhvr additive="base">
                                        <p:cTn id="214" dur="500" fill="hold"/>
                                        <p:tgtEl>
                                          <p:spTgt spid="131"/>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59"/>
                                        </p:tgtEl>
                                        <p:attrNameLst>
                                          <p:attrName>style.visibility</p:attrName>
                                        </p:attrNameLst>
                                      </p:cBhvr>
                                      <p:to>
                                        <p:strVal val="visible"/>
                                      </p:to>
                                    </p:set>
                                    <p:anim calcmode="lin" valueType="num">
                                      <p:cBhvr additive="base">
                                        <p:cTn id="217" dur="500" fill="hold"/>
                                        <p:tgtEl>
                                          <p:spTgt spid="59"/>
                                        </p:tgtEl>
                                        <p:attrNameLst>
                                          <p:attrName>ppt_x</p:attrName>
                                        </p:attrNameLst>
                                      </p:cBhvr>
                                      <p:tavLst>
                                        <p:tav tm="0">
                                          <p:val>
                                            <p:strVal val="#ppt_x"/>
                                          </p:val>
                                        </p:tav>
                                        <p:tav tm="100000">
                                          <p:val>
                                            <p:strVal val="#ppt_x"/>
                                          </p:val>
                                        </p:tav>
                                      </p:tavLst>
                                    </p:anim>
                                    <p:anim calcmode="lin" valueType="num">
                                      <p:cBhvr additive="base">
                                        <p:cTn id="218" dur="500" fill="hold"/>
                                        <p:tgtEl>
                                          <p:spTgt spid="59"/>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136"/>
                                        </p:tgtEl>
                                        <p:attrNameLst>
                                          <p:attrName>style.visibility</p:attrName>
                                        </p:attrNameLst>
                                      </p:cBhvr>
                                      <p:to>
                                        <p:strVal val="visible"/>
                                      </p:to>
                                    </p:set>
                                    <p:anim calcmode="lin" valueType="num">
                                      <p:cBhvr additive="base">
                                        <p:cTn id="221" dur="500" fill="hold"/>
                                        <p:tgtEl>
                                          <p:spTgt spid="136"/>
                                        </p:tgtEl>
                                        <p:attrNameLst>
                                          <p:attrName>ppt_x</p:attrName>
                                        </p:attrNameLst>
                                      </p:cBhvr>
                                      <p:tavLst>
                                        <p:tav tm="0">
                                          <p:val>
                                            <p:strVal val="#ppt_x"/>
                                          </p:val>
                                        </p:tav>
                                        <p:tav tm="100000">
                                          <p:val>
                                            <p:strVal val="#ppt_x"/>
                                          </p:val>
                                        </p:tav>
                                      </p:tavLst>
                                    </p:anim>
                                    <p:anim calcmode="lin" valueType="num">
                                      <p:cBhvr additive="base">
                                        <p:cTn id="222" dur="500" fill="hold"/>
                                        <p:tgtEl>
                                          <p:spTgt spid="136"/>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137"/>
                                        </p:tgtEl>
                                        <p:attrNameLst>
                                          <p:attrName>style.visibility</p:attrName>
                                        </p:attrNameLst>
                                      </p:cBhvr>
                                      <p:to>
                                        <p:strVal val="visible"/>
                                      </p:to>
                                    </p:set>
                                    <p:anim calcmode="lin" valueType="num">
                                      <p:cBhvr additive="base">
                                        <p:cTn id="225" dur="500" fill="hold"/>
                                        <p:tgtEl>
                                          <p:spTgt spid="137"/>
                                        </p:tgtEl>
                                        <p:attrNameLst>
                                          <p:attrName>ppt_x</p:attrName>
                                        </p:attrNameLst>
                                      </p:cBhvr>
                                      <p:tavLst>
                                        <p:tav tm="0">
                                          <p:val>
                                            <p:strVal val="#ppt_x"/>
                                          </p:val>
                                        </p:tav>
                                        <p:tav tm="100000">
                                          <p:val>
                                            <p:strVal val="#ppt_x"/>
                                          </p:val>
                                        </p:tav>
                                      </p:tavLst>
                                    </p:anim>
                                    <p:anim calcmode="lin" valueType="num">
                                      <p:cBhvr additive="base">
                                        <p:cTn id="226" dur="500" fill="hold"/>
                                        <p:tgtEl>
                                          <p:spTgt spid="137"/>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38"/>
                                        </p:tgtEl>
                                        <p:attrNameLst>
                                          <p:attrName>style.visibility</p:attrName>
                                        </p:attrNameLst>
                                      </p:cBhvr>
                                      <p:to>
                                        <p:strVal val="visible"/>
                                      </p:to>
                                    </p:set>
                                    <p:anim calcmode="lin" valueType="num">
                                      <p:cBhvr additive="base">
                                        <p:cTn id="229" dur="500" fill="hold"/>
                                        <p:tgtEl>
                                          <p:spTgt spid="138"/>
                                        </p:tgtEl>
                                        <p:attrNameLst>
                                          <p:attrName>ppt_x</p:attrName>
                                        </p:attrNameLst>
                                      </p:cBhvr>
                                      <p:tavLst>
                                        <p:tav tm="0">
                                          <p:val>
                                            <p:strVal val="#ppt_x"/>
                                          </p:val>
                                        </p:tav>
                                        <p:tav tm="100000">
                                          <p:val>
                                            <p:strVal val="#ppt_x"/>
                                          </p:val>
                                        </p:tav>
                                      </p:tavLst>
                                    </p:anim>
                                    <p:anim calcmode="lin" valueType="num">
                                      <p:cBhvr additive="base">
                                        <p:cTn id="230" dur="500" fill="hold"/>
                                        <p:tgtEl>
                                          <p:spTgt spid="138"/>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139"/>
                                        </p:tgtEl>
                                        <p:attrNameLst>
                                          <p:attrName>style.visibility</p:attrName>
                                        </p:attrNameLst>
                                      </p:cBhvr>
                                      <p:to>
                                        <p:strVal val="visible"/>
                                      </p:to>
                                    </p:set>
                                    <p:anim calcmode="lin" valueType="num">
                                      <p:cBhvr additive="base">
                                        <p:cTn id="233" dur="500" fill="hold"/>
                                        <p:tgtEl>
                                          <p:spTgt spid="139"/>
                                        </p:tgtEl>
                                        <p:attrNameLst>
                                          <p:attrName>ppt_x</p:attrName>
                                        </p:attrNameLst>
                                      </p:cBhvr>
                                      <p:tavLst>
                                        <p:tav tm="0">
                                          <p:val>
                                            <p:strVal val="#ppt_x"/>
                                          </p:val>
                                        </p:tav>
                                        <p:tav tm="100000">
                                          <p:val>
                                            <p:strVal val="#ppt_x"/>
                                          </p:val>
                                        </p:tav>
                                      </p:tavLst>
                                    </p:anim>
                                    <p:anim calcmode="lin" valueType="num">
                                      <p:cBhvr additive="base">
                                        <p:cTn id="234" dur="500" fill="hold"/>
                                        <p:tgtEl>
                                          <p:spTgt spid="139"/>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140"/>
                                        </p:tgtEl>
                                        <p:attrNameLst>
                                          <p:attrName>style.visibility</p:attrName>
                                        </p:attrNameLst>
                                      </p:cBhvr>
                                      <p:to>
                                        <p:strVal val="visible"/>
                                      </p:to>
                                    </p:set>
                                    <p:anim calcmode="lin" valueType="num">
                                      <p:cBhvr additive="base">
                                        <p:cTn id="237" dur="500" fill="hold"/>
                                        <p:tgtEl>
                                          <p:spTgt spid="140"/>
                                        </p:tgtEl>
                                        <p:attrNameLst>
                                          <p:attrName>ppt_x</p:attrName>
                                        </p:attrNameLst>
                                      </p:cBhvr>
                                      <p:tavLst>
                                        <p:tav tm="0">
                                          <p:val>
                                            <p:strVal val="#ppt_x"/>
                                          </p:val>
                                        </p:tav>
                                        <p:tav tm="100000">
                                          <p:val>
                                            <p:strVal val="#ppt_x"/>
                                          </p:val>
                                        </p:tav>
                                      </p:tavLst>
                                    </p:anim>
                                    <p:anim calcmode="lin" valueType="num">
                                      <p:cBhvr additive="base">
                                        <p:cTn id="238" dur="500" fill="hold"/>
                                        <p:tgtEl>
                                          <p:spTgt spid="140"/>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141"/>
                                        </p:tgtEl>
                                        <p:attrNameLst>
                                          <p:attrName>style.visibility</p:attrName>
                                        </p:attrNameLst>
                                      </p:cBhvr>
                                      <p:to>
                                        <p:strVal val="visible"/>
                                      </p:to>
                                    </p:set>
                                    <p:anim calcmode="lin" valueType="num">
                                      <p:cBhvr additive="base">
                                        <p:cTn id="241" dur="500" fill="hold"/>
                                        <p:tgtEl>
                                          <p:spTgt spid="141"/>
                                        </p:tgtEl>
                                        <p:attrNameLst>
                                          <p:attrName>ppt_x</p:attrName>
                                        </p:attrNameLst>
                                      </p:cBhvr>
                                      <p:tavLst>
                                        <p:tav tm="0">
                                          <p:val>
                                            <p:strVal val="#ppt_x"/>
                                          </p:val>
                                        </p:tav>
                                        <p:tav tm="100000">
                                          <p:val>
                                            <p:strVal val="#ppt_x"/>
                                          </p:val>
                                        </p:tav>
                                      </p:tavLst>
                                    </p:anim>
                                    <p:anim calcmode="lin" valueType="num">
                                      <p:cBhvr additive="base">
                                        <p:cTn id="242" dur="500" fill="hold"/>
                                        <p:tgtEl>
                                          <p:spTgt spid="141"/>
                                        </p:tgtEl>
                                        <p:attrNameLst>
                                          <p:attrName>ppt_y</p:attrName>
                                        </p:attrNameLst>
                                      </p:cBhvr>
                                      <p:tavLst>
                                        <p:tav tm="0">
                                          <p:val>
                                            <p:strVal val="1+#ppt_h/2"/>
                                          </p:val>
                                        </p:tav>
                                        <p:tav tm="100000">
                                          <p:val>
                                            <p:strVal val="#ppt_y"/>
                                          </p:val>
                                        </p:tav>
                                      </p:tavLst>
                                    </p:anim>
                                  </p:childTnLst>
                                </p:cTn>
                              </p:par>
                              <p:par>
                                <p:cTn id="243" presetID="2" presetClass="entr" presetSubtype="4" fill="hold" nodeType="withEffect">
                                  <p:stCondLst>
                                    <p:cond delay="0"/>
                                  </p:stCondLst>
                                  <p:childTnLst>
                                    <p:set>
                                      <p:cBhvr>
                                        <p:cTn id="244" dur="1" fill="hold">
                                          <p:stCondLst>
                                            <p:cond delay="0"/>
                                          </p:stCondLst>
                                        </p:cTn>
                                        <p:tgtEl>
                                          <p:spTgt spid="143"/>
                                        </p:tgtEl>
                                        <p:attrNameLst>
                                          <p:attrName>style.visibility</p:attrName>
                                        </p:attrNameLst>
                                      </p:cBhvr>
                                      <p:to>
                                        <p:strVal val="visible"/>
                                      </p:to>
                                    </p:set>
                                    <p:anim calcmode="lin" valueType="num">
                                      <p:cBhvr additive="base">
                                        <p:cTn id="245" dur="500" fill="hold"/>
                                        <p:tgtEl>
                                          <p:spTgt spid="143"/>
                                        </p:tgtEl>
                                        <p:attrNameLst>
                                          <p:attrName>ppt_x</p:attrName>
                                        </p:attrNameLst>
                                      </p:cBhvr>
                                      <p:tavLst>
                                        <p:tav tm="0">
                                          <p:val>
                                            <p:strVal val="#ppt_x"/>
                                          </p:val>
                                        </p:tav>
                                        <p:tav tm="100000">
                                          <p:val>
                                            <p:strVal val="#ppt_x"/>
                                          </p:val>
                                        </p:tav>
                                      </p:tavLst>
                                    </p:anim>
                                    <p:anim calcmode="lin" valueType="num">
                                      <p:cBhvr additive="base">
                                        <p:cTn id="246" dur="500" fill="hold"/>
                                        <p:tgtEl>
                                          <p:spTgt spid="143"/>
                                        </p:tgtEl>
                                        <p:attrNameLst>
                                          <p:attrName>ppt_y</p:attrName>
                                        </p:attrNameLst>
                                      </p:cBhvr>
                                      <p:tavLst>
                                        <p:tav tm="0">
                                          <p:val>
                                            <p:strVal val="1+#ppt_h/2"/>
                                          </p:val>
                                        </p:tav>
                                        <p:tav tm="100000">
                                          <p:val>
                                            <p:strVal val="#ppt_y"/>
                                          </p:val>
                                        </p:tav>
                                      </p:tavLst>
                                    </p:anim>
                                  </p:childTnLst>
                                </p:cTn>
                              </p:par>
                              <p:par>
                                <p:cTn id="247" presetID="2" presetClass="entr" presetSubtype="4" fill="hold" nodeType="withEffect">
                                  <p:stCondLst>
                                    <p:cond delay="0"/>
                                  </p:stCondLst>
                                  <p:childTnLst>
                                    <p:set>
                                      <p:cBhvr>
                                        <p:cTn id="248" dur="1" fill="hold">
                                          <p:stCondLst>
                                            <p:cond delay="0"/>
                                          </p:stCondLst>
                                        </p:cTn>
                                        <p:tgtEl>
                                          <p:spTgt spid="146"/>
                                        </p:tgtEl>
                                        <p:attrNameLst>
                                          <p:attrName>style.visibility</p:attrName>
                                        </p:attrNameLst>
                                      </p:cBhvr>
                                      <p:to>
                                        <p:strVal val="visible"/>
                                      </p:to>
                                    </p:set>
                                    <p:anim calcmode="lin" valueType="num">
                                      <p:cBhvr additive="base">
                                        <p:cTn id="249" dur="500" fill="hold"/>
                                        <p:tgtEl>
                                          <p:spTgt spid="146"/>
                                        </p:tgtEl>
                                        <p:attrNameLst>
                                          <p:attrName>ppt_x</p:attrName>
                                        </p:attrNameLst>
                                      </p:cBhvr>
                                      <p:tavLst>
                                        <p:tav tm="0">
                                          <p:val>
                                            <p:strVal val="#ppt_x"/>
                                          </p:val>
                                        </p:tav>
                                        <p:tav tm="100000">
                                          <p:val>
                                            <p:strVal val="#ppt_x"/>
                                          </p:val>
                                        </p:tav>
                                      </p:tavLst>
                                    </p:anim>
                                    <p:anim calcmode="lin" valueType="num">
                                      <p:cBhvr additive="base">
                                        <p:cTn id="250" dur="500" fill="hold"/>
                                        <p:tgtEl>
                                          <p:spTgt spid="146"/>
                                        </p:tgtEl>
                                        <p:attrNameLst>
                                          <p:attrName>ppt_y</p:attrName>
                                        </p:attrNameLst>
                                      </p:cBhvr>
                                      <p:tavLst>
                                        <p:tav tm="0">
                                          <p:val>
                                            <p:strVal val="1+#ppt_h/2"/>
                                          </p:val>
                                        </p:tav>
                                        <p:tav tm="100000">
                                          <p:val>
                                            <p:strVal val="#ppt_y"/>
                                          </p:val>
                                        </p:tav>
                                      </p:tavLst>
                                    </p:anim>
                                  </p:childTnLst>
                                </p:cTn>
                              </p:par>
                              <p:par>
                                <p:cTn id="251" presetID="2" presetClass="entr" presetSubtype="4" fill="hold" nodeType="withEffect">
                                  <p:stCondLst>
                                    <p:cond delay="0"/>
                                  </p:stCondLst>
                                  <p:childTnLst>
                                    <p:set>
                                      <p:cBhvr>
                                        <p:cTn id="252" dur="1" fill="hold">
                                          <p:stCondLst>
                                            <p:cond delay="0"/>
                                          </p:stCondLst>
                                        </p:cTn>
                                        <p:tgtEl>
                                          <p:spTgt spid="149"/>
                                        </p:tgtEl>
                                        <p:attrNameLst>
                                          <p:attrName>style.visibility</p:attrName>
                                        </p:attrNameLst>
                                      </p:cBhvr>
                                      <p:to>
                                        <p:strVal val="visible"/>
                                      </p:to>
                                    </p:set>
                                    <p:anim calcmode="lin" valueType="num">
                                      <p:cBhvr additive="base">
                                        <p:cTn id="253" dur="500" fill="hold"/>
                                        <p:tgtEl>
                                          <p:spTgt spid="149"/>
                                        </p:tgtEl>
                                        <p:attrNameLst>
                                          <p:attrName>ppt_x</p:attrName>
                                        </p:attrNameLst>
                                      </p:cBhvr>
                                      <p:tavLst>
                                        <p:tav tm="0">
                                          <p:val>
                                            <p:strVal val="#ppt_x"/>
                                          </p:val>
                                        </p:tav>
                                        <p:tav tm="100000">
                                          <p:val>
                                            <p:strVal val="#ppt_x"/>
                                          </p:val>
                                        </p:tav>
                                      </p:tavLst>
                                    </p:anim>
                                    <p:anim calcmode="lin" valueType="num">
                                      <p:cBhvr additive="base">
                                        <p:cTn id="254" dur="500" fill="hold"/>
                                        <p:tgtEl>
                                          <p:spTgt spid="149"/>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23"/>
                                        </p:tgtEl>
                                        <p:attrNameLst>
                                          <p:attrName>style.visibility</p:attrName>
                                        </p:attrNameLst>
                                      </p:cBhvr>
                                      <p:to>
                                        <p:strVal val="visible"/>
                                      </p:to>
                                    </p:set>
                                    <p:anim calcmode="lin" valueType="num">
                                      <p:cBhvr additive="base">
                                        <p:cTn id="257" dur="500" fill="hold"/>
                                        <p:tgtEl>
                                          <p:spTgt spid="23"/>
                                        </p:tgtEl>
                                        <p:attrNameLst>
                                          <p:attrName>ppt_x</p:attrName>
                                        </p:attrNameLst>
                                      </p:cBhvr>
                                      <p:tavLst>
                                        <p:tav tm="0">
                                          <p:val>
                                            <p:strVal val="#ppt_x"/>
                                          </p:val>
                                        </p:tav>
                                        <p:tav tm="100000">
                                          <p:val>
                                            <p:strVal val="#ppt_x"/>
                                          </p:val>
                                        </p:tav>
                                      </p:tavLst>
                                    </p:anim>
                                    <p:anim calcmode="lin" valueType="num">
                                      <p:cBhvr additive="base">
                                        <p:cTn id="258" dur="500" fill="hold"/>
                                        <p:tgtEl>
                                          <p:spTgt spid="23"/>
                                        </p:tgtEl>
                                        <p:attrNameLst>
                                          <p:attrName>ppt_y</p:attrName>
                                        </p:attrNameLst>
                                      </p:cBhvr>
                                      <p:tavLst>
                                        <p:tav tm="0">
                                          <p:val>
                                            <p:strVal val="1+#ppt_h/2"/>
                                          </p:val>
                                        </p:tav>
                                        <p:tav tm="100000">
                                          <p:val>
                                            <p:strVal val="#ppt_y"/>
                                          </p:val>
                                        </p:tav>
                                      </p:tavLst>
                                    </p:anim>
                                  </p:childTnLst>
                                </p:cTn>
                              </p:par>
                              <p:par>
                                <p:cTn id="259" presetID="2" presetClass="entr" presetSubtype="4" fill="hold" nodeType="withEffect">
                                  <p:stCondLst>
                                    <p:cond delay="0"/>
                                  </p:stCondLst>
                                  <p:childTnLst>
                                    <p:set>
                                      <p:cBhvr>
                                        <p:cTn id="260" dur="1" fill="hold">
                                          <p:stCondLst>
                                            <p:cond delay="0"/>
                                          </p:stCondLst>
                                        </p:cTn>
                                        <p:tgtEl>
                                          <p:spTgt spid="181"/>
                                        </p:tgtEl>
                                        <p:attrNameLst>
                                          <p:attrName>style.visibility</p:attrName>
                                        </p:attrNameLst>
                                      </p:cBhvr>
                                      <p:to>
                                        <p:strVal val="visible"/>
                                      </p:to>
                                    </p:set>
                                    <p:anim calcmode="lin" valueType="num">
                                      <p:cBhvr additive="base">
                                        <p:cTn id="261" dur="500" fill="hold"/>
                                        <p:tgtEl>
                                          <p:spTgt spid="181"/>
                                        </p:tgtEl>
                                        <p:attrNameLst>
                                          <p:attrName>ppt_x</p:attrName>
                                        </p:attrNameLst>
                                      </p:cBhvr>
                                      <p:tavLst>
                                        <p:tav tm="0">
                                          <p:val>
                                            <p:strVal val="#ppt_x"/>
                                          </p:val>
                                        </p:tav>
                                        <p:tav tm="100000">
                                          <p:val>
                                            <p:strVal val="#ppt_x"/>
                                          </p:val>
                                        </p:tav>
                                      </p:tavLst>
                                    </p:anim>
                                    <p:anim calcmode="lin" valueType="num">
                                      <p:cBhvr additive="base">
                                        <p:cTn id="262" dur="500" fill="hold"/>
                                        <p:tgtEl>
                                          <p:spTgt spid="181"/>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92"/>
                                        </p:tgtEl>
                                        <p:attrNameLst>
                                          <p:attrName>style.visibility</p:attrName>
                                        </p:attrNameLst>
                                      </p:cBhvr>
                                      <p:to>
                                        <p:strVal val="visible"/>
                                      </p:to>
                                    </p:set>
                                    <p:anim calcmode="lin" valueType="num">
                                      <p:cBhvr additive="base">
                                        <p:cTn id="265" dur="500" fill="hold"/>
                                        <p:tgtEl>
                                          <p:spTgt spid="92"/>
                                        </p:tgtEl>
                                        <p:attrNameLst>
                                          <p:attrName>ppt_x</p:attrName>
                                        </p:attrNameLst>
                                      </p:cBhvr>
                                      <p:tavLst>
                                        <p:tav tm="0">
                                          <p:val>
                                            <p:strVal val="#ppt_x"/>
                                          </p:val>
                                        </p:tav>
                                        <p:tav tm="100000">
                                          <p:val>
                                            <p:strVal val="#ppt_x"/>
                                          </p:val>
                                        </p:tav>
                                      </p:tavLst>
                                    </p:anim>
                                    <p:anim calcmode="lin" valueType="num">
                                      <p:cBhvr additive="base">
                                        <p:cTn id="266" dur="500" fill="hold"/>
                                        <p:tgtEl>
                                          <p:spTgt spid="92"/>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124"/>
                                        </p:tgtEl>
                                        <p:attrNameLst>
                                          <p:attrName>style.visibility</p:attrName>
                                        </p:attrNameLst>
                                      </p:cBhvr>
                                      <p:to>
                                        <p:strVal val="visible"/>
                                      </p:to>
                                    </p:set>
                                    <p:anim calcmode="lin" valueType="num">
                                      <p:cBhvr additive="base">
                                        <p:cTn id="269" dur="500" fill="hold"/>
                                        <p:tgtEl>
                                          <p:spTgt spid="124"/>
                                        </p:tgtEl>
                                        <p:attrNameLst>
                                          <p:attrName>ppt_x</p:attrName>
                                        </p:attrNameLst>
                                      </p:cBhvr>
                                      <p:tavLst>
                                        <p:tav tm="0">
                                          <p:val>
                                            <p:strVal val="#ppt_x"/>
                                          </p:val>
                                        </p:tav>
                                        <p:tav tm="100000">
                                          <p:val>
                                            <p:strVal val="#ppt_x"/>
                                          </p:val>
                                        </p:tav>
                                      </p:tavLst>
                                    </p:anim>
                                    <p:anim calcmode="lin" valueType="num">
                                      <p:cBhvr additive="base">
                                        <p:cTn id="270" dur="500" fill="hold"/>
                                        <p:tgtEl>
                                          <p:spTgt spid="124"/>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125"/>
                                        </p:tgtEl>
                                        <p:attrNameLst>
                                          <p:attrName>style.visibility</p:attrName>
                                        </p:attrNameLst>
                                      </p:cBhvr>
                                      <p:to>
                                        <p:strVal val="visible"/>
                                      </p:to>
                                    </p:set>
                                    <p:anim calcmode="lin" valueType="num">
                                      <p:cBhvr additive="base">
                                        <p:cTn id="273" dur="500" fill="hold"/>
                                        <p:tgtEl>
                                          <p:spTgt spid="125"/>
                                        </p:tgtEl>
                                        <p:attrNameLst>
                                          <p:attrName>ppt_x</p:attrName>
                                        </p:attrNameLst>
                                      </p:cBhvr>
                                      <p:tavLst>
                                        <p:tav tm="0">
                                          <p:val>
                                            <p:strVal val="#ppt_x"/>
                                          </p:val>
                                        </p:tav>
                                        <p:tav tm="100000">
                                          <p:val>
                                            <p:strVal val="#ppt_x"/>
                                          </p:val>
                                        </p:tav>
                                      </p:tavLst>
                                    </p:anim>
                                    <p:anim calcmode="lin" valueType="num">
                                      <p:cBhvr additive="base">
                                        <p:cTn id="274" dur="500" fill="hold"/>
                                        <p:tgtEl>
                                          <p:spTgt spid="125"/>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231"/>
                                        </p:tgtEl>
                                        <p:attrNameLst>
                                          <p:attrName>style.visibility</p:attrName>
                                        </p:attrNameLst>
                                      </p:cBhvr>
                                      <p:to>
                                        <p:strVal val="visible"/>
                                      </p:to>
                                    </p:set>
                                    <p:anim calcmode="lin" valueType="num">
                                      <p:cBhvr additive="base">
                                        <p:cTn id="277" dur="500" fill="hold"/>
                                        <p:tgtEl>
                                          <p:spTgt spid="231"/>
                                        </p:tgtEl>
                                        <p:attrNameLst>
                                          <p:attrName>ppt_x</p:attrName>
                                        </p:attrNameLst>
                                      </p:cBhvr>
                                      <p:tavLst>
                                        <p:tav tm="0">
                                          <p:val>
                                            <p:strVal val="#ppt_x"/>
                                          </p:val>
                                        </p:tav>
                                        <p:tav tm="100000">
                                          <p:val>
                                            <p:strVal val="#ppt_x"/>
                                          </p:val>
                                        </p:tav>
                                      </p:tavLst>
                                    </p:anim>
                                    <p:anim calcmode="lin" valueType="num">
                                      <p:cBhvr additive="base">
                                        <p:cTn id="278" dur="500" fill="hold"/>
                                        <p:tgtEl>
                                          <p:spTgt spid="231"/>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232"/>
                                        </p:tgtEl>
                                        <p:attrNameLst>
                                          <p:attrName>style.visibility</p:attrName>
                                        </p:attrNameLst>
                                      </p:cBhvr>
                                      <p:to>
                                        <p:strVal val="visible"/>
                                      </p:to>
                                    </p:set>
                                    <p:anim calcmode="lin" valueType="num">
                                      <p:cBhvr additive="base">
                                        <p:cTn id="281" dur="500" fill="hold"/>
                                        <p:tgtEl>
                                          <p:spTgt spid="232"/>
                                        </p:tgtEl>
                                        <p:attrNameLst>
                                          <p:attrName>ppt_x</p:attrName>
                                        </p:attrNameLst>
                                      </p:cBhvr>
                                      <p:tavLst>
                                        <p:tav tm="0">
                                          <p:val>
                                            <p:strVal val="#ppt_x"/>
                                          </p:val>
                                        </p:tav>
                                        <p:tav tm="100000">
                                          <p:val>
                                            <p:strVal val="#ppt_x"/>
                                          </p:val>
                                        </p:tav>
                                      </p:tavLst>
                                    </p:anim>
                                    <p:anim calcmode="lin" valueType="num">
                                      <p:cBhvr additive="base">
                                        <p:cTn id="282" dur="500" fill="hold"/>
                                        <p:tgtEl>
                                          <p:spTgt spid="232"/>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234"/>
                                        </p:tgtEl>
                                        <p:attrNameLst>
                                          <p:attrName>style.visibility</p:attrName>
                                        </p:attrNameLst>
                                      </p:cBhvr>
                                      <p:to>
                                        <p:strVal val="visible"/>
                                      </p:to>
                                    </p:set>
                                    <p:anim calcmode="lin" valueType="num">
                                      <p:cBhvr additive="base">
                                        <p:cTn id="285" dur="500" fill="hold"/>
                                        <p:tgtEl>
                                          <p:spTgt spid="234"/>
                                        </p:tgtEl>
                                        <p:attrNameLst>
                                          <p:attrName>ppt_x</p:attrName>
                                        </p:attrNameLst>
                                      </p:cBhvr>
                                      <p:tavLst>
                                        <p:tav tm="0">
                                          <p:val>
                                            <p:strVal val="#ppt_x"/>
                                          </p:val>
                                        </p:tav>
                                        <p:tav tm="100000">
                                          <p:val>
                                            <p:strVal val="#ppt_x"/>
                                          </p:val>
                                        </p:tav>
                                      </p:tavLst>
                                    </p:anim>
                                    <p:anim calcmode="lin" valueType="num">
                                      <p:cBhvr additive="base">
                                        <p:cTn id="286" dur="500" fill="hold"/>
                                        <p:tgtEl>
                                          <p:spTgt spid="234"/>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270"/>
                                        </p:tgtEl>
                                        <p:attrNameLst>
                                          <p:attrName>style.visibility</p:attrName>
                                        </p:attrNameLst>
                                      </p:cBhvr>
                                      <p:to>
                                        <p:strVal val="visible"/>
                                      </p:to>
                                    </p:set>
                                    <p:anim calcmode="lin" valueType="num">
                                      <p:cBhvr additive="base">
                                        <p:cTn id="289" dur="500" fill="hold"/>
                                        <p:tgtEl>
                                          <p:spTgt spid="270"/>
                                        </p:tgtEl>
                                        <p:attrNameLst>
                                          <p:attrName>ppt_x</p:attrName>
                                        </p:attrNameLst>
                                      </p:cBhvr>
                                      <p:tavLst>
                                        <p:tav tm="0">
                                          <p:val>
                                            <p:strVal val="#ppt_x"/>
                                          </p:val>
                                        </p:tav>
                                        <p:tav tm="100000">
                                          <p:val>
                                            <p:strVal val="#ppt_x"/>
                                          </p:val>
                                        </p:tav>
                                      </p:tavLst>
                                    </p:anim>
                                    <p:anim calcmode="lin" valueType="num">
                                      <p:cBhvr additive="base">
                                        <p:cTn id="290" dur="500" fill="hold"/>
                                        <p:tgtEl>
                                          <p:spTgt spid="270"/>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271"/>
                                        </p:tgtEl>
                                        <p:attrNameLst>
                                          <p:attrName>style.visibility</p:attrName>
                                        </p:attrNameLst>
                                      </p:cBhvr>
                                      <p:to>
                                        <p:strVal val="visible"/>
                                      </p:to>
                                    </p:set>
                                    <p:anim calcmode="lin" valueType="num">
                                      <p:cBhvr additive="base">
                                        <p:cTn id="293" dur="500" fill="hold"/>
                                        <p:tgtEl>
                                          <p:spTgt spid="271"/>
                                        </p:tgtEl>
                                        <p:attrNameLst>
                                          <p:attrName>ppt_x</p:attrName>
                                        </p:attrNameLst>
                                      </p:cBhvr>
                                      <p:tavLst>
                                        <p:tav tm="0">
                                          <p:val>
                                            <p:strVal val="#ppt_x"/>
                                          </p:val>
                                        </p:tav>
                                        <p:tav tm="100000">
                                          <p:val>
                                            <p:strVal val="#ppt_x"/>
                                          </p:val>
                                        </p:tav>
                                      </p:tavLst>
                                    </p:anim>
                                    <p:anim calcmode="lin" valueType="num">
                                      <p:cBhvr additive="base">
                                        <p:cTn id="294" dur="500" fill="hold"/>
                                        <p:tgtEl>
                                          <p:spTgt spid="271"/>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272"/>
                                        </p:tgtEl>
                                        <p:attrNameLst>
                                          <p:attrName>style.visibility</p:attrName>
                                        </p:attrNameLst>
                                      </p:cBhvr>
                                      <p:to>
                                        <p:strVal val="visible"/>
                                      </p:to>
                                    </p:set>
                                    <p:anim calcmode="lin" valueType="num">
                                      <p:cBhvr additive="base">
                                        <p:cTn id="297" dur="500" fill="hold"/>
                                        <p:tgtEl>
                                          <p:spTgt spid="272"/>
                                        </p:tgtEl>
                                        <p:attrNameLst>
                                          <p:attrName>ppt_x</p:attrName>
                                        </p:attrNameLst>
                                      </p:cBhvr>
                                      <p:tavLst>
                                        <p:tav tm="0">
                                          <p:val>
                                            <p:strVal val="#ppt_x"/>
                                          </p:val>
                                        </p:tav>
                                        <p:tav tm="100000">
                                          <p:val>
                                            <p:strVal val="#ppt_x"/>
                                          </p:val>
                                        </p:tav>
                                      </p:tavLst>
                                    </p:anim>
                                    <p:anim calcmode="lin" valueType="num">
                                      <p:cBhvr additive="base">
                                        <p:cTn id="298" dur="500" fill="hold"/>
                                        <p:tgtEl>
                                          <p:spTgt spid="272"/>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273"/>
                                        </p:tgtEl>
                                        <p:attrNameLst>
                                          <p:attrName>style.visibility</p:attrName>
                                        </p:attrNameLst>
                                      </p:cBhvr>
                                      <p:to>
                                        <p:strVal val="visible"/>
                                      </p:to>
                                    </p:set>
                                    <p:anim calcmode="lin" valueType="num">
                                      <p:cBhvr additive="base">
                                        <p:cTn id="301" dur="500" fill="hold"/>
                                        <p:tgtEl>
                                          <p:spTgt spid="273"/>
                                        </p:tgtEl>
                                        <p:attrNameLst>
                                          <p:attrName>ppt_x</p:attrName>
                                        </p:attrNameLst>
                                      </p:cBhvr>
                                      <p:tavLst>
                                        <p:tav tm="0">
                                          <p:val>
                                            <p:strVal val="#ppt_x"/>
                                          </p:val>
                                        </p:tav>
                                        <p:tav tm="100000">
                                          <p:val>
                                            <p:strVal val="#ppt_x"/>
                                          </p:val>
                                        </p:tav>
                                      </p:tavLst>
                                    </p:anim>
                                    <p:anim calcmode="lin" valueType="num">
                                      <p:cBhvr additive="base">
                                        <p:cTn id="302" dur="500" fill="hold"/>
                                        <p:tgtEl>
                                          <p:spTgt spid="273"/>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278"/>
                                        </p:tgtEl>
                                        <p:attrNameLst>
                                          <p:attrName>style.visibility</p:attrName>
                                        </p:attrNameLst>
                                      </p:cBhvr>
                                      <p:to>
                                        <p:strVal val="visible"/>
                                      </p:to>
                                    </p:set>
                                    <p:anim calcmode="lin" valueType="num">
                                      <p:cBhvr additive="base">
                                        <p:cTn id="305" dur="500" fill="hold"/>
                                        <p:tgtEl>
                                          <p:spTgt spid="278"/>
                                        </p:tgtEl>
                                        <p:attrNameLst>
                                          <p:attrName>ppt_x</p:attrName>
                                        </p:attrNameLst>
                                      </p:cBhvr>
                                      <p:tavLst>
                                        <p:tav tm="0">
                                          <p:val>
                                            <p:strVal val="#ppt_x"/>
                                          </p:val>
                                        </p:tav>
                                        <p:tav tm="100000">
                                          <p:val>
                                            <p:strVal val="#ppt_x"/>
                                          </p:val>
                                        </p:tav>
                                      </p:tavLst>
                                    </p:anim>
                                    <p:anim calcmode="lin" valueType="num">
                                      <p:cBhvr additive="base">
                                        <p:cTn id="306" dur="500" fill="hold"/>
                                        <p:tgtEl>
                                          <p:spTgt spid="278"/>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279"/>
                                        </p:tgtEl>
                                        <p:attrNameLst>
                                          <p:attrName>style.visibility</p:attrName>
                                        </p:attrNameLst>
                                      </p:cBhvr>
                                      <p:to>
                                        <p:strVal val="visible"/>
                                      </p:to>
                                    </p:set>
                                    <p:anim calcmode="lin" valueType="num">
                                      <p:cBhvr additive="base">
                                        <p:cTn id="309" dur="500" fill="hold"/>
                                        <p:tgtEl>
                                          <p:spTgt spid="279"/>
                                        </p:tgtEl>
                                        <p:attrNameLst>
                                          <p:attrName>ppt_x</p:attrName>
                                        </p:attrNameLst>
                                      </p:cBhvr>
                                      <p:tavLst>
                                        <p:tav tm="0">
                                          <p:val>
                                            <p:strVal val="#ppt_x"/>
                                          </p:val>
                                        </p:tav>
                                        <p:tav tm="100000">
                                          <p:val>
                                            <p:strVal val="#ppt_x"/>
                                          </p:val>
                                        </p:tav>
                                      </p:tavLst>
                                    </p:anim>
                                    <p:anim calcmode="lin" valueType="num">
                                      <p:cBhvr additive="base">
                                        <p:cTn id="310" dur="500" fill="hold"/>
                                        <p:tgtEl>
                                          <p:spTgt spid="279"/>
                                        </p:tgtEl>
                                        <p:attrNameLst>
                                          <p:attrName>ppt_y</p:attrName>
                                        </p:attrNameLst>
                                      </p:cBhvr>
                                      <p:tavLst>
                                        <p:tav tm="0">
                                          <p:val>
                                            <p:strVal val="1+#ppt_h/2"/>
                                          </p:val>
                                        </p:tav>
                                        <p:tav tm="100000">
                                          <p:val>
                                            <p:strVal val="#ppt_y"/>
                                          </p:val>
                                        </p:tav>
                                      </p:tavLst>
                                    </p:anim>
                                  </p:childTnLst>
                                </p:cTn>
                              </p:par>
                              <p:par>
                                <p:cTn id="311" presetID="2" presetClass="entr" presetSubtype="4" fill="hold" nodeType="withEffect">
                                  <p:stCondLst>
                                    <p:cond delay="0"/>
                                  </p:stCondLst>
                                  <p:childTnLst>
                                    <p:set>
                                      <p:cBhvr>
                                        <p:cTn id="312" dur="1" fill="hold">
                                          <p:stCondLst>
                                            <p:cond delay="0"/>
                                          </p:stCondLst>
                                        </p:cTn>
                                        <p:tgtEl>
                                          <p:spTgt spid="280"/>
                                        </p:tgtEl>
                                        <p:attrNameLst>
                                          <p:attrName>style.visibility</p:attrName>
                                        </p:attrNameLst>
                                      </p:cBhvr>
                                      <p:to>
                                        <p:strVal val="visible"/>
                                      </p:to>
                                    </p:set>
                                    <p:anim calcmode="lin" valueType="num">
                                      <p:cBhvr additive="base">
                                        <p:cTn id="313" dur="500" fill="hold"/>
                                        <p:tgtEl>
                                          <p:spTgt spid="280"/>
                                        </p:tgtEl>
                                        <p:attrNameLst>
                                          <p:attrName>ppt_x</p:attrName>
                                        </p:attrNameLst>
                                      </p:cBhvr>
                                      <p:tavLst>
                                        <p:tav tm="0">
                                          <p:val>
                                            <p:strVal val="#ppt_x"/>
                                          </p:val>
                                        </p:tav>
                                        <p:tav tm="100000">
                                          <p:val>
                                            <p:strVal val="#ppt_x"/>
                                          </p:val>
                                        </p:tav>
                                      </p:tavLst>
                                    </p:anim>
                                    <p:anim calcmode="lin" valueType="num">
                                      <p:cBhvr additive="base">
                                        <p:cTn id="314" dur="500" fill="hold"/>
                                        <p:tgtEl>
                                          <p:spTgt spid="280"/>
                                        </p:tgtEl>
                                        <p:attrNameLst>
                                          <p:attrName>ppt_y</p:attrName>
                                        </p:attrNameLst>
                                      </p:cBhvr>
                                      <p:tavLst>
                                        <p:tav tm="0">
                                          <p:val>
                                            <p:strVal val="1+#ppt_h/2"/>
                                          </p:val>
                                        </p:tav>
                                        <p:tav tm="100000">
                                          <p:val>
                                            <p:strVal val="#ppt_y"/>
                                          </p:val>
                                        </p:tav>
                                      </p:tavLst>
                                    </p:anim>
                                  </p:childTnLst>
                                </p:cTn>
                              </p:par>
                              <p:par>
                                <p:cTn id="315" presetID="2" presetClass="entr" presetSubtype="4" fill="hold" nodeType="withEffect">
                                  <p:stCondLst>
                                    <p:cond delay="0"/>
                                  </p:stCondLst>
                                  <p:childTnLst>
                                    <p:set>
                                      <p:cBhvr>
                                        <p:cTn id="316" dur="1" fill="hold">
                                          <p:stCondLst>
                                            <p:cond delay="0"/>
                                          </p:stCondLst>
                                        </p:cTn>
                                        <p:tgtEl>
                                          <p:spTgt spid="281"/>
                                        </p:tgtEl>
                                        <p:attrNameLst>
                                          <p:attrName>style.visibility</p:attrName>
                                        </p:attrNameLst>
                                      </p:cBhvr>
                                      <p:to>
                                        <p:strVal val="visible"/>
                                      </p:to>
                                    </p:set>
                                    <p:anim calcmode="lin" valueType="num">
                                      <p:cBhvr additive="base">
                                        <p:cTn id="317" dur="500" fill="hold"/>
                                        <p:tgtEl>
                                          <p:spTgt spid="281"/>
                                        </p:tgtEl>
                                        <p:attrNameLst>
                                          <p:attrName>ppt_x</p:attrName>
                                        </p:attrNameLst>
                                      </p:cBhvr>
                                      <p:tavLst>
                                        <p:tav tm="0">
                                          <p:val>
                                            <p:strVal val="#ppt_x"/>
                                          </p:val>
                                        </p:tav>
                                        <p:tav tm="100000">
                                          <p:val>
                                            <p:strVal val="#ppt_x"/>
                                          </p:val>
                                        </p:tav>
                                      </p:tavLst>
                                    </p:anim>
                                    <p:anim calcmode="lin" valueType="num">
                                      <p:cBhvr additive="base">
                                        <p:cTn id="318" dur="500" fill="hold"/>
                                        <p:tgtEl>
                                          <p:spTgt spid="281"/>
                                        </p:tgtEl>
                                        <p:attrNameLst>
                                          <p:attrName>ppt_y</p:attrName>
                                        </p:attrNameLst>
                                      </p:cBhvr>
                                      <p:tavLst>
                                        <p:tav tm="0">
                                          <p:val>
                                            <p:strVal val="1+#ppt_h/2"/>
                                          </p:val>
                                        </p:tav>
                                        <p:tav tm="100000">
                                          <p:val>
                                            <p:strVal val="#ppt_y"/>
                                          </p:val>
                                        </p:tav>
                                      </p:tavLst>
                                    </p:anim>
                                  </p:childTnLst>
                                </p:cTn>
                              </p:par>
                              <p:par>
                                <p:cTn id="319" presetID="2" presetClass="entr" presetSubtype="4" fill="hold" grpId="0" nodeType="withEffect">
                                  <p:stCondLst>
                                    <p:cond delay="0"/>
                                  </p:stCondLst>
                                  <p:childTnLst>
                                    <p:set>
                                      <p:cBhvr>
                                        <p:cTn id="320" dur="1" fill="hold">
                                          <p:stCondLst>
                                            <p:cond delay="0"/>
                                          </p:stCondLst>
                                        </p:cTn>
                                        <p:tgtEl>
                                          <p:spTgt spid="286"/>
                                        </p:tgtEl>
                                        <p:attrNameLst>
                                          <p:attrName>style.visibility</p:attrName>
                                        </p:attrNameLst>
                                      </p:cBhvr>
                                      <p:to>
                                        <p:strVal val="visible"/>
                                      </p:to>
                                    </p:set>
                                    <p:anim calcmode="lin" valueType="num">
                                      <p:cBhvr additive="base">
                                        <p:cTn id="321" dur="500" fill="hold"/>
                                        <p:tgtEl>
                                          <p:spTgt spid="286"/>
                                        </p:tgtEl>
                                        <p:attrNameLst>
                                          <p:attrName>ppt_x</p:attrName>
                                        </p:attrNameLst>
                                      </p:cBhvr>
                                      <p:tavLst>
                                        <p:tav tm="0">
                                          <p:val>
                                            <p:strVal val="#ppt_x"/>
                                          </p:val>
                                        </p:tav>
                                        <p:tav tm="100000">
                                          <p:val>
                                            <p:strVal val="#ppt_x"/>
                                          </p:val>
                                        </p:tav>
                                      </p:tavLst>
                                    </p:anim>
                                    <p:anim calcmode="lin" valueType="num">
                                      <p:cBhvr additive="base">
                                        <p:cTn id="322" dur="500" fill="hold"/>
                                        <p:tgtEl>
                                          <p:spTgt spid="286"/>
                                        </p:tgtEl>
                                        <p:attrNameLst>
                                          <p:attrName>ppt_y</p:attrName>
                                        </p:attrNameLst>
                                      </p:cBhvr>
                                      <p:tavLst>
                                        <p:tav tm="0">
                                          <p:val>
                                            <p:strVal val="1+#ppt_h/2"/>
                                          </p:val>
                                        </p:tav>
                                        <p:tav tm="100000">
                                          <p:val>
                                            <p:strVal val="#ppt_y"/>
                                          </p:val>
                                        </p:tav>
                                      </p:tavLst>
                                    </p:anim>
                                  </p:childTnLst>
                                </p:cTn>
                              </p:par>
                              <p:par>
                                <p:cTn id="323" presetID="2" presetClass="entr" presetSubtype="4" fill="hold" grpId="0" nodeType="withEffect">
                                  <p:stCondLst>
                                    <p:cond delay="0"/>
                                  </p:stCondLst>
                                  <p:childTnLst>
                                    <p:set>
                                      <p:cBhvr>
                                        <p:cTn id="324" dur="1" fill="hold">
                                          <p:stCondLst>
                                            <p:cond delay="0"/>
                                          </p:stCondLst>
                                        </p:cTn>
                                        <p:tgtEl>
                                          <p:spTgt spid="287"/>
                                        </p:tgtEl>
                                        <p:attrNameLst>
                                          <p:attrName>style.visibility</p:attrName>
                                        </p:attrNameLst>
                                      </p:cBhvr>
                                      <p:to>
                                        <p:strVal val="visible"/>
                                      </p:to>
                                    </p:set>
                                    <p:anim calcmode="lin" valueType="num">
                                      <p:cBhvr additive="base">
                                        <p:cTn id="325" dur="500" fill="hold"/>
                                        <p:tgtEl>
                                          <p:spTgt spid="287"/>
                                        </p:tgtEl>
                                        <p:attrNameLst>
                                          <p:attrName>ppt_x</p:attrName>
                                        </p:attrNameLst>
                                      </p:cBhvr>
                                      <p:tavLst>
                                        <p:tav tm="0">
                                          <p:val>
                                            <p:strVal val="#ppt_x"/>
                                          </p:val>
                                        </p:tav>
                                        <p:tav tm="100000">
                                          <p:val>
                                            <p:strVal val="#ppt_x"/>
                                          </p:val>
                                        </p:tav>
                                      </p:tavLst>
                                    </p:anim>
                                    <p:anim calcmode="lin" valueType="num">
                                      <p:cBhvr additive="base">
                                        <p:cTn id="326" dur="500" fill="hold"/>
                                        <p:tgtEl>
                                          <p:spTgt spid="287"/>
                                        </p:tgtEl>
                                        <p:attrNameLst>
                                          <p:attrName>ppt_y</p:attrName>
                                        </p:attrNameLst>
                                      </p:cBhvr>
                                      <p:tavLst>
                                        <p:tav tm="0">
                                          <p:val>
                                            <p:strVal val="1+#ppt_h/2"/>
                                          </p:val>
                                        </p:tav>
                                        <p:tav tm="100000">
                                          <p:val>
                                            <p:strVal val="#ppt_y"/>
                                          </p:val>
                                        </p:tav>
                                      </p:tavLst>
                                    </p:anim>
                                  </p:childTnLst>
                                </p:cTn>
                              </p:par>
                              <p:par>
                                <p:cTn id="327" presetID="2" presetClass="entr" presetSubtype="4" fill="hold" grpId="0" nodeType="withEffect">
                                  <p:stCondLst>
                                    <p:cond delay="0"/>
                                  </p:stCondLst>
                                  <p:childTnLst>
                                    <p:set>
                                      <p:cBhvr>
                                        <p:cTn id="328" dur="1" fill="hold">
                                          <p:stCondLst>
                                            <p:cond delay="0"/>
                                          </p:stCondLst>
                                        </p:cTn>
                                        <p:tgtEl>
                                          <p:spTgt spid="288"/>
                                        </p:tgtEl>
                                        <p:attrNameLst>
                                          <p:attrName>style.visibility</p:attrName>
                                        </p:attrNameLst>
                                      </p:cBhvr>
                                      <p:to>
                                        <p:strVal val="visible"/>
                                      </p:to>
                                    </p:set>
                                    <p:anim calcmode="lin" valueType="num">
                                      <p:cBhvr additive="base">
                                        <p:cTn id="329" dur="500" fill="hold"/>
                                        <p:tgtEl>
                                          <p:spTgt spid="288"/>
                                        </p:tgtEl>
                                        <p:attrNameLst>
                                          <p:attrName>ppt_x</p:attrName>
                                        </p:attrNameLst>
                                      </p:cBhvr>
                                      <p:tavLst>
                                        <p:tav tm="0">
                                          <p:val>
                                            <p:strVal val="#ppt_x"/>
                                          </p:val>
                                        </p:tav>
                                        <p:tav tm="100000">
                                          <p:val>
                                            <p:strVal val="#ppt_x"/>
                                          </p:val>
                                        </p:tav>
                                      </p:tavLst>
                                    </p:anim>
                                    <p:anim calcmode="lin" valueType="num">
                                      <p:cBhvr additive="base">
                                        <p:cTn id="330" dur="500" fill="hold"/>
                                        <p:tgtEl>
                                          <p:spTgt spid="288"/>
                                        </p:tgtEl>
                                        <p:attrNameLst>
                                          <p:attrName>ppt_y</p:attrName>
                                        </p:attrNameLst>
                                      </p:cBhvr>
                                      <p:tavLst>
                                        <p:tav tm="0">
                                          <p:val>
                                            <p:strVal val="1+#ppt_h/2"/>
                                          </p:val>
                                        </p:tav>
                                        <p:tav tm="100000">
                                          <p:val>
                                            <p:strVal val="#ppt_y"/>
                                          </p:val>
                                        </p:tav>
                                      </p:tavLst>
                                    </p:anim>
                                  </p:childTnLst>
                                </p:cTn>
                              </p:par>
                              <p:par>
                                <p:cTn id="331" presetID="2" presetClass="entr" presetSubtype="4" fill="hold" grpId="0" nodeType="withEffect">
                                  <p:stCondLst>
                                    <p:cond delay="0"/>
                                  </p:stCondLst>
                                  <p:childTnLst>
                                    <p:set>
                                      <p:cBhvr>
                                        <p:cTn id="332" dur="1" fill="hold">
                                          <p:stCondLst>
                                            <p:cond delay="0"/>
                                          </p:stCondLst>
                                        </p:cTn>
                                        <p:tgtEl>
                                          <p:spTgt spid="289"/>
                                        </p:tgtEl>
                                        <p:attrNameLst>
                                          <p:attrName>style.visibility</p:attrName>
                                        </p:attrNameLst>
                                      </p:cBhvr>
                                      <p:to>
                                        <p:strVal val="visible"/>
                                      </p:to>
                                    </p:set>
                                    <p:anim calcmode="lin" valueType="num">
                                      <p:cBhvr additive="base">
                                        <p:cTn id="333" dur="500" fill="hold"/>
                                        <p:tgtEl>
                                          <p:spTgt spid="289"/>
                                        </p:tgtEl>
                                        <p:attrNameLst>
                                          <p:attrName>ppt_x</p:attrName>
                                        </p:attrNameLst>
                                      </p:cBhvr>
                                      <p:tavLst>
                                        <p:tav tm="0">
                                          <p:val>
                                            <p:strVal val="#ppt_x"/>
                                          </p:val>
                                        </p:tav>
                                        <p:tav tm="100000">
                                          <p:val>
                                            <p:strVal val="#ppt_x"/>
                                          </p:val>
                                        </p:tav>
                                      </p:tavLst>
                                    </p:anim>
                                    <p:anim calcmode="lin" valueType="num">
                                      <p:cBhvr additive="base">
                                        <p:cTn id="334" dur="500" fill="hold"/>
                                        <p:tgtEl>
                                          <p:spTgt spid="289"/>
                                        </p:tgtEl>
                                        <p:attrNameLst>
                                          <p:attrName>ppt_y</p:attrName>
                                        </p:attrNameLst>
                                      </p:cBhvr>
                                      <p:tavLst>
                                        <p:tav tm="0">
                                          <p:val>
                                            <p:strVal val="1+#ppt_h/2"/>
                                          </p:val>
                                        </p:tav>
                                        <p:tav tm="100000">
                                          <p:val>
                                            <p:strVal val="#ppt_y"/>
                                          </p:val>
                                        </p:tav>
                                      </p:tavLst>
                                    </p:anim>
                                  </p:childTnLst>
                                </p:cTn>
                              </p:par>
                              <p:par>
                                <p:cTn id="335" presetID="2" presetClass="entr" presetSubtype="4" fill="hold" grpId="0" nodeType="withEffect">
                                  <p:stCondLst>
                                    <p:cond delay="0"/>
                                  </p:stCondLst>
                                  <p:childTnLst>
                                    <p:set>
                                      <p:cBhvr>
                                        <p:cTn id="336" dur="1" fill="hold">
                                          <p:stCondLst>
                                            <p:cond delay="0"/>
                                          </p:stCondLst>
                                        </p:cTn>
                                        <p:tgtEl>
                                          <p:spTgt spid="290"/>
                                        </p:tgtEl>
                                        <p:attrNameLst>
                                          <p:attrName>style.visibility</p:attrName>
                                        </p:attrNameLst>
                                      </p:cBhvr>
                                      <p:to>
                                        <p:strVal val="visible"/>
                                      </p:to>
                                    </p:set>
                                    <p:anim calcmode="lin" valueType="num">
                                      <p:cBhvr additive="base">
                                        <p:cTn id="337" dur="500" fill="hold"/>
                                        <p:tgtEl>
                                          <p:spTgt spid="290"/>
                                        </p:tgtEl>
                                        <p:attrNameLst>
                                          <p:attrName>ppt_x</p:attrName>
                                        </p:attrNameLst>
                                      </p:cBhvr>
                                      <p:tavLst>
                                        <p:tav tm="0">
                                          <p:val>
                                            <p:strVal val="#ppt_x"/>
                                          </p:val>
                                        </p:tav>
                                        <p:tav tm="100000">
                                          <p:val>
                                            <p:strVal val="#ppt_x"/>
                                          </p:val>
                                        </p:tav>
                                      </p:tavLst>
                                    </p:anim>
                                    <p:anim calcmode="lin" valueType="num">
                                      <p:cBhvr additive="base">
                                        <p:cTn id="338" dur="500" fill="hold"/>
                                        <p:tgtEl>
                                          <p:spTgt spid="290"/>
                                        </p:tgtEl>
                                        <p:attrNameLst>
                                          <p:attrName>ppt_y</p:attrName>
                                        </p:attrNameLst>
                                      </p:cBhvr>
                                      <p:tavLst>
                                        <p:tav tm="0">
                                          <p:val>
                                            <p:strVal val="1+#ppt_h/2"/>
                                          </p:val>
                                        </p:tav>
                                        <p:tav tm="100000">
                                          <p:val>
                                            <p:strVal val="#ppt_y"/>
                                          </p:val>
                                        </p:tav>
                                      </p:tavLst>
                                    </p:anim>
                                  </p:childTnLst>
                                </p:cTn>
                              </p:par>
                              <p:par>
                                <p:cTn id="339" presetID="2" presetClass="entr" presetSubtype="4" fill="hold" nodeType="withEffect">
                                  <p:stCondLst>
                                    <p:cond delay="0"/>
                                  </p:stCondLst>
                                  <p:childTnLst>
                                    <p:set>
                                      <p:cBhvr>
                                        <p:cTn id="340" dur="1" fill="hold">
                                          <p:stCondLst>
                                            <p:cond delay="0"/>
                                          </p:stCondLst>
                                        </p:cTn>
                                        <p:tgtEl>
                                          <p:spTgt spid="291"/>
                                        </p:tgtEl>
                                        <p:attrNameLst>
                                          <p:attrName>style.visibility</p:attrName>
                                        </p:attrNameLst>
                                      </p:cBhvr>
                                      <p:to>
                                        <p:strVal val="visible"/>
                                      </p:to>
                                    </p:set>
                                    <p:anim calcmode="lin" valueType="num">
                                      <p:cBhvr additive="base">
                                        <p:cTn id="341" dur="500" fill="hold"/>
                                        <p:tgtEl>
                                          <p:spTgt spid="291"/>
                                        </p:tgtEl>
                                        <p:attrNameLst>
                                          <p:attrName>ppt_x</p:attrName>
                                        </p:attrNameLst>
                                      </p:cBhvr>
                                      <p:tavLst>
                                        <p:tav tm="0">
                                          <p:val>
                                            <p:strVal val="#ppt_x"/>
                                          </p:val>
                                        </p:tav>
                                        <p:tav tm="100000">
                                          <p:val>
                                            <p:strVal val="#ppt_x"/>
                                          </p:val>
                                        </p:tav>
                                      </p:tavLst>
                                    </p:anim>
                                    <p:anim calcmode="lin" valueType="num">
                                      <p:cBhvr additive="base">
                                        <p:cTn id="342" dur="500" fill="hold"/>
                                        <p:tgtEl>
                                          <p:spTgt spid="291"/>
                                        </p:tgtEl>
                                        <p:attrNameLst>
                                          <p:attrName>ppt_y</p:attrName>
                                        </p:attrNameLst>
                                      </p:cBhvr>
                                      <p:tavLst>
                                        <p:tav tm="0">
                                          <p:val>
                                            <p:strVal val="1+#ppt_h/2"/>
                                          </p:val>
                                        </p:tav>
                                        <p:tav tm="100000">
                                          <p:val>
                                            <p:strVal val="#ppt_y"/>
                                          </p:val>
                                        </p:tav>
                                      </p:tavLst>
                                    </p:anim>
                                  </p:childTnLst>
                                </p:cTn>
                              </p:par>
                              <p:par>
                                <p:cTn id="343" presetID="2" presetClass="entr" presetSubtype="4" fill="hold" nodeType="withEffect">
                                  <p:stCondLst>
                                    <p:cond delay="0"/>
                                  </p:stCondLst>
                                  <p:childTnLst>
                                    <p:set>
                                      <p:cBhvr>
                                        <p:cTn id="344" dur="1" fill="hold">
                                          <p:stCondLst>
                                            <p:cond delay="0"/>
                                          </p:stCondLst>
                                        </p:cTn>
                                        <p:tgtEl>
                                          <p:spTgt spid="292"/>
                                        </p:tgtEl>
                                        <p:attrNameLst>
                                          <p:attrName>style.visibility</p:attrName>
                                        </p:attrNameLst>
                                      </p:cBhvr>
                                      <p:to>
                                        <p:strVal val="visible"/>
                                      </p:to>
                                    </p:set>
                                    <p:anim calcmode="lin" valueType="num">
                                      <p:cBhvr additive="base">
                                        <p:cTn id="345" dur="500" fill="hold"/>
                                        <p:tgtEl>
                                          <p:spTgt spid="292"/>
                                        </p:tgtEl>
                                        <p:attrNameLst>
                                          <p:attrName>ppt_x</p:attrName>
                                        </p:attrNameLst>
                                      </p:cBhvr>
                                      <p:tavLst>
                                        <p:tav tm="0">
                                          <p:val>
                                            <p:strVal val="#ppt_x"/>
                                          </p:val>
                                        </p:tav>
                                        <p:tav tm="100000">
                                          <p:val>
                                            <p:strVal val="#ppt_x"/>
                                          </p:val>
                                        </p:tav>
                                      </p:tavLst>
                                    </p:anim>
                                    <p:anim calcmode="lin" valueType="num">
                                      <p:cBhvr additive="base">
                                        <p:cTn id="346" dur="500" fill="hold"/>
                                        <p:tgtEl>
                                          <p:spTgt spid="292"/>
                                        </p:tgtEl>
                                        <p:attrNameLst>
                                          <p:attrName>ppt_y</p:attrName>
                                        </p:attrNameLst>
                                      </p:cBhvr>
                                      <p:tavLst>
                                        <p:tav tm="0">
                                          <p:val>
                                            <p:strVal val="1+#ppt_h/2"/>
                                          </p:val>
                                        </p:tav>
                                        <p:tav tm="100000">
                                          <p:val>
                                            <p:strVal val="#ppt_y"/>
                                          </p:val>
                                        </p:tav>
                                      </p:tavLst>
                                    </p:anim>
                                  </p:childTnLst>
                                </p:cTn>
                              </p:par>
                              <p:par>
                                <p:cTn id="347" presetID="2" presetClass="entr" presetSubtype="4" fill="hold" nodeType="withEffect">
                                  <p:stCondLst>
                                    <p:cond delay="0"/>
                                  </p:stCondLst>
                                  <p:childTnLst>
                                    <p:set>
                                      <p:cBhvr>
                                        <p:cTn id="348" dur="1" fill="hold">
                                          <p:stCondLst>
                                            <p:cond delay="0"/>
                                          </p:stCondLst>
                                        </p:cTn>
                                        <p:tgtEl>
                                          <p:spTgt spid="293"/>
                                        </p:tgtEl>
                                        <p:attrNameLst>
                                          <p:attrName>style.visibility</p:attrName>
                                        </p:attrNameLst>
                                      </p:cBhvr>
                                      <p:to>
                                        <p:strVal val="visible"/>
                                      </p:to>
                                    </p:set>
                                    <p:anim calcmode="lin" valueType="num">
                                      <p:cBhvr additive="base">
                                        <p:cTn id="349" dur="500" fill="hold"/>
                                        <p:tgtEl>
                                          <p:spTgt spid="293"/>
                                        </p:tgtEl>
                                        <p:attrNameLst>
                                          <p:attrName>ppt_x</p:attrName>
                                        </p:attrNameLst>
                                      </p:cBhvr>
                                      <p:tavLst>
                                        <p:tav tm="0">
                                          <p:val>
                                            <p:strVal val="#ppt_x"/>
                                          </p:val>
                                        </p:tav>
                                        <p:tav tm="100000">
                                          <p:val>
                                            <p:strVal val="#ppt_x"/>
                                          </p:val>
                                        </p:tav>
                                      </p:tavLst>
                                    </p:anim>
                                    <p:anim calcmode="lin" valueType="num">
                                      <p:cBhvr additive="base">
                                        <p:cTn id="350" dur="500" fill="hold"/>
                                        <p:tgtEl>
                                          <p:spTgt spid="293"/>
                                        </p:tgtEl>
                                        <p:attrNameLst>
                                          <p:attrName>ppt_y</p:attrName>
                                        </p:attrNameLst>
                                      </p:cBhvr>
                                      <p:tavLst>
                                        <p:tav tm="0">
                                          <p:val>
                                            <p:strVal val="1+#ppt_h/2"/>
                                          </p:val>
                                        </p:tav>
                                        <p:tav tm="100000">
                                          <p:val>
                                            <p:strVal val="#ppt_y"/>
                                          </p:val>
                                        </p:tav>
                                      </p:tavLst>
                                    </p:anim>
                                  </p:childTnLst>
                                </p:cTn>
                              </p:par>
                              <p:par>
                                <p:cTn id="351" presetID="2" presetClass="entr" presetSubtype="4" fill="hold" nodeType="withEffect">
                                  <p:stCondLst>
                                    <p:cond delay="0"/>
                                  </p:stCondLst>
                                  <p:childTnLst>
                                    <p:set>
                                      <p:cBhvr>
                                        <p:cTn id="352" dur="1" fill="hold">
                                          <p:stCondLst>
                                            <p:cond delay="0"/>
                                          </p:stCondLst>
                                        </p:cTn>
                                        <p:tgtEl>
                                          <p:spTgt spid="294"/>
                                        </p:tgtEl>
                                        <p:attrNameLst>
                                          <p:attrName>style.visibility</p:attrName>
                                        </p:attrNameLst>
                                      </p:cBhvr>
                                      <p:to>
                                        <p:strVal val="visible"/>
                                      </p:to>
                                    </p:set>
                                    <p:anim calcmode="lin" valueType="num">
                                      <p:cBhvr additive="base">
                                        <p:cTn id="353" dur="500" fill="hold"/>
                                        <p:tgtEl>
                                          <p:spTgt spid="294"/>
                                        </p:tgtEl>
                                        <p:attrNameLst>
                                          <p:attrName>ppt_x</p:attrName>
                                        </p:attrNameLst>
                                      </p:cBhvr>
                                      <p:tavLst>
                                        <p:tav tm="0">
                                          <p:val>
                                            <p:strVal val="#ppt_x"/>
                                          </p:val>
                                        </p:tav>
                                        <p:tav tm="100000">
                                          <p:val>
                                            <p:strVal val="#ppt_x"/>
                                          </p:val>
                                        </p:tav>
                                      </p:tavLst>
                                    </p:anim>
                                    <p:anim calcmode="lin" valueType="num">
                                      <p:cBhvr additive="base">
                                        <p:cTn id="354" dur="500" fill="hold"/>
                                        <p:tgtEl>
                                          <p:spTgt spid="294"/>
                                        </p:tgtEl>
                                        <p:attrNameLst>
                                          <p:attrName>ppt_y</p:attrName>
                                        </p:attrNameLst>
                                      </p:cBhvr>
                                      <p:tavLst>
                                        <p:tav tm="0">
                                          <p:val>
                                            <p:strVal val="1+#ppt_h/2"/>
                                          </p:val>
                                        </p:tav>
                                        <p:tav tm="100000">
                                          <p:val>
                                            <p:strVal val="#ppt_y"/>
                                          </p:val>
                                        </p:tav>
                                      </p:tavLst>
                                    </p:anim>
                                  </p:childTnLst>
                                </p:cTn>
                              </p:par>
                              <p:par>
                                <p:cTn id="355" presetID="2" presetClass="entr" presetSubtype="4" fill="hold" nodeType="withEffect">
                                  <p:stCondLst>
                                    <p:cond delay="0"/>
                                  </p:stCondLst>
                                  <p:childTnLst>
                                    <p:set>
                                      <p:cBhvr>
                                        <p:cTn id="356" dur="1" fill="hold">
                                          <p:stCondLst>
                                            <p:cond delay="0"/>
                                          </p:stCondLst>
                                        </p:cTn>
                                        <p:tgtEl>
                                          <p:spTgt spid="311"/>
                                        </p:tgtEl>
                                        <p:attrNameLst>
                                          <p:attrName>style.visibility</p:attrName>
                                        </p:attrNameLst>
                                      </p:cBhvr>
                                      <p:to>
                                        <p:strVal val="visible"/>
                                      </p:to>
                                    </p:set>
                                    <p:anim calcmode="lin" valueType="num">
                                      <p:cBhvr additive="base">
                                        <p:cTn id="357" dur="500" fill="hold"/>
                                        <p:tgtEl>
                                          <p:spTgt spid="311"/>
                                        </p:tgtEl>
                                        <p:attrNameLst>
                                          <p:attrName>ppt_x</p:attrName>
                                        </p:attrNameLst>
                                      </p:cBhvr>
                                      <p:tavLst>
                                        <p:tav tm="0">
                                          <p:val>
                                            <p:strVal val="#ppt_x"/>
                                          </p:val>
                                        </p:tav>
                                        <p:tav tm="100000">
                                          <p:val>
                                            <p:strVal val="#ppt_x"/>
                                          </p:val>
                                        </p:tav>
                                      </p:tavLst>
                                    </p:anim>
                                    <p:anim calcmode="lin" valueType="num">
                                      <p:cBhvr additive="base">
                                        <p:cTn id="358" dur="500" fill="hold"/>
                                        <p:tgtEl>
                                          <p:spTgt spid="311"/>
                                        </p:tgtEl>
                                        <p:attrNameLst>
                                          <p:attrName>ppt_y</p:attrName>
                                        </p:attrNameLst>
                                      </p:cBhvr>
                                      <p:tavLst>
                                        <p:tav tm="0">
                                          <p:val>
                                            <p:strVal val="1+#ppt_h/2"/>
                                          </p:val>
                                        </p:tav>
                                        <p:tav tm="100000">
                                          <p:val>
                                            <p:strVal val="#ppt_y"/>
                                          </p:val>
                                        </p:tav>
                                      </p:tavLst>
                                    </p:anim>
                                  </p:childTnLst>
                                </p:cTn>
                              </p:par>
                              <p:par>
                                <p:cTn id="359" presetID="2" presetClass="entr" presetSubtype="4" fill="hold" nodeType="withEffect">
                                  <p:stCondLst>
                                    <p:cond delay="0"/>
                                  </p:stCondLst>
                                  <p:childTnLst>
                                    <p:set>
                                      <p:cBhvr>
                                        <p:cTn id="360" dur="1" fill="hold">
                                          <p:stCondLst>
                                            <p:cond delay="0"/>
                                          </p:stCondLst>
                                        </p:cTn>
                                        <p:tgtEl>
                                          <p:spTgt spid="328"/>
                                        </p:tgtEl>
                                        <p:attrNameLst>
                                          <p:attrName>style.visibility</p:attrName>
                                        </p:attrNameLst>
                                      </p:cBhvr>
                                      <p:to>
                                        <p:strVal val="visible"/>
                                      </p:to>
                                    </p:set>
                                    <p:anim calcmode="lin" valueType="num">
                                      <p:cBhvr additive="base">
                                        <p:cTn id="361" dur="500" fill="hold"/>
                                        <p:tgtEl>
                                          <p:spTgt spid="328"/>
                                        </p:tgtEl>
                                        <p:attrNameLst>
                                          <p:attrName>ppt_x</p:attrName>
                                        </p:attrNameLst>
                                      </p:cBhvr>
                                      <p:tavLst>
                                        <p:tav tm="0">
                                          <p:val>
                                            <p:strVal val="#ppt_x"/>
                                          </p:val>
                                        </p:tav>
                                        <p:tav tm="100000">
                                          <p:val>
                                            <p:strVal val="#ppt_x"/>
                                          </p:val>
                                        </p:tav>
                                      </p:tavLst>
                                    </p:anim>
                                    <p:anim calcmode="lin" valueType="num">
                                      <p:cBhvr additive="base">
                                        <p:cTn id="362" dur="500" fill="hold"/>
                                        <p:tgtEl>
                                          <p:spTgt spid="328"/>
                                        </p:tgtEl>
                                        <p:attrNameLst>
                                          <p:attrName>ppt_y</p:attrName>
                                        </p:attrNameLst>
                                      </p:cBhvr>
                                      <p:tavLst>
                                        <p:tav tm="0">
                                          <p:val>
                                            <p:strVal val="1+#ppt_h/2"/>
                                          </p:val>
                                        </p:tav>
                                        <p:tav tm="100000">
                                          <p:val>
                                            <p:strVal val="#ppt_y"/>
                                          </p:val>
                                        </p:tav>
                                      </p:tavLst>
                                    </p:anim>
                                  </p:childTnLst>
                                </p:cTn>
                              </p:par>
                              <p:par>
                                <p:cTn id="363" presetID="2" presetClass="entr" presetSubtype="4" fill="hold" nodeType="withEffect">
                                  <p:stCondLst>
                                    <p:cond delay="0"/>
                                  </p:stCondLst>
                                  <p:childTnLst>
                                    <p:set>
                                      <p:cBhvr>
                                        <p:cTn id="364" dur="1" fill="hold">
                                          <p:stCondLst>
                                            <p:cond delay="0"/>
                                          </p:stCondLst>
                                        </p:cTn>
                                        <p:tgtEl>
                                          <p:spTgt spid="329"/>
                                        </p:tgtEl>
                                        <p:attrNameLst>
                                          <p:attrName>style.visibility</p:attrName>
                                        </p:attrNameLst>
                                      </p:cBhvr>
                                      <p:to>
                                        <p:strVal val="visible"/>
                                      </p:to>
                                    </p:set>
                                    <p:anim calcmode="lin" valueType="num">
                                      <p:cBhvr additive="base">
                                        <p:cTn id="365" dur="500" fill="hold"/>
                                        <p:tgtEl>
                                          <p:spTgt spid="329"/>
                                        </p:tgtEl>
                                        <p:attrNameLst>
                                          <p:attrName>ppt_x</p:attrName>
                                        </p:attrNameLst>
                                      </p:cBhvr>
                                      <p:tavLst>
                                        <p:tav tm="0">
                                          <p:val>
                                            <p:strVal val="#ppt_x"/>
                                          </p:val>
                                        </p:tav>
                                        <p:tav tm="100000">
                                          <p:val>
                                            <p:strVal val="#ppt_x"/>
                                          </p:val>
                                        </p:tav>
                                      </p:tavLst>
                                    </p:anim>
                                    <p:anim calcmode="lin" valueType="num">
                                      <p:cBhvr additive="base">
                                        <p:cTn id="366" dur="500" fill="hold"/>
                                        <p:tgtEl>
                                          <p:spTgt spid="329"/>
                                        </p:tgtEl>
                                        <p:attrNameLst>
                                          <p:attrName>ppt_y</p:attrName>
                                        </p:attrNameLst>
                                      </p:cBhvr>
                                      <p:tavLst>
                                        <p:tav tm="0">
                                          <p:val>
                                            <p:strVal val="1+#ppt_h/2"/>
                                          </p:val>
                                        </p:tav>
                                        <p:tav tm="100000">
                                          <p:val>
                                            <p:strVal val="#ppt_y"/>
                                          </p:val>
                                        </p:tav>
                                      </p:tavLst>
                                    </p:anim>
                                  </p:childTnLst>
                                </p:cTn>
                              </p:par>
                              <p:par>
                                <p:cTn id="367" presetID="2" presetClass="entr" presetSubtype="4" fill="hold" nodeType="withEffect">
                                  <p:stCondLst>
                                    <p:cond delay="0"/>
                                  </p:stCondLst>
                                  <p:childTnLst>
                                    <p:set>
                                      <p:cBhvr>
                                        <p:cTn id="368" dur="1" fill="hold">
                                          <p:stCondLst>
                                            <p:cond delay="0"/>
                                          </p:stCondLst>
                                        </p:cTn>
                                        <p:tgtEl>
                                          <p:spTgt spid="346"/>
                                        </p:tgtEl>
                                        <p:attrNameLst>
                                          <p:attrName>style.visibility</p:attrName>
                                        </p:attrNameLst>
                                      </p:cBhvr>
                                      <p:to>
                                        <p:strVal val="visible"/>
                                      </p:to>
                                    </p:set>
                                    <p:anim calcmode="lin" valueType="num">
                                      <p:cBhvr additive="base">
                                        <p:cTn id="369" dur="500" fill="hold"/>
                                        <p:tgtEl>
                                          <p:spTgt spid="346"/>
                                        </p:tgtEl>
                                        <p:attrNameLst>
                                          <p:attrName>ppt_x</p:attrName>
                                        </p:attrNameLst>
                                      </p:cBhvr>
                                      <p:tavLst>
                                        <p:tav tm="0">
                                          <p:val>
                                            <p:strVal val="#ppt_x"/>
                                          </p:val>
                                        </p:tav>
                                        <p:tav tm="100000">
                                          <p:val>
                                            <p:strVal val="#ppt_x"/>
                                          </p:val>
                                        </p:tav>
                                      </p:tavLst>
                                    </p:anim>
                                    <p:anim calcmode="lin" valueType="num">
                                      <p:cBhvr additive="base">
                                        <p:cTn id="370" dur="500" fill="hold"/>
                                        <p:tgtEl>
                                          <p:spTgt spid="346"/>
                                        </p:tgtEl>
                                        <p:attrNameLst>
                                          <p:attrName>ppt_y</p:attrName>
                                        </p:attrNameLst>
                                      </p:cBhvr>
                                      <p:tavLst>
                                        <p:tav tm="0">
                                          <p:val>
                                            <p:strVal val="1+#ppt_h/2"/>
                                          </p:val>
                                        </p:tav>
                                        <p:tav tm="100000">
                                          <p:val>
                                            <p:strVal val="#ppt_y"/>
                                          </p:val>
                                        </p:tav>
                                      </p:tavLst>
                                    </p:anim>
                                  </p:childTnLst>
                                </p:cTn>
                              </p:par>
                              <p:par>
                                <p:cTn id="371" presetID="2" presetClass="entr" presetSubtype="4" fill="hold" nodeType="withEffect">
                                  <p:stCondLst>
                                    <p:cond delay="0"/>
                                  </p:stCondLst>
                                  <p:childTnLst>
                                    <p:set>
                                      <p:cBhvr>
                                        <p:cTn id="372" dur="1" fill="hold">
                                          <p:stCondLst>
                                            <p:cond delay="0"/>
                                          </p:stCondLst>
                                        </p:cTn>
                                        <p:tgtEl>
                                          <p:spTgt spid="347"/>
                                        </p:tgtEl>
                                        <p:attrNameLst>
                                          <p:attrName>style.visibility</p:attrName>
                                        </p:attrNameLst>
                                      </p:cBhvr>
                                      <p:to>
                                        <p:strVal val="visible"/>
                                      </p:to>
                                    </p:set>
                                    <p:anim calcmode="lin" valueType="num">
                                      <p:cBhvr additive="base">
                                        <p:cTn id="373" dur="500" fill="hold"/>
                                        <p:tgtEl>
                                          <p:spTgt spid="347"/>
                                        </p:tgtEl>
                                        <p:attrNameLst>
                                          <p:attrName>ppt_x</p:attrName>
                                        </p:attrNameLst>
                                      </p:cBhvr>
                                      <p:tavLst>
                                        <p:tav tm="0">
                                          <p:val>
                                            <p:strVal val="#ppt_x"/>
                                          </p:val>
                                        </p:tav>
                                        <p:tav tm="100000">
                                          <p:val>
                                            <p:strVal val="#ppt_x"/>
                                          </p:val>
                                        </p:tav>
                                      </p:tavLst>
                                    </p:anim>
                                    <p:anim calcmode="lin" valueType="num">
                                      <p:cBhvr additive="base">
                                        <p:cTn id="374" dur="500" fill="hold"/>
                                        <p:tgtEl>
                                          <p:spTgt spid="347"/>
                                        </p:tgtEl>
                                        <p:attrNameLst>
                                          <p:attrName>ppt_y</p:attrName>
                                        </p:attrNameLst>
                                      </p:cBhvr>
                                      <p:tavLst>
                                        <p:tav tm="0">
                                          <p:val>
                                            <p:strVal val="1+#ppt_h/2"/>
                                          </p:val>
                                        </p:tav>
                                        <p:tav tm="100000">
                                          <p:val>
                                            <p:strVal val="#ppt_y"/>
                                          </p:val>
                                        </p:tav>
                                      </p:tavLst>
                                    </p:anim>
                                  </p:childTnLst>
                                </p:cTn>
                              </p:par>
                              <p:par>
                                <p:cTn id="375" presetID="2" presetClass="entr" presetSubtype="4" fill="hold" nodeType="withEffect">
                                  <p:stCondLst>
                                    <p:cond delay="0"/>
                                  </p:stCondLst>
                                  <p:childTnLst>
                                    <p:set>
                                      <p:cBhvr>
                                        <p:cTn id="376" dur="1" fill="hold">
                                          <p:stCondLst>
                                            <p:cond delay="0"/>
                                          </p:stCondLst>
                                        </p:cTn>
                                        <p:tgtEl>
                                          <p:spTgt spid="350"/>
                                        </p:tgtEl>
                                        <p:attrNameLst>
                                          <p:attrName>style.visibility</p:attrName>
                                        </p:attrNameLst>
                                      </p:cBhvr>
                                      <p:to>
                                        <p:strVal val="visible"/>
                                      </p:to>
                                    </p:set>
                                    <p:anim calcmode="lin" valueType="num">
                                      <p:cBhvr additive="base">
                                        <p:cTn id="377" dur="500" fill="hold"/>
                                        <p:tgtEl>
                                          <p:spTgt spid="350"/>
                                        </p:tgtEl>
                                        <p:attrNameLst>
                                          <p:attrName>ppt_x</p:attrName>
                                        </p:attrNameLst>
                                      </p:cBhvr>
                                      <p:tavLst>
                                        <p:tav tm="0">
                                          <p:val>
                                            <p:strVal val="#ppt_x"/>
                                          </p:val>
                                        </p:tav>
                                        <p:tav tm="100000">
                                          <p:val>
                                            <p:strVal val="#ppt_x"/>
                                          </p:val>
                                        </p:tav>
                                      </p:tavLst>
                                    </p:anim>
                                    <p:anim calcmode="lin" valueType="num">
                                      <p:cBhvr additive="base">
                                        <p:cTn id="378" dur="500" fill="hold"/>
                                        <p:tgtEl>
                                          <p:spTgt spid="350"/>
                                        </p:tgtEl>
                                        <p:attrNameLst>
                                          <p:attrName>ppt_y</p:attrName>
                                        </p:attrNameLst>
                                      </p:cBhvr>
                                      <p:tavLst>
                                        <p:tav tm="0">
                                          <p:val>
                                            <p:strVal val="1+#ppt_h/2"/>
                                          </p:val>
                                        </p:tav>
                                        <p:tav tm="100000">
                                          <p:val>
                                            <p:strVal val="#ppt_y"/>
                                          </p:val>
                                        </p:tav>
                                      </p:tavLst>
                                    </p:anim>
                                  </p:childTnLst>
                                </p:cTn>
                              </p:par>
                              <p:par>
                                <p:cTn id="379" presetID="2" presetClass="entr" presetSubtype="4" fill="hold" nodeType="withEffect">
                                  <p:stCondLst>
                                    <p:cond delay="0"/>
                                  </p:stCondLst>
                                  <p:childTnLst>
                                    <p:set>
                                      <p:cBhvr>
                                        <p:cTn id="380" dur="1" fill="hold">
                                          <p:stCondLst>
                                            <p:cond delay="0"/>
                                          </p:stCondLst>
                                        </p:cTn>
                                        <p:tgtEl>
                                          <p:spTgt spid="354"/>
                                        </p:tgtEl>
                                        <p:attrNameLst>
                                          <p:attrName>style.visibility</p:attrName>
                                        </p:attrNameLst>
                                      </p:cBhvr>
                                      <p:to>
                                        <p:strVal val="visible"/>
                                      </p:to>
                                    </p:set>
                                    <p:anim calcmode="lin" valueType="num">
                                      <p:cBhvr additive="base">
                                        <p:cTn id="381" dur="500" fill="hold"/>
                                        <p:tgtEl>
                                          <p:spTgt spid="354"/>
                                        </p:tgtEl>
                                        <p:attrNameLst>
                                          <p:attrName>ppt_x</p:attrName>
                                        </p:attrNameLst>
                                      </p:cBhvr>
                                      <p:tavLst>
                                        <p:tav tm="0">
                                          <p:val>
                                            <p:strVal val="#ppt_x"/>
                                          </p:val>
                                        </p:tav>
                                        <p:tav tm="100000">
                                          <p:val>
                                            <p:strVal val="#ppt_x"/>
                                          </p:val>
                                        </p:tav>
                                      </p:tavLst>
                                    </p:anim>
                                    <p:anim calcmode="lin" valueType="num">
                                      <p:cBhvr additive="base">
                                        <p:cTn id="382" dur="500" fill="hold"/>
                                        <p:tgtEl>
                                          <p:spTgt spid="354"/>
                                        </p:tgtEl>
                                        <p:attrNameLst>
                                          <p:attrName>ppt_y</p:attrName>
                                        </p:attrNameLst>
                                      </p:cBhvr>
                                      <p:tavLst>
                                        <p:tav tm="0">
                                          <p:val>
                                            <p:strVal val="1+#ppt_h/2"/>
                                          </p:val>
                                        </p:tav>
                                        <p:tav tm="100000">
                                          <p:val>
                                            <p:strVal val="#ppt_y"/>
                                          </p:val>
                                        </p:tav>
                                      </p:tavLst>
                                    </p:anim>
                                  </p:childTnLst>
                                </p:cTn>
                              </p:par>
                              <p:par>
                                <p:cTn id="383" presetID="2" presetClass="entr" presetSubtype="4" fill="hold" nodeType="withEffect">
                                  <p:stCondLst>
                                    <p:cond delay="0"/>
                                  </p:stCondLst>
                                  <p:childTnLst>
                                    <p:set>
                                      <p:cBhvr>
                                        <p:cTn id="384" dur="1" fill="hold">
                                          <p:stCondLst>
                                            <p:cond delay="0"/>
                                          </p:stCondLst>
                                        </p:cTn>
                                        <p:tgtEl>
                                          <p:spTgt spid="357"/>
                                        </p:tgtEl>
                                        <p:attrNameLst>
                                          <p:attrName>style.visibility</p:attrName>
                                        </p:attrNameLst>
                                      </p:cBhvr>
                                      <p:to>
                                        <p:strVal val="visible"/>
                                      </p:to>
                                    </p:set>
                                    <p:anim calcmode="lin" valueType="num">
                                      <p:cBhvr additive="base">
                                        <p:cTn id="385" dur="500" fill="hold"/>
                                        <p:tgtEl>
                                          <p:spTgt spid="357"/>
                                        </p:tgtEl>
                                        <p:attrNameLst>
                                          <p:attrName>ppt_x</p:attrName>
                                        </p:attrNameLst>
                                      </p:cBhvr>
                                      <p:tavLst>
                                        <p:tav tm="0">
                                          <p:val>
                                            <p:strVal val="#ppt_x"/>
                                          </p:val>
                                        </p:tav>
                                        <p:tav tm="100000">
                                          <p:val>
                                            <p:strVal val="#ppt_x"/>
                                          </p:val>
                                        </p:tav>
                                      </p:tavLst>
                                    </p:anim>
                                    <p:anim calcmode="lin" valueType="num">
                                      <p:cBhvr additive="base">
                                        <p:cTn id="386" dur="500" fill="hold"/>
                                        <p:tgtEl>
                                          <p:spTgt spid="357"/>
                                        </p:tgtEl>
                                        <p:attrNameLst>
                                          <p:attrName>ppt_y</p:attrName>
                                        </p:attrNameLst>
                                      </p:cBhvr>
                                      <p:tavLst>
                                        <p:tav tm="0">
                                          <p:val>
                                            <p:strVal val="1+#ppt_h/2"/>
                                          </p:val>
                                        </p:tav>
                                        <p:tav tm="100000">
                                          <p:val>
                                            <p:strVal val="#ppt_y"/>
                                          </p:val>
                                        </p:tav>
                                      </p:tavLst>
                                    </p:anim>
                                  </p:childTnLst>
                                </p:cTn>
                              </p:par>
                              <p:par>
                                <p:cTn id="387" presetID="2" presetClass="entr" presetSubtype="4" fill="hold" grpId="0" nodeType="withEffect">
                                  <p:stCondLst>
                                    <p:cond delay="0"/>
                                  </p:stCondLst>
                                  <p:childTnLst>
                                    <p:set>
                                      <p:cBhvr>
                                        <p:cTn id="388" dur="1" fill="hold">
                                          <p:stCondLst>
                                            <p:cond delay="0"/>
                                          </p:stCondLst>
                                        </p:cTn>
                                        <p:tgtEl>
                                          <p:spTgt spid="101"/>
                                        </p:tgtEl>
                                        <p:attrNameLst>
                                          <p:attrName>style.visibility</p:attrName>
                                        </p:attrNameLst>
                                      </p:cBhvr>
                                      <p:to>
                                        <p:strVal val="visible"/>
                                      </p:to>
                                    </p:set>
                                    <p:anim calcmode="lin" valueType="num">
                                      <p:cBhvr additive="base">
                                        <p:cTn id="389" dur="500" fill="hold"/>
                                        <p:tgtEl>
                                          <p:spTgt spid="101"/>
                                        </p:tgtEl>
                                        <p:attrNameLst>
                                          <p:attrName>ppt_x</p:attrName>
                                        </p:attrNameLst>
                                      </p:cBhvr>
                                      <p:tavLst>
                                        <p:tav tm="0">
                                          <p:val>
                                            <p:strVal val="#ppt_x"/>
                                          </p:val>
                                        </p:tav>
                                        <p:tav tm="100000">
                                          <p:val>
                                            <p:strVal val="#ppt_x"/>
                                          </p:val>
                                        </p:tav>
                                      </p:tavLst>
                                    </p:anim>
                                    <p:anim calcmode="lin" valueType="num">
                                      <p:cBhvr additive="base">
                                        <p:cTn id="390" dur="500" fill="hold"/>
                                        <p:tgtEl>
                                          <p:spTgt spid="101"/>
                                        </p:tgtEl>
                                        <p:attrNameLst>
                                          <p:attrName>ppt_y</p:attrName>
                                        </p:attrNameLst>
                                      </p:cBhvr>
                                      <p:tavLst>
                                        <p:tav tm="0">
                                          <p:val>
                                            <p:strVal val="1+#ppt_h/2"/>
                                          </p:val>
                                        </p:tav>
                                        <p:tav tm="100000">
                                          <p:val>
                                            <p:strVal val="#ppt_y"/>
                                          </p:val>
                                        </p:tav>
                                      </p:tavLst>
                                    </p:anim>
                                  </p:childTnLst>
                                </p:cTn>
                              </p:par>
                              <p:par>
                                <p:cTn id="391" presetID="2" presetClass="entr" presetSubtype="4" fill="hold" grpId="0" nodeType="withEffect">
                                  <p:stCondLst>
                                    <p:cond delay="0"/>
                                  </p:stCondLst>
                                  <p:childTnLst>
                                    <p:set>
                                      <p:cBhvr>
                                        <p:cTn id="392" dur="1" fill="hold">
                                          <p:stCondLst>
                                            <p:cond delay="0"/>
                                          </p:stCondLst>
                                        </p:cTn>
                                        <p:tgtEl>
                                          <p:spTgt spid="362"/>
                                        </p:tgtEl>
                                        <p:attrNameLst>
                                          <p:attrName>style.visibility</p:attrName>
                                        </p:attrNameLst>
                                      </p:cBhvr>
                                      <p:to>
                                        <p:strVal val="visible"/>
                                      </p:to>
                                    </p:set>
                                    <p:anim calcmode="lin" valueType="num">
                                      <p:cBhvr additive="base">
                                        <p:cTn id="393" dur="500" fill="hold"/>
                                        <p:tgtEl>
                                          <p:spTgt spid="362"/>
                                        </p:tgtEl>
                                        <p:attrNameLst>
                                          <p:attrName>ppt_x</p:attrName>
                                        </p:attrNameLst>
                                      </p:cBhvr>
                                      <p:tavLst>
                                        <p:tav tm="0">
                                          <p:val>
                                            <p:strVal val="#ppt_x"/>
                                          </p:val>
                                        </p:tav>
                                        <p:tav tm="100000">
                                          <p:val>
                                            <p:strVal val="#ppt_x"/>
                                          </p:val>
                                        </p:tav>
                                      </p:tavLst>
                                    </p:anim>
                                    <p:anim calcmode="lin" valueType="num">
                                      <p:cBhvr additive="base">
                                        <p:cTn id="394" dur="500" fill="hold"/>
                                        <p:tgtEl>
                                          <p:spTgt spid="362"/>
                                        </p:tgtEl>
                                        <p:attrNameLst>
                                          <p:attrName>ppt_y</p:attrName>
                                        </p:attrNameLst>
                                      </p:cBhvr>
                                      <p:tavLst>
                                        <p:tav tm="0">
                                          <p:val>
                                            <p:strVal val="1+#ppt_h/2"/>
                                          </p:val>
                                        </p:tav>
                                        <p:tav tm="100000">
                                          <p:val>
                                            <p:strVal val="#ppt_y"/>
                                          </p:val>
                                        </p:tav>
                                      </p:tavLst>
                                    </p:anim>
                                  </p:childTnLst>
                                </p:cTn>
                              </p:par>
                              <p:par>
                                <p:cTn id="395" presetID="2" presetClass="entr" presetSubtype="4" fill="hold" grpId="0" nodeType="withEffect">
                                  <p:stCondLst>
                                    <p:cond delay="0"/>
                                  </p:stCondLst>
                                  <p:childTnLst>
                                    <p:set>
                                      <p:cBhvr>
                                        <p:cTn id="396" dur="1" fill="hold">
                                          <p:stCondLst>
                                            <p:cond delay="0"/>
                                          </p:stCondLst>
                                        </p:cTn>
                                        <p:tgtEl>
                                          <p:spTgt spid="363"/>
                                        </p:tgtEl>
                                        <p:attrNameLst>
                                          <p:attrName>style.visibility</p:attrName>
                                        </p:attrNameLst>
                                      </p:cBhvr>
                                      <p:to>
                                        <p:strVal val="visible"/>
                                      </p:to>
                                    </p:set>
                                    <p:anim calcmode="lin" valueType="num">
                                      <p:cBhvr additive="base">
                                        <p:cTn id="397" dur="500" fill="hold"/>
                                        <p:tgtEl>
                                          <p:spTgt spid="363"/>
                                        </p:tgtEl>
                                        <p:attrNameLst>
                                          <p:attrName>ppt_x</p:attrName>
                                        </p:attrNameLst>
                                      </p:cBhvr>
                                      <p:tavLst>
                                        <p:tav tm="0">
                                          <p:val>
                                            <p:strVal val="#ppt_x"/>
                                          </p:val>
                                        </p:tav>
                                        <p:tav tm="100000">
                                          <p:val>
                                            <p:strVal val="#ppt_x"/>
                                          </p:val>
                                        </p:tav>
                                      </p:tavLst>
                                    </p:anim>
                                    <p:anim calcmode="lin" valueType="num">
                                      <p:cBhvr additive="base">
                                        <p:cTn id="398" dur="500" fill="hold"/>
                                        <p:tgtEl>
                                          <p:spTgt spid="363"/>
                                        </p:tgtEl>
                                        <p:attrNameLst>
                                          <p:attrName>ppt_y</p:attrName>
                                        </p:attrNameLst>
                                      </p:cBhvr>
                                      <p:tavLst>
                                        <p:tav tm="0">
                                          <p:val>
                                            <p:strVal val="1+#ppt_h/2"/>
                                          </p:val>
                                        </p:tav>
                                        <p:tav tm="100000">
                                          <p:val>
                                            <p:strVal val="#ppt_y"/>
                                          </p:val>
                                        </p:tav>
                                      </p:tavLst>
                                    </p:anim>
                                  </p:childTnLst>
                                </p:cTn>
                              </p:par>
                              <p:par>
                                <p:cTn id="399" presetID="2" presetClass="entr" presetSubtype="4" fill="hold" grpId="0" nodeType="withEffect">
                                  <p:stCondLst>
                                    <p:cond delay="0"/>
                                  </p:stCondLst>
                                  <p:childTnLst>
                                    <p:set>
                                      <p:cBhvr>
                                        <p:cTn id="400" dur="1" fill="hold">
                                          <p:stCondLst>
                                            <p:cond delay="0"/>
                                          </p:stCondLst>
                                        </p:cTn>
                                        <p:tgtEl>
                                          <p:spTgt spid="364"/>
                                        </p:tgtEl>
                                        <p:attrNameLst>
                                          <p:attrName>style.visibility</p:attrName>
                                        </p:attrNameLst>
                                      </p:cBhvr>
                                      <p:to>
                                        <p:strVal val="visible"/>
                                      </p:to>
                                    </p:set>
                                    <p:anim calcmode="lin" valueType="num">
                                      <p:cBhvr additive="base">
                                        <p:cTn id="401" dur="500" fill="hold"/>
                                        <p:tgtEl>
                                          <p:spTgt spid="364"/>
                                        </p:tgtEl>
                                        <p:attrNameLst>
                                          <p:attrName>ppt_x</p:attrName>
                                        </p:attrNameLst>
                                      </p:cBhvr>
                                      <p:tavLst>
                                        <p:tav tm="0">
                                          <p:val>
                                            <p:strVal val="#ppt_x"/>
                                          </p:val>
                                        </p:tav>
                                        <p:tav tm="100000">
                                          <p:val>
                                            <p:strVal val="#ppt_x"/>
                                          </p:val>
                                        </p:tav>
                                      </p:tavLst>
                                    </p:anim>
                                    <p:anim calcmode="lin" valueType="num">
                                      <p:cBhvr additive="base">
                                        <p:cTn id="402" dur="500" fill="hold"/>
                                        <p:tgtEl>
                                          <p:spTgt spid="364"/>
                                        </p:tgtEl>
                                        <p:attrNameLst>
                                          <p:attrName>ppt_y</p:attrName>
                                        </p:attrNameLst>
                                      </p:cBhvr>
                                      <p:tavLst>
                                        <p:tav tm="0">
                                          <p:val>
                                            <p:strVal val="1+#ppt_h/2"/>
                                          </p:val>
                                        </p:tav>
                                        <p:tav tm="100000">
                                          <p:val>
                                            <p:strVal val="#ppt_y"/>
                                          </p:val>
                                        </p:tav>
                                      </p:tavLst>
                                    </p:anim>
                                  </p:childTnLst>
                                </p:cTn>
                              </p:par>
                              <p:par>
                                <p:cTn id="403" presetID="2" presetClass="entr" presetSubtype="4" fill="hold" grpId="0" nodeType="withEffect">
                                  <p:stCondLst>
                                    <p:cond delay="0"/>
                                  </p:stCondLst>
                                  <p:childTnLst>
                                    <p:set>
                                      <p:cBhvr>
                                        <p:cTn id="404" dur="1" fill="hold">
                                          <p:stCondLst>
                                            <p:cond delay="0"/>
                                          </p:stCondLst>
                                        </p:cTn>
                                        <p:tgtEl>
                                          <p:spTgt spid="410"/>
                                        </p:tgtEl>
                                        <p:attrNameLst>
                                          <p:attrName>style.visibility</p:attrName>
                                        </p:attrNameLst>
                                      </p:cBhvr>
                                      <p:to>
                                        <p:strVal val="visible"/>
                                      </p:to>
                                    </p:set>
                                    <p:anim calcmode="lin" valueType="num">
                                      <p:cBhvr additive="base">
                                        <p:cTn id="405" dur="500" fill="hold"/>
                                        <p:tgtEl>
                                          <p:spTgt spid="410"/>
                                        </p:tgtEl>
                                        <p:attrNameLst>
                                          <p:attrName>ppt_x</p:attrName>
                                        </p:attrNameLst>
                                      </p:cBhvr>
                                      <p:tavLst>
                                        <p:tav tm="0">
                                          <p:val>
                                            <p:strVal val="#ppt_x"/>
                                          </p:val>
                                        </p:tav>
                                        <p:tav tm="100000">
                                          <p:val>
                                            <p:strVal val="#ppt_x"/>
                                          </p:val>
                                        </p:tav>
                                      </p:tavLst>
                                    </p:anim>
                                    <p:anim calcmode="lin" valueType="num">
                                      <p:cBhvr additive="base">
                                        <p:cTn id="406" dur="500" fill="hold"/>
                                        <p:tgtEl>
                                          <p:spTgt spid="410"/>
                                        </p:tgtEl>
                                        <p:attrNameLst>
                                          <p:attrName>ppt_y</p:attrName>
                                        </p:attrNameLst>
                                      </p:cBhvr>
                                      <p:tavLst>
                                        <p:tav tm="0">
                                          <p:val>
                                            <p:strVal val="1+#ppt_h/2"/>
                                          </p:val>
                                        </p:tav>
                                        <p:tav tm="100000">
                                          <p:val>
                                            <p:strVal val="#ppt_y"/>
                                          </p:val>
                                        </p:tav>
                                      </p:tavLst>
                                    </p:anim>
                                  </p:childTnLst>
                                </p:cTn>
                              </p:par>
                              <p:par>
                                <p:cTn id="407" presetID="2" presetClass="entr" presetSubtype="4" fill="hold" grpId="0" nodeType="withEffect">
                                  <p:stCondLst>
                                    <p:cond delay="0"/>
                                  </p:stCondLst>
                                  <p:childTnLst>
                                    <p:set>
                                      <p:cBhvr>
                                        <p:cTn id="408" dur="1" fill="hold">
                                          <p:stCondLst>
                                            <p:cond delay="0"/>
                                          </p:stCondLst>
                                        </p:cTn>
                                        <p:tgtEl>
                                          <p:spTgt spid="411"/>
                                        </p:tgtEl>
                                        <p:attrNameLst>
                                          <p:attrName>style.visibility</p:attrName>
                                        </p:attrNameLst>
                                      </p:cBhvr>
                                      <p:to>
                                        <p:strVal val="visible"/>
                                      </p:to>
                                    </p:set>
                                    <p:anim calcmode="lin" valueType="num">
                                      <p:cBhvr additive="base">
                                        <p:cTn id="409" dur="500" fill="hold"/>
                                        <p:tgtEl>
                                          <p:spTgt spid="411"/>
                                        </p:tgtEl>
                                        <p:attrNameLst>
                                          <p:attrName>ppt_x</p:attrName>
                                        </p:attrNameLst>
                                      </p:cBhvr>
                                      <p:tavLst>
                                        <p:tav tm="0">
                                          <p:val>
                                            <p:strVal val="#ppt_x"/>
                                          </p:val>
                                        </p:tav>
                                        <p:tav tm="100000">
                                          <p:val>
                                            <p:strVal val="#ppt_x"/>
                                          </p:val>
                                        </p:tav>
                                      </p:tavLst>
                                    </p:anim>
                                    <p:anim calcmode="lin" valueType="num">
                                      <p:cBhvr additive="base">
                                        <p:cTn id="410" dur="500" fill="hold"/>
                                        <p:tgtEl>
                                          <p:spTgt spid="411"/>
                                        </p:tgtEl>
                                        <p:attrNameLst>
                                          <p:attrName>ppt_y</p:attrName>
                                        </p:attrNameLst>
                                      </p:cBhvr>
                                      <p:tavLst>
                                        <p:tav tm="0">
                                          <p:val>
                                            <p:strVal val="1+#ppt_h/2"/>
                                          </p:val>
                                        </p:tav>
                                        <p:tav tm="100000">
                                          <p:val>
                                            <p:strVal val="#ppt_y"/>
                                          </p:val>
                                        </p:tav>
                                      </p:tavLst>
                                    </p:anim>
                                  </p:childTnLst>
                                </p:cTn>
                              </p:par>
                              <p:par>
                                <p:cTn id="411" presetID="2" presetClass="entr" presetSubtype="4" fill="hold" grpId="0" nodeType="withEffect">
                                  <p:stCondLst>
                                    <p:cond delay="0"/>
                                  </p:stCondLst>
                                  <p:childTnLst>
                                    <p:set>
                                      <p:cBhvr>
                                        <p:cTn id="412" dur="1" fill="hold">
                                          <p:stCondLst>
                                            <p:cond delay="0"/>
                                          </p:stCondLst>
                                        </p:cTn>
                                        <p:tgtEl>
                                          <p:spTgt spid="412"/>
                                        </p:tgtEl>
                                        <p:attrNameLst>
                                          <p:attrName>style.visibility</p:attrName>
                                        </p:attrNameLst>
                                      </p:cBhvr>
                                      <p:to>
                                        <p:strVal val="visible"/>
                                      </p:to>
                                    </p:set>
                                    <p:anim calcmode="lin" valueType="num">
                                      <p:cBhvr additive="base">
                                        <p:cTn id="413" dur="500" fill="hold"/>
                                        <p:tgtEl>
                                          <p:spTgt spid="412"/>
                                        </p:tgtEl>
                                        <p:attrNameLst>
                                          <p:attrName>ppt_x</p:attrName>
                                        </p:attrNameLst>
                                      </p:cBhvr>
                                      <p:tavLst>
                                        <p:tav tm="0">
                                          <p:val>
                                            <p:strVal val="#ppt_x"/>
                                          </p:val>
                                        </p:tav>
                                        <p:tav tm="100000">
                                          <p:val>
                                            <p:strVal val="#ppt_x"/>
                                          </p:val>
                                        </p:tav>
                                      </p:tavLst>
                                    </p:anim>
                                    <p:anim calcmode="lin" valueType="num">
                                      <p:cBhvr additive="base">
                                        <p:cTn id="414" dur="500" fill="hold"/>
                                        <p:tgtEl>
                                          <p:spTgt spid="412"/>
                                        </p:tgtEl>
                                        <p:attrNameLst>
                                          <p:attrName>ppt_y</p:attrName>
                                        </p:attrNameLst>
                                      </p:cBhvr>
                                      <p:tavLst>
                                        <p:tav tm="0">
                                          <p:val>
                                            <p:strVal val="1+#ppt_h/2"/>
                                          </p:val>
                                        </p:tav>
                                        <p:tav tm="100000">
                                          <p:val>
                                            <p:strVal val="#ppt_y"/>
                                          </p:val>
                                        </p:tav>
                                      </p:tavLst>
                                    </p:anim>
                                  </p:childTnLst>
                                </p:cTn>
                              </p:par>
                              <p:par>
                                <p:cTn id="415" presetID="2" presetClass="entr" presetSubtype="4" fill="hold" grpId="0" nodeType="withEffect">
                                  <p:stCondLst>
                                    <p:cond delay="0"/>
                                  </p:stCondLst>
                                  <p:childTnLst>
                                    <p:set>
                                      <p:cBhvr>
                                        <p:cTn id="416" dur="1" fill="hold">
                                          <p:stCondLst>
                                            <p:cond delay="0"/>
                                          </p:stCondLst>
                                        </p:cTn>
                                        <p:tgtEl>
                                          <p:spTgt spid="413"/>
                                        </p:tgtEl>
                                        <p:attrNameLst>
                                          <p:attrName>style.visibility</p:attrName>
                                        </p:attrNameLst>
                                      </p:cBhvr>
                                      <p:to>
                                        <p:strVal val="visible"/>
                                      </p:to>
                                    </p:set>
                                    <p:anim calcmode="lin" valueType="num">
                                      <p:cBhvr additive="base">
                                        <p:cTn id="417" dur="500" fill="hold"/>
                                        <p:tgtEl>
                                          <p:spTgt spid="413"/>
                                        </p:tgtEl>
                                        <p:attrNameLst>
                                          <p:attrName>ppt_x</p:attrName>
                                        </p:attrNameLst>
                                      </p:cBhvr>
                                      <p:tavLst>
                                        <p:tav tm="0">
                                          <p:val>
                                            <p:strVal val="#ppt_x"/>
                                          </p:val>
                                        </p:tav>
                                        <p:tav tm="100000">
                                          <p:val>
                                            <p:strVal val="#ppt_x"/>
                                          </p:val>
                                        </p:tav>
                                      </p:tavLst>
                                    </p:anim>
                                    <p:anim calcmode="lin" valueType="num">
                                      <p:cBhvr additive="base">
                                        <p:cTn id="418" dur="500" fill="hold"/>
                                        <p:tgtEl>
                                          <p:spTgt spid="413"/>
                                        </p:tgtEl>
                                        <p:attrNameLst>
                                          <p:attrName>ppt_y</p:attrName>
                                        </p:attrNameLst>
                                      </p:cBhvr>
                                      <p:tavLst>
                                        <p:tav tm="0">
                                          <p:val>
                                            <p:strVal val="1+#ppt_h/2"/>
                                          </p:val>
                                        </p:tav>
                                        <p:tav tm="100000">
                                          <p:val>
                                            <p:strVal val="#ppt_y"/>
                                          </p:val>
                                        </p:tav>
                                      </p:tavLst>
                                    </p:anim>
                                  </p:childTnLst>
                                </p:cTn>
                              </p:par>
                              <p:par>
                                <p:cTn id="419" presetID="2" presetClass="entr" presetSubtype="4" fill="hold" grpId="0" nodeType="withEffect">
                                  <p:stCondLst>
                                    <p:cond delay="0"/>
                                  </p:stCondLst>
                                  <p:childTnLst>
                                    <p:set>
                                      <p:cBhvr>
                                        <p:cTn id="420" dur="1" fill="hold">
                                          <p:stCondLst>
                                            <p:cond delay="0"/>
                                          </p:stCondLst>
                                        </p:cTn>
                                        <p:tgtEl>
                                          <p:spTgt spid="414"/>
                                        </p:tgtEl>
                                        <p:attrNameLst>
                                          <p:attrName>style.visibility</p:attrName>
                                        </p:attrNameLst>
                                      </p:cBhvr>
                                      <p:to>
                                        <p:strVal val="visible"/>
                                      </p:to>
                                    </p:set>
                                    <p:anim calcmode="lin" valueType="num">
                                      <p:cBhvr additive="base">
                                        <p:cTn id="421" dur="500" fill="hold"/>
                                        <p:tgtEl>
                                          <p:spTgt spid="414"/>
                                        </p:tgtEl>
                                        <p:attrNameLst>
                                          <p:attrName>ppt_x</p:attrName>
                                        </p:attrNameLst>
                                      </p:cBhvr>
                                      <p:tavLst>
                                        <p:tav tm="0">
                                          <p:val>
                                            <p:strVal val="#ppt_x"/>
                                          </p:val>
                                        </p:tav>
                                        <p:tav tm="100000">
                                          <p:val>
                                            <p:strVal val="#ppt_x"/>
                                          </p:val>
                                        </p:tav>
                                      </p:tavLst>
                                    </p:anim>
                                    <p:anim calcmode="lin" valueType="num">
                                      <p:cBhvr additive="base">
                                        <p:cTn id="422" dur="500" fill="hold"/>
                                        <p:tgtEl>
                                          <p:spTgt spid="414"/>
                                        </p:tgtEl>
                                        <p:attrNameLst>
                                          <p:attrName>ppt_y</p:attrName>
                                        </p:attrNameLst>
                                      </p:cBhvr>
                                      <p:tavLst>
                                        <p:tav tm="0">
                                          <p:val>
                                            <p:strVal val="1+#ppt_h/2"/>
                                          </p:val>
                                        </p:tav>
                                        <p:tav tm="100000">
                                          <p:val>
                                            <p:strVal val="#ppt_y"/>
                                          </p:val>
                                        </p:tav>
                                      </p:tavLst>
                                    </p:anim>
                                  </p:childTnLst>
                                </p:cTn>
                              </p:par>
                              <p:par>
                                <p:cTn id="423" presetID="2" presetClass="entr" presetSubtype="4" fill="hold" grpId="0" nodeType="withEffect">
                                  <p:stCondLst>
                                    <p:cond delay="0"/>
                                  </p:stCondLst>
                                  <p:childTnLst>
                                    <p:set>
                                      <p:cBhvr>
                                        <p:cTn id="424" dur="1" fill="hold">
                                          <p:stCondLst>
                                            <p:cond delay="0"/>
                                          </p:stCondLst>
                                        </p:cTn>
                                        <p:tgtEl>
                                          <p:spTgt spid="415"/>
                                        </p:tgtEl>
                                        <p:attrNameLst>
                                          <p:attrName>style.visibility</p:attrName>
                                        </p:attrNameLst>
                                      </p:cBhvr>
                                      <p:to>
                                        <p:strVal val="visible"/>
                                      </p:to>
                                    </p:set>
                                    <p:anim calcmode="lin" valueType="num">
                                      <p:cBhvr additive="base">
                                        <p:cTn id="425" dur="500" fill="hold"/>
                                        <p:tgtEl>
                                          <p:spTgt spid="415"/>
                                        </p:tgtEl>
                                        <p:attrNameLst>
                                          <p:attrName>ppt_x</p:attrName>
                                        </p:attrNameLst>
                                      </p:cBhvr>
                                      <p:tavLst>
                                        <p:tav tm="0">
                                          <p:val>
                                            <p:strVal val="#ppt_x"/>
                                          </p:val>
                                        </p:tav>
                                        <p:tav tm="100000">
                                          <p:val>
                                            <p:strVal val="#ppt_x"/>
                                          </p:val>
                                        </p:tav>
                                      </p:tavLst>
                                    </p:anim>
                                    <p:anim calcmode="lin" valueType="num">
                                      <p:cBhvr additive="base">
                                        <p:cTn id="426" dur="500" fill="hold"/>
                                        <p:tgtEl>
                                          <p:spTgt spid="415"/>
                                        </p:tgtEl>
                                        <p:attrNameLst>
                                          <p:attrName>ppt_y</p:attrName>
                                        </p:attrNameLst>
                                      </p:cBhvr>
                                      <p:tavLst>
                                        <p:tav tm="0">
                                          <p:val>
                                            <p:strVal val="1+#ppt_h/2"/>
                                          </p:val>
                                        </p:tav>
                                        <p:tav tm="100000">
                                          <p:val>
                                            <p:strVal val="#ppt_y"/>
                                          </p:val>
                                        </p:tav>
                                      </p:tavLst>
                                    </p:anim>
                                  </p:childTnLst>
                                </p:cTn>
                              </p:par>
                              <p:par>
                                <p:cTn id="427" presetID="2" presetClass="entr" presetSubtype="4" fill="hold" grpId="0" nodeType="withEffect">
                                  <p:stCondLst>
                                    <p:cond delay="0"/>
                                  </p:stCondLst>
                                  <p:childTnLst>
                                    <p:set>
                                      <p:cBhvr>
                                        <p:cTn id="428" dur="1" fill="hold">
                                          <p:stCondLst>
                                            <p:cond delay="0"/>
                                          </p:stCondLst>
                                        </p:cTn>
                                        <p:tgtEl>
                                          <p:spTgt spid="417"/>
                                        </p:tgtEl>
                                        <p:attrNameLst>
                                          <p:attrName>style.visibility</p:attrName>
                                        </p:attrNameLst>
                                      </p:cBhvr>
                                      <p:to>
                                        <p:strVal val="visible"/>
                                      </p:to>
                                    </p:set>
                                    <p:anim calcmode="lin" valueType="num">
                                      <p:cBhvr additive="base">
                                        <p:cTn id="429" dur="500" fill="hold"/>
                                        <p:tgtEl>
                                          <p:spTgt spid="417"/>
                                        </p:tgtEl>
                                        <p:attrNameLst>
                                          <p:attrName>ppt_x</p:attrName>
                                        </p:attrNameLst>
                                      </p:cBhvr>
                                      <p:tavLst>
                                        <p:tav tm="0">
                                          <p:val>
                                            <p:strVal val="#ppt_x"/>
                                          </p:val>
                                        </p:tav>
                                        <p:tav tm="100000">
                                          <p:val>
                                            <p:strVal val="#ppt_x"/>
                                          </p:val>
                                        </p:tav>
                                      </p:tavLst>
                                    </p:anim>
                                    <p:anim calcmode="lin" valueType="num">
                                      <p:cBhvr additive="base">
                                        <p:cTn id="430" dur="500" fill="hold"/>
                                        <p:tgtEl>
                                          <p:spTgt spid="417"/>
                                        </p:tgtEl>
                                        <p:attrNameLst>
                                          <p:attrName>ppt_y</p:attrName>
                                        </p:attrNameLst>
                                      </p:cBhvr>
                                      <p:tavLst>
                                        <p:tav tm="0">
                                          <p:val>
                                            <p:strVal val="1+#ppt_h/2"/>
                                          </p:val>
                                        </p:tav>
                                        <p:tav tm="100000">
                                          <p:val>
                                            <p:strVal val="#ppt_y"/>
                                          </p:val>
                                        </p:tav>
                                      </p:tavLst>
                                    </p:anim>
                                  </p:childTnLst>
                                </p:cTn>
                              </p:par>
                              <p:par>
                                <p:cTn id="431" presetID="2" presetClass="entr" presetSubtype="4" fill="hold" grpId="0" nodeType="withEffect">
                                  <p:stCondLst>
                                    <p:cond delay="0"/>
                                  </p:stCondLst>
                                  <p:childTnLst>
                                    <p:set>
                                      <p:cBhvr>
                                        <p:cTn id="432" dur="1" fill="hold">
                                          <p:stCondLst>
                                            <p:cond delay="0"/>
                                          </p:stCondLst>
                                        </p:cTn>
                                        <p:tgtEl>
                                          <p:spTgt spid="421"/>
                                        </p:tgtEl>
                                        <p:attrNameLst>
                                          <p:attrName>style.visibility</p:attrName>
                                        </p:attrNameLst>
                                      </p:cBhvr>
                                      <p:to>
                                        <p:strVal val="visible"/>
                                      </p:to>
                                    </p:set>
                                    <p:anim calcmode="lin" valueType="num">
                                      <p:cBhvr additive="base">
                                        <p:cTn id="433" dur="500" fill="hold"/>
                                        <p:tgtEl>
                                          <p:spTgt spid="421"/>
                                        </p:tgtEl>
                                        <p:attrNameLst>
                                          <p:attrName>ppt_x</p:attrName>
                                        </p:attrNameLst>
                                      </p:cBhvr>
                                      <p:tavLst>
                                        <p:tav tm="0">
                                          <p:val>
                                            <p:strVal val="#ppt_x"/>
                                          </p:val>
                                        </p:tav>
                                        <p:tav tm="100000">
                                          <p:val>
                                            <p:strVal val="#ppt_x"/>
                                          </p:val>
                                        </p:tav>
                                      </p:tavLst>
                                    </p:anim>
                                    <p:anim calcmode="lin" valueType="num">
                                      <p:cBhvr additive="base">
                                        <p:cTn id="434" dur="500" fill="hold"/>
                                        <p:tgtEl>
                                          <p:spTgt spid="421"/>
                                        </p:tgtEl>
                                        <p:attrNameLst>
                                          <p:attrName>ppt_y</p:attrName>
                                        </p:attrNameLst>
                                      </p:cBhvr>
                                      <p:tavLst>
                                        <p:tav tm="0">
                                          <p:val>
                                            <p:strVal val="1+#ppt_h/2"/>
                                          </p:val>
                                        </p:tav>
                                        <p:tav tm="100000">
                                          <p:val>
                                            <p:strVal val="#ppt_y"/>
                                          </p:val>
                                        </p:tav>
                                      </p:tavLst>
                                    </p:anim>
                                  </p:childTnLst>
                                </p:cTn>
                              </p:par>
                              <p:par>
                                <p:cTn id="435" presetID="2" presetClass="entr" presetSubtype="4" fill="hold" grpId="0" nodeType="withEffect">
                                  <p:stCondLst>
                                    <p:cond delay="0"/>
                                  </p:stCondLst>
                                  <p:childTnLst>
                                    <p:set>
                                      <p:cBhvr>
                                        <p:cTn id="436" dur="1" fill="hold">
                                          <p:stCondLst>
                                            <p:cond delay="0"/>
                                          </p:stCondLst>
                                        </p:cTn>
                                        <p:tgtEl>
                                          <p:spTgt spid="422"/>
                                        </p:tgtEl>
                                        <p:attrNameLst>
                                          <p:attrName>style.visibility</p:attrName>
                                        </p:attrNameLst>
                                      </p:cBhvr>
                                      <p:to>
                                        <p:strVal val="visible"/>
                                      </p:to>
                                    </p:set>
                                    <p:anim calcmode="lin" valueType="num">
                                      <p:cBhvr additive="base">
                                        <p:cTn id="437" dur="500" fill="hold"/>
                                        <p:tgtEl>
                                          <p:spTgt spid="422"/>
                                        </p:tgtEl>
                                        <p:attrNameLst>
                                          <p:attrName>ppt_x</p:attrName>
                                        </p:attrNameLst>
                                      </p:cBhvr>
                                      <p:tavLst>
                                        <p:tav tm="0">
                                          <p:val>
                                            <p:strVal val="#ppt_x"/>
                                          </p:val>
                                        </p:tav>
                                        <p:tav tm="100000">
                                          <p:val>
                                            <p:strVal val="#ppt_x"/>
                                          </p:val>
                                        </p:tav>
                                      </p:tavLst>
                                    </p:anim>
                                    <p:anim calcmode="lin" valueType="num">
                                      <p:cBhvr additive="base">
                                        <p:cTn id="438" dur="500" fill="hold"/>
                                        <p:tgtEl>
                                          <p:spTgt spid="422"/>
                                        </p:tgtEl>
                                        <p:attrNameLst>
                                          <p:attrName>ppt_y</p:attrName>
                                        </p:attrNameLst>
                                      </p:cBhvr>
                                      <p:tavLst>
                                        <p:tav tm="0">
                                          <p:val>
                                            <p:strVal val="1+#ppt_h/2"/>
                                          </p:val>
                                        </p:tav>
                                        <p:tav tm="100000">
                                          <p:val>
                                            <p:strVal val="#ppt_y"/>
                                          </p:val>
                                        </p:tav>
                                      </p:tavLst>
                                    </p:anim>
                                  </p:childTnLst>
                                </p:cTn>
                              </p:par>
                              <p:par>
                                <p:cTn id="439" presetID="2" presetClass="entr" presetSubtype="4" fill="hold" grpId="0" nodeType="withEffect">
                                  <p:stCondLst>
                                    <p:cond delay="0"/>
                                  </p:stCondLst>
                                  <p:childTnLst>
                                    <p:set>
                                      <p:cBhvr>
                                        <p:cTn id="440" dur="1" fill="hold">
                                          <p:stCondLst>
                                            <p:cond delay="0"/>
                                          </p:stCondLst>
                                        </p:cTn>
                                        <p:tgtEl>
                                          <p:spTgt spid="423"/>
                                        </p:tgtEl>
                                        <p:attrNameLst>
                                          <p:attrName>style.visibility</p:attrName>
                                        </p:attrNameLst>
                                      </p:cBhvr>
                                      <p:to>
                                        <p:strVal val="visible"/>
                                      </p:to>
                                    </p:set>
                                    <p:anim calcmode="lin" valueType="num">
                                      <p:cBhvr additive="base">
                                        <p:cTn id="441" dur="500" fill="hold"/>
                                        <p:tgtEl>
                                          <p:spTgt spid="423"/>
                                        </p:tgtEl>
                                        <p:attrNameLst>
                                          <p:attrName>ppt_x</p:attrName>
                                        </p:attrNameLst>
                                      </p:cBhvr>
                                      <p:tavLst>
                                        <p:tav tm="0">
                                          <p:val>
                                            <p:strVal val="#ppt_x"/>
                                          </p:val>
                                        </p:tav>
                                        <p:tav tm="100000">
                                          <p:val>
                                            <p:strVal val="#ppt_x"/>
                                          </p:val>
                                        </p:tav>
                                      </p:tavLst>
                                    </p:anim>
                                    <p:anim calcmode="lin" valueType="num">
                                      <p:cBhvr additive="base">
                                        <p:cTn id="442" dur="500" fill="hold"/>
                                        <p:tgtEl>
                                          <p:spTgt spid="423"/>
                                        </p:tgtEl>
                                        <p:attrNameLst>
                                          <p:attrName>ppt_y</p:attrName>
                                        </p:attrNameLst>
                                      </p:cBhvr>
                                      <p:tavLst>
                                        <p:tav tm="0">
                                          <p:val>
                                            <p:strVal val="1+#ppt_h/2"/>
                                          </p:val>
                                        </p:tav>
                                        <p:tav tm="100000">
                                          <p:val>
                                            <p:strVal val="#ppt_y"/>
                                          </p:val>
                                        </p:tav>
                                      </p:tavLst>
                                    </p:anim>
                                  </p:childTnLst>
                                </p:cTn>
                              </p:par>
                              <p:par>
                                <p:cTn id="443" presetID="2" presetClass="entr" presetSubtype="4" fill="hold" grpId="0" nodeType="withEffect">
                                  <p:stCondLst>
                                    <p:cond delay="0"/>
                                  </p:stCondLst>
                                  <p:childTnLst>
                                    <p:set>
                                      <p:cBhvr>
                                        <p:cTn id="444" dur="1" fill="hold">
                                          <p:stCondLst>
                                            <p:cond delay="0"/>
                                          </p:stCondLst>
                                        </p:cTn>
                                        <p:tgtEl>
                                          <p:spTgt spid="424"/>
                                        </p:tgtEl>
                                        <p:attrNameLst>
                                          <p:attrName>style.visibility</p:attrName>
                                        </p:attrNameLst>
                                      </p:cBhvr>
                                      <p:to>
                                        <p:strVal val="visible"/>
                                      </p:to>
                                    </p:set>
                                    <p:anim calcmode="lin" valueType="num">
                                      <p:cBhvr additive="base">
                                        <p:cTn id="445" dur="500" fill="hold"/>
                                        <p:tgtEl>
                                          <p:spTgt spid="424"/>
                                        </p:tgtEl>
                                        <p:attrNameLst>
                                          <p:attrName>ppt_x</p:attrName>
                                        </p:attrNameLst>
                                      </p:cBhvr>
                                      <p:tavLst>
                                        <p:tav tm="0">
                                          <p:val>
                                            <p:strVal val="#ppt_x"/>
                                          </p:val>
                                        </p:tav>
                                        <p:tav tm="100000">
                                          <p:val>
                                            <p:strVal val="#ppt_x"/>
                                          </p:val>
                                        </p:tav>
                                      </p:tavLst>
                                    </p:anim>
                                    <p:anim calcmode="lin" valueType="num">
                                      <p:cBhvr additive="base">
                                        <p:cTn id="446" dur="500" fill="hold"/>
                                        <p:tgtEl>
                                          <p:spTgt spid="424"/>
                                        </p:tgtEl>
                                        <p:attrNameLst>
                                          <p:attrName>ppt_y</p:attrName>
                                        </p:attrNameLst>
                                      </p:cBhvr>
                                      <p:tavLst>
                                        <p:tav tm="0">
                                          <p:val>
                                            <p:strVal val="1+#ppt_h/2"/>
                                          </p:val>
                                        </p:tav>
                                        <p:tav tm="100000">
                                          <p:val>
                                            <p:strVal val="#ppt_y"/>
                                          </p:val>
                                        </p:tav>
                                      </p:tavLst>
                                    </p:anim>
                                  </p:childTnLst>
                                </p:cTn>
                              </p:par>
                              <p:par>
                                <p:cTn id="447" presetID="2" presetClass="entr" presetSubtype="4" fill="hold" nodeType="withEffect">
                                  <p:stCondLst>
                                    <p:cond delay="0"/>
                                  </p:stCondLst>
                                  <p:childTnLst>
                                    <p:set>
                                      <p:cBhvr>
                                        <p:cTn id="448" dur="1" fill="hold">
                                          <p:stCondLst>
                                            <p:cond delay="0"/>
                                          </p:stCondLst>
                                        </p:cTn>
                                        <p:tgtEl>
                                          <p:spTgt spid="433"/>
                                        </p:tgtEl>
                                        <p:attrNameLst>
                                          <p:attrName>style.visibility</p:attrName>
                                        </p:attrNameLst>
                                      </p:cBhvr>
                                      <p:to>
                                        <p:strVal val="visible"/>
                                      </p:to>
                                    </p:set>
                                    <p:anim calcmode="lin" valueType="num">
                                      <p:cBhvr additive="base">
                                        <p:cTn id="449" dur="500" fill="hold"/>
                                        <p:tgtEl>
                                          <p:spTgt spid="433"/>
                                        </p:tgtEl>
                                        <p:attrNameLst>
                                          <p:attrName>ppt_x</p:attrName>
                                        </p:attrNameLst>
                                      </p:cBhvr>
                                      <p:tavLst>
                                        <p:tav tm="0">
                                          <p:val>
                                            <p:strVal val="#ppt_x"/>
                                          </p:val>
                                        </p:tav>
                                        <p:tav tm="100000">
                                          <p:val>
                                            <p:strVal val="#ppt_x"/>
                                          </p:val>
                                        </p:tav>
                                      </p:tavLst>
                                    </p:anim>
                                    <p:anim calcmode="lin" valueType="num">
                                      <p:cBhvr additive="base">
                                        <p:cTn id="450" dur="500" fill="hold"/>
                                        <p:tgtEl>
                                          <p:spTgt spid="433"/>
                                        </p:tgtEl>
                                        <p:attrNameLst>
                                          <p:attrName>ppt_y</p:attrName>
                                        </p:attrNameLst>
                                      </p:cBhvr>
                                      <p:tavLst>
                                        <p:tav tm="0">
                                          <p:val>
                                            <p:strVal val="1+#ppt_h/2"/>
                                          </p:val>
                                        </p:tav>
                                        <p:tav tm="100000">
                                          <p:val>
                                            <p:strVal val="#ppt_y"/>
                                          </p:val>
                                        </p:tav>
                                      </p:tavLst>
                                    </p:anim>
                                  </p:childTnLst>
                                </p:cTn>
                              </p:par>
                              <p:par>
                                <p:cTn id="451" presetID="2" presetClass="entr" presetSubtype="4" fill="hold" nodeType="withEffect">
                                  <p:stCondLst>
                                    <p:cond delay="0"/>
                                  </p:stCondLst>
                                  <p:childTnLst>
                                    <p:set>
                                      <p:cBhvr>
                                        <p:cTn id="452" dur="1" fill="hold">
                                          <p:stCondLst>
                                            <p:cond delay="0"/>
                                          </p:stCondLst>
                                        </p:cTn>
                                        <p:tgtEl>
                                          <p:spTgt spid="436"/>
                                        </p:tgtEl>
                                        <p:attrNameLst>
                                          <p:attrName>style.visibility</p:attrName>
                                        </p:attrNameLst>
                                      </p:cBhvr>
                                      <p:to>
                                        <p:strVal val="visible"/>
                                      </p:to>
                                    </p:set>
                                    <p:anim calcmode="lin" valueType="num">
                                      <p:cBhvr additive="base">
                                        <p:cTn id="453" dur="500" fill="hold"/>
                                        <p:tgtEl>
                                          <p:spTgt spid="436"/>
                                        </p:tgtEl>
                                        <p:attrNameLst>
                                          <p:attrName>ppt_x</p:attrName>
                                        </p:attrNameLst>
                                      </p:cBhvr>
                                      <p:tavLst>
                                        <p:tav tm="0">
                                          <p:val>
                                            <p:strVal val="#ppt_x"/>
                                          </p:val>
                                        </p:tav>
                                        <p:tav tm="100000">
                                          <p:val>
                                            <p:strVal val="#ppt_x"/>
                                          </p:val>
                                        </p:tav>
                                      </p:tavLst>
                                    </p:anim>
                                    <p:anim calcmode="lin" valueType="num">
                                      <p:cBhvr additive="base">
                                        <p:cTn id="454" dur="500" fill="hold"/>
                                        <p:tgtEl>
                                          <p:spTgt spid="436"/>
                                        </p:tgtEl>
                                        <p:attrNameLst>
                                          <p:attrName>ppt_y</p:attrName>
                                        </p:attrNameLst>
                                      </p:cBhvr>
                                      <p:tavLst>
                                        <p:tav tm="0">
                                          <p:val>
                                            <p:strVal val="1+#ppt_h/2"/>
                                          </p:val>
                                        </p:tav>
                                        <p:tav tm="100000">
                                          <p:val>
                                            <p:strVal val="#ppt_y"/>
                                          </p:val>
                                        </p:tav>
                                      </p:tavLst>
                                    </p:anim>
                                  </p:childTnLst>
                                </p:cTn>
                              </p:par>
                              <p:par>
                                <p:cTn id="455" presetID="2" presetClass="entr" presetSubtype="4" fill="hold" nodeType="withEffect">
                                  <p:stCondLst>
                                    <p:cond delay="0"/>
                                  </p:stCondLst>
                                  <p:childTnLst>
                                    <p:set>
                                      <p:cBhvr>
                                        <p:cTn id="456" dur="1" fill="hold">
                                          <p:stCondLst>
                                            <p:cond delay="0"/>
                                          </p:stCondLst>
                                        </p:cTn>
                                        <p:tgtEl>
                                          <p:spTgt spid="439"/>
                                        </p:tgtEl>
                                        <p:attrNameLst>
                                          <p:attrName>style.visibility</p:attrName>
                                        </p:attrNameLst>
                                      </p:cBhvr>
                                      <p:to>
                                        <p:strVal val="visible"/>
                                      </p:to>
                                    </p:set>
                                    <p:anim calcmode="lin" valueType="num">
                                      <p:cBhvr additive="base">
                                        <p:cTn id="457" dur="500" fill="hold"/>
                                        <p:tgtEl>
                                          <p:spTgt spid="439"/>
                                        </p:tgtEl>
                                        <p:attrNameLst>
                                          <p:attrName>ppt_x</p:attrName>
                                        </p:attrNameLst>
                                      </p:cBhvr>
                                      <p:tavLst>
                                        <p:tav tm="0">
                                          <p:val>
                                            <p:strVal val="#ppt_x"/>
                                          </p:val>
                                        </p:tav>
                                        <p:tav tm="100000">
                                          <p:val>
                                            <p:strVal val="#ppt_x"/>
                                          </p:val>
                                        </p:tav>
                                      </p:tavLst>
                                    </p:anim>
                                    <p:anim calcmode="lin" valueType="num">
                                      <p:cBhvr additive="base">
                                        <p:cTn id="458" dur="500" fill="hold"/>
                                        <p:tgtEl>
                                          <p:spTgt spid="439"/>
                                        </p:tgtEl>
                                        <p:attrNameLst>
                                          <p:attrName>ppt_y</p:attrName>
                                        </p:attrNameLst>
                                      </p:cBhvr>
                                      <p:tavLst>
                                        <p:tav tm="0">
                                          <p:val>
                                            <p:strVal val="1+#ppt_h/2"/>
                                          </p:val>
                                        </p:tav>
                                        <p:tav tm="100000">
                                          <p:val>
                                            <p:strVal val="#ppt_y"/>
                                          </p:val>
                                        </p:tav>
                                      </p:tavLst>
                                    </p:anim>
                                  </p:childTnLst>
                                </p:cTn>
                              </p:par>
                              <p:par>
                                <p:cTn id="459" presetID="2" presetClass="entr" presetSubtype="4" fill="hold" nodeType="withEffect">
                                  <p:stCondLst>
                                    <p:cond delay="0"/>
                                  </p:stCondLst>
                                  <p:childTnLst>
                                    <p:set>
                                      <p:cBhvr>
                                        <p:cTn id="460" dur="1" fill="hold">
                                          <p:stCondLst>
                                            <p:cond delay="0"/>
                                          </p:stCondLst>
                                        </p:cTn>
                                        <p:tgtEl>
                                          <p:spTgt spid="443"/>
                                        </p:tgtEl>
                                        <p:attrNameLst>
                                          <p:attrName>style.visibility</p:attrName>
                                        </p:attrNameLst>
                                      </p:cBhvr>
                                      <p:to>
                                        <p:strVal val="visible"/>
                                      </p:to>
                                    </p:set>
                                    <p:anim calcmode="lin" valueType="num">
                                      <p:cBhvr additive="base">
                                        <p:cTn id="461" dur="500" fill="hold"/>
                                        <p:tgtEl>
                                          <p:spTgt spid="443"/>
                                        </p:tgtEl>
                                        <p:attrNameLst>
                                          <p:attrName>ppt_x</p:attrName>
                                        </p:attrNameLst>
                                      </p:cBhvr>
                                      <p:tavLst>
                                        <p:tav tm="0">
                                          <p:val>
                                            <p:strVal val="#ppt_x"/>
                                          </p:val>
                                        </p:tav>
                                        <p:tav tm="100000">
                                          <p:val>
                                            <p:strVal val="#ppt_x"/>
                                          </p:val>
                                        </p:tav>
                                      </p:tavLst>
                                    </p:anim>
                                    <p:anim calcmode="lin" valueType="num">
                                      <p:cBhvr additive="base">
                                        <p:cTn id="462" dur="500" fill="hold"/>
                                        <p:tgtEl>
                                          <p:spTgt spid="443"/>
                                        </p:tgtEl>
                                        <p:attrNameLst>
                                          <p:attrName>ppt_y</p:attrName>
                                        </p:attrNameLst>
                                      </p:cBhvr>
                                      <p:tavLst>
                                        <p:tav tm="0">
                                          <p:val>
                                            <p:strVal val="1+#ppt_h/2"/>
                                          </p:val>
                                        </p:tav>
                                        <p:tav tm="100000">
                                          <p:val>
                                            <p:strVal val="#ppt_y"/>
                                          </p:val>
                                        </p:tav>
                                      </p:tavLst>
                                    </p:anim>
                                  </p:childTnLst>
                                </p:cTn>
                              </p:par>
                              <p:par>
                                <p:cTn id="463" presetID="2" presetClass="entr" presetSubtype="4" fill="hold" nodeType="withEffect">
                                  <p:stCondLst>
                                    <p:cond delay="0"/>
                                  </p:stCondLst>
                                  <p:childTnLst>
                                    <p:set>
                                      <p:cBhvr>
                                        <p:cTn id="464" dur="1" fill="hold">
                                          <p:stCondLst>
                                            <p:cond delay="0"/>
                                          </p:stCondLst>
                                        </p:cTn>
                                        <p:tgtEl>
                                          <p:spTgt spid="446"/>
                                        </p:tgtEl>
                                        <p:attrNameLst>
                                          <p:attrName>style.visibility</p:attrName>
                                        </p:attrNameLst>
                                      </p:cBhvr>
                                      <p:to>
                                        <p:strVal val="visible"/>
                                      </p:to>
                                    </p:set>
                                    <p:anim calcmode="lin" valueType="num">
                                      <p:cBhvr additive="base">
                                        <p:cTn id="465" dur="500" fill="hold"/>
                                        <p:tgtEl>
                                          <p:spTgt spid="446"/>
                                        </p:tgtEl>
                                        <p:attrNameLst>
                                          <p:attrName>ppt_x</p:attrName>
                                        </p:attrNameLst>
                                      </p:cBhvr>
                                      <p:tavLst>
                                        <p:tav tm="0">
                                          <p:val>
                                            <p:strVal val="#ppt_x"/>
                                          </p:val>
                                        </p:tav>
                                        <p:tav tm="100000">
                                          <p:val>
                                            <p:strVal val="#ppt_x"/>
                                          </p:val>
                                        </p:tav>
                                      </p:tavLst>
                                    </p:anim>
                                    <p:anim calcmode="lin" valueType="num">
                                      <p:cBhvr additive="base">
                                        <p:cTn id="466" dur="500" fill="hold"/>
                                        <p:tgtEl>
                                          <p:spTgt spid="446"/>
                                        </p:tgtEl>
                                        <p:attrNameLst>
                                          <p:attrName>ppt_y</p:attrName>
                                        </p:attrNameLst>
                                      </p:cBhvr>
                                      <p:tavLst>
                                        <p:tav tm="0">
                                          <p:val>
                                            <p:strVal val="1+#ppt_h/2"/>
                                          </p:val>
                                        </p:tav>
                                        <p:tav tm="100000">
                                          <p:val>
                                            <p:strVal val="#ppt_y"/>
                                          </p:val>
                                        </p:tav>
                                      </p:tavLst>
                                    </p:anim>
                                  </p:childTnLst>
                                </p:cTn>
                              </p:par>
                              <p:par>
                                <p:cTn id="467" presetID="2" presetClass="entr" presetSubtype="4" fill="hold" nodeType="withEffect">
                                  <p:stCondLst>
                                    <p:cond delay="0"/>
                                  </p:stCondLst>
                                  <p:childTnLst>
                                    <p:set>
                                      <p:cBhvr>
                                        <p:cTn id="468" dur="1" fill="hold">
                                          <p:stCondLst>
                                            <p:cond delay="0"/>
                                          </p:stCondLst>
                                        </p:cTn>
                                        <p:tgtEl>
                                          <p:spTgt spid="449"/>
                                        </p:tgtEl>
                                        <p:attrNameLst>
                                          <p:attrName>style.visibility</p:attrName>
                                        </p:attrNameLst>
                                      </p:cBhvr>
                                      <p:to>
                                        <p:strVal val="visible"/>
                                      </p:to>
                                    </p:set>
                                    <p:anim calcmode="lin" valueType="num">
                                      <p:cBhvr additive="base">
                                        <p:cTn id="469" dur="500" fill="hold"/>
                                        <p:tgtEl>
                                          <p:spTgt spid="449"/>
                                        </p:tgtEl>
                                        <p:attrNameLst>
                                          <p:attrName>ppt_x</p:attrName>
                                        </p:attrNameLst>
                                      </p:cBhvr>
                                      <p:tavLst>
                                        <p:tav tm="0">
                                          <p:val>
                                            <p:strVal val="#ppt_x"/>
                                          </p:val>
                                        </p:tav>
                                        <p:tav tm="100000">
                                          <p:val>
                                            <p:strVal val="#ppt_x"/>
                                          </p:val>
                                        </p:tav>
                                      </p:tavLst>
                                    </p:anim>
                                    <p:anim calcmode="lin" valueType="num">
                                      <p:cBhvr additive="base">
                                        <p:cTn id="470" dur="500" fill="hold"/>
                                        <p:tgtEl>
                                          <p:spTgt spid="449"/>
                                        </p:tgtEl>
                                        <p:attrNameLst>
                                          <p:attrName>ppt_y</p:attrName>
                                        </p:attrNameLst>
                                      </p:cBhvr>
                                      <p:tavLst>
                                        <p:tav tm="0">
                                          <p:val>
                                            <p:strVal val="1+#ppt_h/2"/>
                                          </p:val>
                                        </p:tav>
                                        <p:tav tm="100000">
                                          <p:val>
                                            <p:strVal val="#ppt_y"/>
                                          </p:val>
                                        </p:tav>
                                      </p:tavLst>
                                    </p:anim>
                                  </p:childTnLst>
                                </p:cTn>
                              </p:par>
                              <p:par>
                                <p:cTn id="471" presetID="2" presetClass="entr" presetSubtype="4" fill="hold" nodeType="withEffect">
                                  <p:stCondLst>
                                    <p:cond delay="0"/>
                                  </p:stCondLst>
                                  <p:childTnLst>
                                    <p:set>
                                      <p:cBhvr>
                                        <p:cTn id="472" dur="1" fill="hold">
                                          <p:stCondLst>
                                            <p:cond delay="0"/>
                                          </p:stCondLst>
                                        </p:cTn>
                                        <p:tgtEl>
                                          <p:spTgt spid="453"/>
                                        </p:tgtEl>
                                        <p:attrNameLst>
                                          <p:attrName>style.visibility</p:attrName>
                                        </p:attrNameLst>
                                      </p:cBhvr>
                                      <p:to>
                                        <p:strVal val="visible"/>
                                      </p:to>
                                    </p:set>
                                    <p:anim calcmode="lin" valueType="num">
                                      <p:cBhvr additive="base">
                                        <p:cTn id="473" dur="500" fill="hold"/>
                                        <p:tgtEl>
                                          <p:spTgt spid="453"/>
                                        </p:tgtEl>
                                        <p:attrNameLst>
                                          <p:attrName>ppt_x</p:attrName>
                                        </p:attrNameLst>
                                      </p:cBhvr>
                                      <p:tavLst>
                                        <p:tav tm="0">
                                          <p:val>
                                            <p:strVal val="#ppt_x"/>
                                          </p:val>
                                        </p:tav>
                                        <p:tav tm="100000">
                                          <p:val>
                                            <p:strVal val="#ppt_x"/>
                                          </p:val>
                                        </p:tav>
                                      </p:tavLst>
                                    </p:anim>
                                    <p:anim calcmode="lin" valueType="num">
                                      <p:cBhvr additive="base">
                                        <p:cTn id="474" dur="500" fill="hold"/>
                                        <p:tgtEl>
                                          <p:spTgt spid="453"/>
                                        </p:tgtEl>
                                        <p:attrNameLst>
                                          <p:attrName>ppt_y</p:attrName>
                                        </p:attrNameLst>
                                      </p:cBhvr>
                                      <p:tavLst>
                                        <p:tav tm="0">
                                          <p:val>
                                            <p:strVal val="1+#ppt_h/2"/>
                                          </p:val>
                                        </p:tav>
                                        <p:tav tm="100000">
                                          <p:val>
                                            <p:strVal val="#ppt_y"/>
                                          </p:val>
                                        </p:tav>
                                      </p:tavLst>
                                    </p:anim>
                                  </p:childTnLst>
                                </p:cTn>
                              </p:par>
                              <p:par>
                                <p:cTn id="475" presetID="2" presetClass="entr" presetSubtype="4" fill="hold" nodeType="withEffect">
                                  <p:stCondLst>
                                    <p:cond delay="0"/>
                                  </p:stCondLst>
                                  <p:childTnLst>
                                    <p:set>
                                      <p:cBhvr>
                                        <p:cTn id="476" dur="1" fill="hold">
                                          <p:stCondLst>
                                            <p:cond delay="0"/>
                                          </p:stCondLst>
                                        </p:cTn>
                                        <p:tgtEl>
                                          <p:spTgt spid="459"/>
                                        </p:tgtEl>
                                        <p:attrNameLst>
                                          <p:attrName>style.visibility</p:attrName>
                                        </p:attrNameLst>
                                      </p:cBhvr>
                                      <p:to>
                                        <p:strVal val="visible"/>
                                      </p:to>
                                    </p:set>
                                    <p:anim calcmode="lin" valueType="num">
                                      <p:cBhvr additive="base">
                                        <p:cTn id="477" dur="500" fill="hold"/>
                                        <p:tgtEl>
                                          <p:spTgt spid="459"/>
                                        </p:tgtEl>
                                        <p:attrNameLst>
                                          <p:attrName>ppt_x</p:attrName>
                                        </p:attrNameLst>
                                      </p:cBhvr>
                                      <p:tavLst>
                                        <p:tav tm="0">
                                          <p:val>
                                            <p:strVal val="#ppt_x"/>
                                          </p:val>
                                        </p:tav>
                                        <p:tav tm="100000">
                                          <p:val>
                                            <p:strVal val="#ppt_x"/>
                                          </p:val>
                                        </p:tav>
                                      </p:tavLst>
                                    </p:anim>
                                    <p:anim calcmode="lin" valueType="num">
                                      <p:cBhvr additive="base">
                                        <p:cTn id="478" dur="500" fill="hold"/>
                                        <p:tgtEl>
                                          <p:spTgt spid="459"/>
                                        </p:tgtEl>
                                        <p:attrNameLst>
                                          <p:attrName>ppt_y</p:attrName>
                                        </p:attrNameLst>
                                      </p:cBhvr>
                                      <p:tavLst>
                                        <p:tav tm="0">
                                          <p:val>
                                            <p:strVal val="1+#ppt_h/2"/>
                                          </p:val>
                                        </p:tav>
                                        <p:tav tm="100000">
                                          <p:val>
                                            <p:strVal val="#ppt_y"/>
                                          </p:val>
                                        </p:tav>
                                      </p:tavLst>
                                    </p:anim>
                                  </p:childTnLst>
                                </p:cTn>
                              </p:par>
                              <p:par>
                                <p:cTn id="479" presetID="2" presetClass="entr" presetSubtype="4" fill="hold" nodeType="withEffect">
                                  <p:stCondLst>
                                    <p:cond delay="0"/>
                                  </p:stCondLst>
                                  <p:childTnLst>
                                    <p:set>
                                      <p:cBhvr>
                                        <p:cTn id="480" dur="1" fill="hold">
                                          <p:stCondLst>
                                            <p:cond delay="0"/>
                                          </p:stCondLst>
                                        </p:cTn>
                                        <p:tgtEl>
                                          <p:spTgt spid="462"/>
                                        </p:tgtEl>
                                        <p:attrNameLst>
                                          <p:attrName>style.visibility</p:attrName>
                                        </p:attrNameLst>
                                      </p:cBhvr>
                                      <p:to>
                                        <p:strVal val="visible"/>
                                      </p:to>
                                    </p:set>
                                    <p:anim calcmode="lin" valueType="num">
                                      <p:cBhvr additive="base">
                                        <p:cTn id="481" dur="500" fill="hold"/>
                                        <p:tgtEl>
                                          <p:spTgt spid="462"/>
                                        </p:tgtEl>
                                        <p:attrNameLst>
                                          <p:attrName>ppt_x</p:attrName>
                                        </p:attrNameLst>
                                      </p:cBhvr>
                                      <p:tavLst>
                                        <p:tav tm="0">
                                          <p:val>
                                            <p:strVal val="#ppt_x"/>
                                          </p:val>
                                        </p:tav>
                                        <p:tav tm="100000">
                                          <p:val>
                                            <p:strVal val="#ppt_x"/>
                                          </p:val>
                                        </p:tav>
                                      </p:tavLst>
                                    </p:anim>
                                    <p:anim calcmode="lin" valueType="num">
                                      <p:cBhvr additive="base">
                                        <p:cTn id="482" dur="500" fill="hold"/>
                                        <p:tgtEl>
                                          <p:spTgt spid="462"/>
                                        </p:tgtEl>
                                        <p:attrNameLst>
                                          <p:attrName>ppt_y</p:attrName>
                                        </p:attrNameLst>
                                      </p:cBhvr>
                                      <p:tavLst>
                                        <p:tav tm="0">
                                          <p:val>
                                            <p:strVal val="1+#ppt_h/2"/>
                                          </p:val>
                                        </p:tav>
                                        <p:tav tm="100000">
                                          <p:val>
                                            <p:strVal val="#ppt_y"/>
                                          </p:val>
                                        </p:tav>
                                      </p:tavLst>
                                    </p:anim>
                                  </p:childTnLst>
                                </p:cTn>
                              </p:par>
                              <p:par>
                                <p:cTn id="483" presetID="2" presetClass="entr" presetSubtype="4" fill="hold" grpId="0" nodeType="withEffect">
                                  <p:stCondLst>
                                    <p:cond delay="0"/>
                                  </p:stCondLst>
                                  <p:childTnLst>
                                    <p:set>
                                      <p:cBhvr>
                                        <p:cTn id="484" dur="1" fill="hold">
                                          <p:stCondLst>
                                            <p:cond delay="0"/>
                                          </p:stCondLst>
                                        </p:cTn>
                                        <p:tgtEl>
                                          <p:spTgt spid="471"/>
                                        </p:tgtEl>
                                        <p:attrNameLst>
                                          <p:attrName>style.visibility</p:attrName>
                                        </p:attrNameLst>
                                      </p:cBhvr>
                                      <p:to>
                                        <p:strVal val="visible"/>
                                      </p:to>
                                    </p:set>
                                    <p:anim calcmode="lin" valueType="num">
                                      <p:cBhvr additive="base">
                                        <p:cTn id="485" dur="500" fill="hold"/>
                                        <p:tgtEl>
                                          <p:spTgt spid="471"/>
                                        </p:tgtEl>
                                        <p:attrNameLst>
                                          <p:attrName>ppt_x</p:attrName>
                                        </p:attrNameLst>
                                      </p:cBhvr>
                                      <p:tavLst>
                                        <p:tav tm="0">
                                          <p:val>
                                            <p:strVal val="#ppt_x"/>
                                          </p:val>
                                        </p:tav>
                                        <p:tav tm="100000">
                                          <p:val>
                                            <p:strVal val="#ppt_x"/>
                                          </p:val>
                                        </p:tav>
                                      </p:tavLst>
                                    </p:anim>
                                    <p:anim calcmode="lin" valueType="num">
                                      <p:cBhvr additive="base">
                                        <p:cTn id="486" dur="500" fill="hold"/>
                                        <p:tgtEl>
                                          <p:spTgt spid="471"/>
                                        </p:tgtEl>
                                        <p:attrNameLst>
                                          <p:attrName>ppt_y</p:attrName>
                                        </p:attrNameLst>
                                      </p:cBhvr>
                                      <p:tavLst>
                                        <p:tav tm="0">
                                          <p:val>
                                            <p:strVal val="1+#ppt_h/2"/>
                                          </p:val>
                                        </p:tav>
                                        <p:tav tm="100000">
                                          <p:val>
                                            <p:strVal val="#ppt_y"/>
                                          </p:val>
                                        </p:tav>
                                      </p:tavLst>
                                    </p:anim>
                                  </p:childTnLst>
                                </p:cTn>
                              </p:par>
                              <p:par>
                                <p:cTn id="487" presetID="2" presetClass="entr" presetSubtype="4" fill="hold" nodeType="withEffect">
                                  <p:stCondLst>
                                    <p:cond delay="0"/>
                                  </p:stCondLst>
                                  <p:childTnLst>
                                    <p:set>
                                      <p:cBhvr>
                                        <p:cTn id="488" dur="1" fill="hold">
                                          <p:stCondLst>
                                            <p:cond delay="0"/>
                                          </p:stCondLst>
                                        </p:cTn>
                                        <p:tgtEl>
                                          <p:spTgt spid="477"/>
                                        </p:tgtEl>
                                        <p:attrNameLst>
                                          <p:attrName>style.visibility</p:attrName>
                                        </p:attrNameLst>
                                      </p:cBhvr>
                                      <p:to>
                                        <p:strVal val="visible"/>
                                      </p:to>
                                    </p:set>
                                    <p:anim calcmode="lin" valueType="num">
                                      <p:cBhvr additive="base">
                                        <p:cTn id="489" dur="500" fill="hold"/>
                                        <p:tgtEl>
                                          <p:spTgt spid="477"/>
                                        </p:tgtEl>
                                        <p:attrNameLst>
                                          <p:attrName>ppt_x</p:attrName>
                                        </p:attrNameLst>
                                      </p:cBhvr>
                                      <p:tavLst>
                                        <p:tav tm="0">
                                          <p:val>
                                            <p:strVal val="#ppt_x"/>
                                          </p:val>
                                        </p:tav>
                                        <p:tav tm="100000">
                                          <p:val>
                                            <p:strVal val="#ppt_x"/>
                                          </p:val>
                                        </p:tav>
                                      </p:tavLst>
                                    </p:anim>
                                    <p:anim calcmode="lin" valueType="num">
                                      <p:cBhvr additive="base">
                                        <p:cTn id="490" dur="500" fill="hold"/>
                                        <p:tgtEl>
                                          <p:spTgt spid="477"/>
                                        </p:tgtEl>
                                        <p:attrNameLst>
                                          <p:attrName>ppt_y</p:attrName>
                                        </p:attrNameLst>
                                      </p:cBhvr>
                                      <p:tavLst>
                                        <p:tav tm="0">
                                          <p:val>
                                            <p:strVal val="1+#ppt_h/2"/>
                                          </p:val>
                                        </p:tav>
                                        <p:tav tm="100000">
                                          <p:val>
                                            <p:strVal val="#ppt_y"/>
                                          </p:val>
                                        </p:tav>
                                      </p:tavLst>
                                    </p:anim>
                                  </p:childTnLst>
                                </p:cTn>
                              </p:par>
                              <p:par>
                                <p:cTn id="491" presetID="2" presetClass="entr" presetSubtype="4" fill="hold" grpId="0" nodeType="withEffect">
                                  <p:stCondLst>
                                    <p:cond delay="0"/>
                                  </p:stCondLst>
                                  <p:childTnLst>
                                    <p:set>
                                      <p:cBhvr>
                                        <p:cTn id="492" dur="1" fill="hold">
                                          <p:stCondLst>
                                            <p:cond delay="0"/>
                                          </p:stCondLst>
                                        </p:cTn>
                                        <p:tgtEl>
                                          <p:spTgt spid="480"/>
                                        </p:tgtEl>
                                        <p:attrNameLst>
                                          <p:attrName>style.visibility</p:attrName>
                                        </p:attrNameLst>
                                      </p:cBhvr>
                                      <p:to>
                                        <p:strVal val="visible"/>
                                      </p:to>
                                    </p:set>
                                    <p:anim calcmode="lin" valueType="num">
                                      <p:cBhvr additive="base">
                                        <p:cTn id="493" dur="500" fill="hold"/>
                                        <p:tgtEl>
                                          <p:spTgt spid="480"/>
                                        </p:tgtEl>
                                        <p:attrNameLst>
                                          <p:attrName>ppt_x</p:attrName>
                                        </p:attrNameLst>
                                      </p:cBhvr>
                                      <p:tavLst>
                                        <p:tav tm="0">
                                          <p:val>
                                            <p:strVal val="#ppt_x"/>
                                          </p:val>
                                        </p:tav>
                                        <p:tav tm="100000">
                                          <p:val>
                                            <p:strVal val="#ppt_x"/>
                                          </p:val>
                                        </p:tav>
                                      </p:tavLst>
                                    </p:anim>
                                    <p:anim calcmode="lin" valueType="num">
                                      <p:cBhvr additive="base">
                                        <p:cTn id="494" dur="500" fill="hold"/>
                                        <p:tgtEl>
                                          <p:spTgt spid="480"/>
                                        </p:tgtEl>
                                        <p:attrNameLst>
                                          <p:attrName>ppt_y</p:attrName>
                                        </p:attrNameLst>
                                      </p:cBhvr>
                                      <p:tavLst>
                                        <p:tav tm="0">
                                          <p:val>
                                            <p:strVal val="1+#ppt_h/2"/>
                                          </p:val>
                                        </p:tav>
                                        <p:tav tm="100000">
                                          <p:val>
                                            <p:strVal val="#ppt_y"/>
                                          </p:val>
                                        </p:tav>
                                      </p:tavLst>
                                    </p:anim>
                                  </p:childTnLst>
                                </p:cTn>
                              </p:par>
                              <p:par>
                                <p:cTn id="495" presetID="2" presetClass="entr" presetSubtype="4" fill="hold" grpId="0" nodeType="withEffect">
                                  <p:stCondLst>
                                    <p:cond delay="0"/>
                                  </p:stCondLst>
                                  <p:childTnLst>
                                    <p:set>
                                      <p:cBhvr>
                                        <p:cTn id="496" dur="1" fill="hold">
                                          <p:stCondLst>
                                            <p:cond delay="0"/>
                                          </p:stCondLst>
                                        </p:cTn>
                                        <p:tgtEl>
                                          <p:spTgt spid="523"/>
                                        </p:tgtEl>
                                        <p:attrNameLst>
                                          <p:attrName>style.visibility</p:attrName>
                                        </p:attrNameLst>
                                      </p:cBhvr>
                                      <p:to>
                                        <p:strVal val="visible"/>
                                      </p:to>
                                    </p:set>
                                    <p:anim calcmode="lin" valueType="num">
                                      <p:cBhvr additive="base">
                                        <p:cTn id="497" dur="500" fill="hold"/>
                                        <p:tgtEl>
                                          <p:spTgt spid="523"/>
                                        </p:tgtEl>
                                        <p:attrNameLst>
                                          <p:attrName>ppt_x</p:attrName>
                                        </p:attrNameLst>
                                      </p:cBhvr>
                                      <p:tavLst>
                                        <p:tav tm="0">
                                          <p:val>
                                            <p:strVal val="#ppt_x"/>
                                          </p:val>
                                        </p:tav>
                                        <p:tav tm="100000">
                                          <p:val>
                                            <p:strVal val="#ppt_x"/>
                                          </p:val>
                                        </p:tav>
                                      </p:tavLst>
                                    </p:anim>
                                    <p:anim calcmode="lin" valueType="num">
                                      <p:cBhvr additive="base">
                                        <p:cTn id="498" dur="500" fill="hold"/>
                                        <p:tgtEl>
                                          <p:spTgt spid="523"/>
                                        </p:tgtEl>
                                        <p:attrNameLst>
                                          <p:attrName>ppt_y</p:attrName>
                                        </p:attrNameLst>
                                      </p:cBhvr>
                                      <p:tavLst>
                                        <p:tav tm="0">
                                          <p:val>
                                            <p:strVal val="1+#ppt_h/2"/>
                                          </p:val>
                                        </p:tav>
                                        <p:tav tm="100000">
                                          <p:val>
                                            <p:strVal val="#ppt_y"/>
                                          </p:val>
                                        </p:tav>
                                      </p:tavLst>
                                    </p:anim>
                                  </p:childTnLst>
                                </p:cTn>
                              </p:par>
                              <p:par>
                                <p:cTn id="499" presetID="2" presetClass="entr" presetSubtype="4" fill="hold" grpId="0" nodeType="withEffect">
                                  <p:stCondLst>
                                    <p:cond delay="0"/>
                                  </p:stCondLst>
                                  <p:childTnLst>
                                    <p:set>
                                      <p:cBhvr>
                                        <p:cTn id="500" dur="1" fill="hold">
                                          <p:stCondLst>
                                            <p:cond delay="0"/>
                                          </p:stCondLst>
                                        </p:cTn>
                                        <p:tgtEl>
                                          <p:spTgt spid="524"/>
                                        </p:tgtEl>
                                        <p:attrNameLst>
                                          <p:attrName>style.visibility</p:attrName>
                                        </p:attrNameLst>
                                      </p:cBhvr>
                                      <p:to>
                                        <p:strVal val="visible"/>
                                      </p:to>
                                    </p:set>
                                    <p:anim calcmode="lin" valueType="num">
                                      <p:cBhvr additive="base">
                                        <p:cTn id="501" dur="500" fill="hold"/>
                                        <p:tgtEl>
                                          <p:spTgt spid="524"/>
                                        </p:tgtEl>
                                        <p:attrNameLst>
                                          <p:attrName>ppt_x</p:attrName>
                                        </p:attrNameLst>
                                      </p:cBhvr>
                                      <p:tavLst>
                                        <p:tav tm="0">
                                          <p:val>
                                            <p:strVal val="#ppt_x"/>
                                          </p:val>
                                        </p:tav>
                                        <p:tav tm="100000">
                                          <p:val>
                                            <p:strVal val="#ppt_x"/>
                                          </p:val>
                                        </p:tav>
                                      </p:tavLst>
                                    </p:anim>
                                    <p:anim calcmode="lin" valueType="num">
                                      <p:cBhvr additive="base">
                                        <p:cTn id="502" dur="500" fill="hold"/>
                                        <p:tgtEl>
                                          <p:spTgt spid="524"/>
                                        </p:tgtEl>
                                        <p:attrNameLst>
                                          <p:attrName>ppt_y</p:attrName>
                                        </p:attrNameLst>
                                      </p:cBhvr>
                                      <p:tavLst>
                                        <p:tav tm="0">
                                          <p:val>
                                            <p:strVal val="1+#ppt_h/2"/>
                                          </p:val>
                                        </p:tav>
                                        <p:tav tm="100000">
                                          <p:val>
                                            <p:strVal val="#ppt_y"/>
                                          </p:val>
                                        </p:tav>
                                      </p:tavLst>
                                    </p:anim>
                                  </p:childTnLst>
                                </p:cTn>
                              </p:par>
                              <p:par>
                                <p:cTn id="503" presetID="2" presetClass="entr" presetSubtype="4" fill="hold" grpId="0" nodeType="withEffect">
                                  <p:stCondLst>
                                    <p:cond delay="0"/>
                                  </p:stCondLst>
                                  <p:childTnLst>
                                    <p:set>
                                      <p:cBhvr>
                                        <p:cTn id="504" dur="1" fill="hold">
                                          <p:stCondLst>
                                            <p:cond delay="0"/>
                                          </p:stCondLst>
                                        </p:cTn>
                                        <p:tgtEl>
                                          <p:spTgt spid="525"/>
                                        </p:tgtEl>
                                        <p:attrNameLst>
                                          <p:attrName>style.visibility</p:attrName>
                                        </p:attrNameLst>
                                      </p:cBhvr>
                                      <p:to>
                                        <p:strVal val="visible"/>
                                      </p:to>
                                    </p:set>
                                    <p:anim calcmode="lin" valueType="num">
                                      <p:cBhvr additive="base">
                                        <p:cTn id="505" dur="500" fill="hold"/>
                                        <p:tgtEl>
                                          <p:spTgt spid="525"/>
                                        </p:tgtEl>
                                        <p:attrNameLst>
                                          <p:attrName>ppt_x</p:attrName>
                                        </p:attrNameLst>
                                      </p:cBhvr>
                                      <p:tavLst>
                                        <p:tav tm="0">
                                          <p:val>
                                            <p:strVal val="#ppt_x"/>
                                          </p:val>
                                        </p:tav>
                                        <p:tav tm="100000">
                                          <p:val>
                                            <p:strVal val="#ppt_x"/>
                                          </p:val>
                                        </p:tav>
                                      </p:tavLst>
                                    </p:anim>
                                    <p:anim calcmode="lin" valueType="num">
                                      <p:cBhvr additive="base">
                                        <p:cTn id="506" dur="500" fill="hold"/>
                                        <p:tgtEl>
                                          <p:spTgt spid="525"/>
                                        </p:tgtEl>
                                        <p:attrNameLst>
                                          <p:attrName>ppt_y</p:attrName>
                                        </p:attrNameLst>
                                      </p:cBhvr>
                                      <p:tavLst>
                                        <p:tav tm="0">
                                          <p:val>
                                            <p:strVal val="1+#ppt_h/2"/>
                                          </p:val>
                                        </p:tav>
                                        <p:tav tm="100000">
                                          <p:val>
                                            <p:strVal val="#ppt_y"/>
                                          </p:val>
                                        </p:tav>
                                      </p:tavLst>
                                    </p:anim>
                                  </p:childTnLst>
                                </p:cTn>
                              </p:par>
                              <p:par>
                                <p:cTn id="507" presetID="2" presetClass="entr" presetSubtype="4" fill="hold" grpId="0" nodeType="withEffect">
                                  <p:stCondLst>
                                    <p:cond delay="0"/>
                                  </p:stCondLst>
                                  <p:childTnLst>
                                    <p:set>
                                      <p:cBhvr>
                                        <p:cTn id="508" dur="1" fill="hold">
                                          <p:stCondLst>
                                            <p:cond delay="0"/>
                                          </p:stCondLst>
                                        </p:cTn>
                                        <p:tgtEl>
                                          <p:spTgt spid="526"/>
                                        </p:tgtEl>
                                        <p:attrNameLst>
                                          <p:attrName>style.visibility</p:attrName>
                                        </p:attrNameLst>
                                      </p:cBhvr>
                                      <p:to>
                                        <p:strVal val="visible"/>
                                      </p:to>
                                    </p:set>
                                    <p:anim calcmode="lin" valueType="num">
                                      <p:cBhvr additive="base">
                                        <p:cTn id="509" dur="500" fill="hold"/>
                                        <p:tgtEl>
                                          <p:spTgt spid="526"/>
                                        </p:tgtEl>
                                        <p:attrNameLst>
                                          <p:attrName>ppt_x</p:attrName>
                                        </p:attrNameLst>
                                      </p:cBhvr>
                                      <p:tavLst>
                                        <p:tav tm="0">
                                          <p:val>
                                            <p:strVal val="#ppt_x"/>
                                          </p:val>
                                        </p:tav>
                                        <p:tav tm="100000">
                                          <p:val>
                                            <p:strVal val="#ppt_x"/>
                                          </p:val>
                                        </p:tav>
                                      </p:tavLst>
                                    </p:anim>
                                    <p:anim calcmode="lin" valueType="num">
                                      <p:cBhvr additive="base">
                                        <p:cTn id="510" dur="500" fill="hold"/>
                                        <p:tgtEl>
                                          <p:spTgt spid="526"/>
                                        </p:tgtEl>
                                        <p:attrNameLst>
                                          <p:attrName>ppt_y</p:attrName>
                                        </p:attrNameLst>
                                      </p:cBhvr>
                                      <p:tavLst>
                                        <p:tav tm="0">
                                          <p:val>
                                            <p:strVal val="1+#ppt_h/2"/>
                                          </p:val>
                                        </p:tav>
                                        <p:tav tm="100000">
                                          <p:val>
                                            <p:strVal val="#ppt_y"/>
                                          </p:val>
                                        </p:tav>
                                      </p:tavLst>
                                    </p:anim>
                                  </p:childTnLst>
                                </p:cTn>
                              </p:par>
                              <p:par>
                                <p:cTn id="511" presetID="2" presetClass="entr" presetSubtype="4" fill="hold" grpId="0" nodeType="withEffect">
                                  <p:stCondLst>
                                    <p:cond delay="0"/>
                                  </p:stCondLst>
                                  <p:childTnLst>
                                    <p:set>
                                      <p:cBhvr>
                                        <p:cTn id="512" dur="1" fill="hold">
                                          <p:stCondLst>
                                            <p:cond delay="0"/>
                                          </p:stCondLst>
                                        </p:cTn>
                                        <p:tgtEl>
                                          <p:spTgt spid="529"/>
                                        </p:tgtEl>
                                        <p:attrNameLst>
                                          <p:attrName>style.visibility</p:attrName>
                                        </p:attrNameLst>
                                      </p:cBhvr>
                                      <p:to>
                                        <p:strVal val="visible"/>
                                      </p:to>
                                    </p:set>
                                    <p:anim calcmode="lin" valueType="num">
                                      <p:cBhvr additive="base">
                                        <p:cTn id="513" dur="500" fill="hold"/>
                                        <p:tgtEl>
                                          <p:spTgt spid="529"/>
                                        </p:tgtEl>
                                        <p:attrNameLst>
                                          <p:attrName>ppt_x</p:attrName>
                                        </p:attrNameLst>
                                      </p:cBhvr>
                                      <p:tavLst>
                                        <p:tav tm="0">
                                          <p:val>
                                            <p:strVal val="#ppt_x"/>
                                          </p:val>
                                        </p:tav>
                                        <p:tav tm="100000">
                                          <p:val>
                                            <p:strVal val="#ppt_x"/>
                                          </p:val>
                                        </p:tav>
                                      </p:tavLst>
                                    </p:anim>
                                    <p:anim calcmode="lin" valueType="num">
                                      <p:cBhvr additive="base">
                                        <p:cTn id="514" dur="500" fill="hold"/>
                                        <p:tgtEl>
                                          <p:spTgt spid="529"/>
                                        </p:tgtEl>
                                        <p:attrNameLst>
                                          <p:attrName>ppt_y</p:attrName>
                                        </p:attrNameLst>
                                      </p:cBhvr>
                                      <p:tavLst>
                                        <p:tav tm="0">
                                          <p:val>
                                            <p:strVal val="1+#ppt_h/2"/>
                                          </p:val>
                                        </p:tav>
                                        <p:tav tm="100000">
                                          <p:val>
                                            <p:strVal val="#ppt_y"/>
                                          </p:val>
                                        </p:tav>
                                      </p:tavLst>
                                    </p:anim>
                                  </p:childTnLst>
                                </p:cTn>
                              </p:par>
                              <p:par>
                                <p:cTn id="515" presetID="2" presetClass="entr" presetSubtype="4" fill="hold" nodeType="withEffect">
                                  <p:stCondLst>
                                    <p:cond delay="0"/>
                                  </p:stCondLst>
                                  <p:childTnLst>
                                    <p:set>
                                      <p:cBhvr>
                                        <p:cTn id="516" dur="1" fill="hold">
                                          <p:stCondLst>
                                            <p:cond delay="0"/>
                                          </p:stCondLst>
                                        </p:cTn>
                                        <p:tgtEl>
                                          <p:spTgt spid="530"/>
                                        </p:tgtEl>
                                        <p:attrNameLst>
                                          <p:attrName>style.visibility</p:attrName>
                                        </p:attrNameLst>
                                      </p:cBhvr>
                                      <p:to>
                                        <p:strVal val="visible"/>
                                      </p:to>
                                    </p:set>
                                    <p:anim calcmode="lin" valueType="num">
                                      <p:cBhvr additive="base">
                                        <p:cTn id="517" dur="500" fill="hold"/>
                                        <p:tgtEl>
                                          <p:spTgt spid="530"/>
                                        </p:tgtEl>
                                        <p:attrNameLst>
                                          <p:attrName>ppt_x</p:attrName>
                                        </p:attrNameLst>
                                      </p:cBhvr>
                                      <p:tavLst>
                                        <p:tav tm="0">
                                          <p:val>
                                            <p:strVal val="#ppt_x"/>
                                          </p:val>
                                        </p:tav>
                                        <p:tav tm="100000">
                                          <p:val>
                                            <p:strVal val="#ppt_x"/>
                                          </p:val>
                                        </p:tav>
                                      </p:tavLst>
                                    </p:anim>
                                    <p:anim calcmode="lin" valueType="num">
                                      <p:cBhvr additive="base">
                                        <p:cTn id="518" dur="500" fill="hold"/>
                                        <p:tgtEl>
                                          <p:spTgt spid="530"/>
                                        </p:tgtEl>
                                        <p:attrNameLst>
                                          <p:attrName>ppt_y</p:attrName>
                                        </p:attrNameLst>
                                      </p:cBhvr>
                                      <p:tavLst>
                                        <p:tav tm="0">
                                          <p:val>
                                            <p:strVal val="1+#ppt_h/2"/>
                                          </p:val>
                                        </p:tav>
                                        <p:tav tm="100000">
                                          <p:val>
                                            <p:strVal val="#ppt_y"/>
                                          </p:val>
                                        </p:tav>
                                      </p:tavLst>
                                    </p:anim>
                                  </p:childTnLst>
                                </p:cTn>
                              </p:par>
                              <p:par>
                                <p:cTn id="519" presetID="2" presetClass="entr" presetSubtype="4" fill="hold" grpId="0" nodeType="withEffect">
                                  <p:stCondLst>
                                    <p:cond delay="0"/>
                                  </p:stCondLst>
                                  <p:childTnLst>
                                    <p:set>
                                      <p:cBhvr>
                                        <p:cTn id="520" dur="1" fill="hold">
                                          <p:stCondLst>
                                            <p:cond delay="0"/>
                                          </p:stCondLst>
                                        </p:cTn>
                                        <p:tgtEl>
                                          <p:spTgt spid="545"/>
                                        </p:tgtEl>
                                        <p:attrNameLst>
                                          <p:attrName>style.visibility</p:attrName>
                                        </p:attrNameLst>
                                      </p:cBhvr>
                                      <p:to>
                                        <p:strVal val="visible"/>
                                      </p:to>
                                    </p:set>
                                    <p:anim calcmode="lin" valueType="num">
                                      <p:cBhvr additive="base">
                                        <p:cTn id="521" dur="500" fill="hold"/>
                                        <p:tgtEl>
                                          <p:spTgt spid="545"/>
                                        </p:tgtEl>
                                        <p:attrNameLst>
                                          <p:attrName>ppt_x</p:attrName>
                                        </p:attrNameLst>
                                      </p:cBhvr>
                                      <p:tavLst>
                                        <p:tav tm="0">
                                          <p:val>
                                            <p:strVal val="#ppt_x"/>
                                          </p:val>
                                        </p:tav>
                                        <p:tav tm="100000">
                                          <p:val>
                                            <p:strVal val="#ppt_x"/>
                                          </p:val>
                                        </p:tav>
                                      </p:tavLst>
                                    </p:anim>
                                    <p:anim calcmode="lin" valueType="num">
                                      <p:cBhvr additive="base">
                                        <p:cTn id="522" dur="500" fill="hold"/>
                                        <p:tgtEl>
                                          <p:spTgt spid="545"/>
                                        </p:tgtEl>
                                        <p:attrNameLst>
                                          <p:attrName>ppt_y</p:attrName>
                                        </p:attrNameLst>
                                      </p:cBhvr>
                                      <p:tavLst>
                                        <p:tav tm="0">
                                          <p:val>
                                            <p:strVal val="1+#ppt_h/2"/>
                                          </p:val>
                                        </p:tav>
                                        <p:tav tm="100000">
                                          <p:val>
                                            <p:strVal val="#ppt_y"/>
                                          </p:val>
                                        </p:tav>
                                      </p:tavLst>
                                    </p:anim>
                                  </p:childTnLst>
                                </p:cTn>
                              </p:par>
                              <p:par>
                                <p:cTn id="523" presetID="2" presetClass="entr" presetSubtype="4" fill="hold" grpId="0" nodeType="withEffect">
                                  <p:stCondLst>
                                    <p:cond delay="0"/>
                                  </p:stCondLst>
                                  <p:childTnLst>
                                    <p:set>
                                      <p:cBhvr>
                                        <p:cTn id="524" dur="1" fill="hold">
                                          <p:stCondLst>
                                            <p:cond delay="0"/>
                                          </p:stCondLst>
                                        </p:cTn>
                                        <p:tgtEl>
                                          <p:spTgt spid="546"/>
                                        </p:tgtEl>
                                        <p:attrNameLst>
                                          <p:attrName>style.visibility</p:attrName>
                                        </p:attrNameLst>
                                      </p:cBhvr>
                                      <p:to>
                                        <p:strVal val="visible"/>
                                      </p:to>
                                    </p:set>
                                    <p:anim calcmode="lin" valueType="num">
                                      <p:cBhvr additive="base">
                                        <p:cTn id="525" dur="500" fill="hold"/>
                                        <p:tgtEl>
                                          <p:spTgt spid="546"/>
                                        </p:tgtEl>
                                        <p:attrNameLst>
                                          <p:attrName>ppt_x</p:attrName>
                                        </p:attrNameLst>
                                      </p:cBhvr>
                                      <p:tavLst>
                                        <p:tav tm="0">
                                          <p:val>
                                            <p:strVal val="#ppt_x"/>
                                          </p:val>
                                        </p:tav>
                                        <p:tav tm="100000">
                                          <p:val>
                                            <p:strVal val="#ppt_x"/>
                                          </p:val>
                                        </p:tav>
                                      </p:tavLst>
                                    </p:anim>
                                    <p:anim calcmode="lin" valueType="num">
                                      <p:cBhvr additive="base">
                                        <p:cTn id="526" dur="500" fill="hold"/>
                                        <p:tgtEl>
                                          <p:spTgt spid="546"/>
                                        </p:tgtEl>
                                        <p:attrNameLst>
                                          <p:attrName>ppt_y</p:attrName>
                                        </p:attrNameLst>
                                      </p:cBhvr>
                                      <p:tavLst>
                                        <p:tav tm="0">
                                          <p:val>
                                            <p:strVal val="1+#ppt_h/2"/>
                                          </p:val>
                                        </p:tav>
                                        <p:tav tm="100000">
                                          <p:val>
                                            <p:strVal val="#ppt_y"/>
                                          </p:val>
                                        </p:tav>
                                      </p:tavLst>
                                    </p:anim>
                                  </p:childTnLst>
                                </p:cTn>
                              </p:par>
                              <p:par>
                                <p:cTn id="527" presetID="2" presetClass="entr" presetSubtype="4" fill="hold" grpId="0" nodeType="withEffect">
                                  <p:stCondLst>
                                    <p:cond delay="0"/>
                                  </p:stCondLst>
                                  <p:childTnLst>
                                    <p:set>
                                      <p:cBhvr>
                                        <p:cTn id="528" dur="1" fill="hold">
                                          <p:stCondLst>
                                            <p:cond delay="0"/>
                                          </p:stCondLst>
                                        </p:cTn>
                                        <p:tgtEl>
                                          <p:spTgt spid="547"/>
                                        </p:tgtEl>
                                        <p:attrNameLst>
                                          <p:attrName>style.visibility</p:attrName>
                                        </p:attrNameLst>
                                      </p:cBhvr>
                                      <p:to>
                                        <p:strVal val="visible"/>
                                      </p:to>
                                    </p:set>
                                    <p:anim calcmode="lin" valueType="num">
                                      <p:cBhvr additive="base">
                                        <p:cTn id="529" dur="500" fill="hold"/>
                                        <p:tgtEl>
                                          <p:spTgt spid="547"/>
                                        </p:tgtEl>
                                        <p:attrNameLst>
                                          <p:attrName>ppt_x</p:attrName>
                                        </p:attrNameLst>
                                      </p:cBhvr>
                                      <p:tavLst>
                                        <p:tav tm="0">
                                          <p:val>
                                            <p:strVal val="#ppt_x"/>
                                          </p:val>
                                        </p:tav>
                                        <p:tav tm="100000">
                                          <p:val>
                                            <p:strVal val="#ppt_x"/>
                                          </p:val>
                                        </p:tav>
                                      </p:tavLst>
                                    </p:anim>
                                    <p:anim calcmode="lin" valueType="num">
                                      <p:cBhvr additive="base">
                                        <p:cTn id="530" dur="500" fill="hold"/>
                                        <p:tgtEl>
                                          <p:spTgt spid="547"/>
                                        </p:tgtEl>
                                        <p:attrNameLst>
                                          <p:attrName>ppt_y</p:attrName>
                                        </p:attrNameLst>
                                      </p:cBhvr>
                                      <p:tavLst>
                                        <p:tav tm="0">
                                          <p:val>
                                            <p:strVal val="1+#ppt_h/2"/>
                                          </p:val>
                                        </p:tav>
                                        <p:tav tm="100000">
                                          <p:val>
                                            <p:strVal val="#ppt_y"/>
                                          </p:val>
                                        </p:tav>
                                      </p:tavLst>
                                    </p:anim>
                                  </p:childTnLst>
                                </p:cTn>
                              </p:par>
                              <p:par>
                                <p:cTn id="531" presetID="2" presetClass="entr" presetSubtype="4" fill="hold" grpId="0" nodeType="withEffect">
                                  <p:stCondLst>
                                    <p:cond delay="0"/>
                                  </p:stCondLst>
                                  <p:childTnLst>
                                    <p:set>
                                      <p:cBhvr>
                                        <p:cTn id="532" dur="1" fill="hold">
                                          <p:stCondLst>
                                            <p:cond delay="0"/>
                                          </p:stCondLst>
                                        </p:cTn>
                                        <p:tgtEl>
                                          <p:spTgt spid="548"/>
                                        </p:tgtEl>
                                        <p:attrNameLst>
                                          <p:attrName>style.visibility</p:attrName>
                                        </p:attrNameLst>
                                      </p:cBhvr>
                                      <p:to>
                                        <p:strVal val="visible"/>
                                      </p:to>
                                    </p:set>
                                    <p:anim calcmode="lin" valueType="num">
                                      <p:cBhvr additive="base">
                                        <p:cTn id="533" dur="500" fill="hold"/>
                                        <p:tgtEl>
                                          <p:spTgt spid="548"/>
                                        </p:tgtEl>
                                        <p:attrNameLst>
                                          <p:attrName>ppt_x</p:attrName>
                                        </p:attrNameLst>
                                      </p:cBhvr>
                                      <p:tavLst>
                                        <p:tav tm="0">
                                          <p:val>
                                            <p:strVal val="#ppt_x"/>
                                          </p:val>
                                        </p:tav>
                                        <p:tav tm="100000">
                                          <p:val>
                                            <p:strVal val="#ppt_x"/>
                                          </p:val>
                                        </p:tav>
                                      </p:tavLst>
                                    </p:anim>
                                    <p:anim calcmode="lin" valueType="num">
                                      <p:cBhvr additive="base">
                                        <p:cTn id="534" dur="500" fill="hold"/>
                                        <p:tgtEl>
                                          <p:spTgt spid="548"/>
                                        </p:tgtEl>
                                        <p:attrNameLst>
                                          <p:attrName>ppt_y</p:attrName>
                                        </p:attrNameLst>
                                      </p:cBhvr>
                                      <p:tavLst>
                                        <p:tav tm="0">
                                          <p:val>
                                            <p:strVal val="1+#ppt_h/2"/>
                                          </p:val>
                                        </p:tav>
                                        <p:tav tm="100000">
                                          <p:val>
                                            <p:strVal val="#ppt_y"/>
                                          </p:val>
                                        </p:tav>
                                      </p:tavLst>
                                    </p:anim>
                                  </p:childTnLst>
                                </p:cTn>
                              </p:par>
                              <p:par>
                                <p:cTn id="535" presetID="2" presetClass="entr" presetSubtype="4" fill="hold" nodeType="withEffect">
                                  <p:stCondLst>
                                    <p:cond delay="0"/>
                                  </p:stCondLst>
                                  <p:childTnLst>
                                    <p:set>
                                      <p:cBhvr>
                                        <p:cTn id="536" dur="1" fill="hold">
                                          <p:stCondLst>
                                            <p:cond delay="0"/>
                                          </p:stCondLst>
                                        </p:cTn>
                                        <p:tgtEl>
                                          <p:spTgt spid="552"/>
                                        </p:tgtEl>
                                        <p:attrNameLst>
                                          <p:attrName>style.visibility</p:attrName>
                                        </p:attrNameLst>
                                      </p:cBhvr>
                                      <p:to>
                                        <p:strVal val="visible"/>
                                      </p:to>
                                    </p:set>
                                    <p:anim calcmode="lin" valueType="num">
                                      <p:cBhvr additive="base">
                                        <p:cTn id="537" dur="500" fill="hold"/>
                                        <p:tgtEl>
                                          <p:spTgt spid="552"/>
                                        </p:tgtEl>
                                        <p:attrNameLst>
                                          <p:attrName>ppt_x</p:attrName>
                                        </p:attrNameLst>
                                      </p:cBhvr>
                                      <p:tavLst>
                                        <p:tav tm="0">
                                          <p:val>
                                            <p:strVal val="#ppt_x"/>
                                          </p:val>
                                        </p:tav>
                                        <p:tav tm="100000">
                                          <p:val>
                                            <p:strVal val="#ppt_x"/>
                                          </p:val>
                                        </p:tav>
                                      </p:tavLst>
                                    </p:anim>
                                    <p:anim calcmode="lin" valueType="num">
                                      <p:cBhvr additive="base">
                                        <p:cTn id="538" dur="500" fill="hold"/>
                                        <p:tgtEl>
                                          <p:spTgt spid="552"/>
                                        </p:tgtEl>
                                        <p:attrNameLst>
                                          <p:attrName>ppt_y</p:attrName>
                                        </p:attrNameLst>
                                      </p:cBhvr>
                                      <p:tavLst>
                                        <p:tav tm="0">
                                          <p:val>
                                            <p:strVal val="1+#ppt_h/2"/>
                                          </p:val>
                                        </p:tav>
                                        <p:tav tm="100000">
                                          <p:val>
                                            <p:strVal val="#ppt_y"/>
                                          </p:val>
                                        </p:tav>
                                      </p:tavLst>
                                    </p:anim>
                                  </p:childTnLst>
                                </p:cTn>
                              </p:par>
                              <p:par>
                                <p:cTn id="539" presetID="2" presetClass="entr" presetSubtype="4" fill="hold" nodeType="withEffect">
                                  <p:stCondLst>
                                    <p:cond delay="0"/>
                                  </p:stCondLst>
                                  <p:childTnLst>
                                    <p:set>
                                      <p:cBhvr>
                                        <p:cTn id="540" dur="1" fill="hold">
                                          <p:stCondLst>
                                            <p:cond delay="0"/>
                                          </p:stCondLst>
                                        </p:cTn>
                                        <p:tgtEl>
                                          <p:spTgt spid="556"/>
                                        </p:tgtEl>
                                        <p:attrNameLst>
                                          <p:attrName>style.visibility</p:attrName>
                                        </p:attrNameLst>
                                      </p:cBhvr>
                                      <p:to>
                                        <p:strVal val="visible"/>
                                      </p:to>
                                    </p:set>
                                    <p:anim calcmode="lin" valueType="num">
                                      <p:cBhvr additive="base">
                                        <p:cTn id="541" dur="500" fill="hold"/>
                                        <p:tgtEl>
                                          <p:spTgt spid="556"/>
                                        </p:tgtEl>
                                        <p:attrNameLst>
                                          <p:attrName>ppt_x</p:attrName>
                                        </p:attrNameLst>
                                      </p:cBhvr>
                                      <p:tavLst>
                                        <p:tav tm="0">
                                          <p:val>
                                            <p:strVal val="#ppt_x"/>
                                          </p:val>
                                        </p:tav>
                                        <p:tav tm="100000">
                                          <p:val>
                                            <p:strVal val="#ppt_x"/>
                                          </p:val>
                                        </p:tav>
                                      </p:tavLst>
                                    </p:anim>
                                    <p:anim calcmode="lin" valueType="num">
                                      <p:cBhvr additive="base">
                                        <p:cTn id="542" dur="500" fill="hold"/>
                                        <p:tgtEl>
                                          <p:spTgt spid="556"/>
                                        </p:tgtEl>
                                        <p:attrNameLst>
                                          <p:attrName>ppt_y</p:attrName>
                                        </p:attrNameLst>
                                      </p:cBhvr>
                                      <p:tavLst>
                                        <p:tav tm="0">
                                          <p:val>
                                            <p:strVal val="1+#ppt_h/2"/>
                                          </p:val>
                                        </p:tav>
                                        <p:tav tm="100000">
                                          <p:val>
                                            <p:strVal val="#ppt_y"/>
                                          </p:val>
                                        </p:tav>
                                      </p:tavLst>
                                    </p:anim>
                                  </p:childTnLst>
                                </p:cTn>
                              </p:par>
                              <p:par>
                                <p:cTn id="543" presetID="2" presetClass="entr" presetSubtype="4" fill="hold" nodeType="withEffect">
                                  <p:stCondLst>
                                    <p:cond delay="0"/>
                                  </p:stCondLst>
                                  <p:childTnLst>
                                    <p:set>
                                      <p:cBhvr>
                                        <p:cTn id="544" dur="1" fill="hold">
                                          <p:stCondLst>
                                            <p:cond delay="0"/>
                                          </p:stCondLst>
                                        </p:cTn>
                                        <p:tgtEl>
                                          <p:spTgt spid="575"/>
                                        </p:tgtEl>
                                        <p:attrNameLst>
                                          <p:attrName>style.visibility</p:attrName>
                                        </p:attrNameLst>
                                      </p:cBhvr>
                                      <p:to>
                                        <p:strVal val="visible"/>
                                      </p:to>
                                    </p:set>
                                    <p:anim calcmode="lin" valueType="num">
                                      <p:cBhvr additive="base">
                                        <p:cTn id="545" dur="500" fill="hold"/>
                                        <p:tgtEl>
                                          <p:spTgt spid="575"/>
                                        </p:tgtEl>
                                        <p:attrNameLst>
                                          <p:attrName>ppt_x</p:attrName>
                                        </p:attrNameLst>
                                      </p:cBhvr>
                                      <p:tavLst>
                                        <p:tav tm="0">
                                          <p:val>
                                            <p:strVal val="#ppt_x"/>
                                          </p:val>
                                        </p:tav>
                                        <p:tav tm="100000">
                                          <p:val>
                                            <p:strVal val="#ppt_x"/>
                                          </p:val>
                                        </p:tav>
                                      </p:tavLst>
                                    </p:anim>
                                    <p:anim calcmode="lin" valueType="num">
                                      <p:cBhvr additive="base">
                                        <p:cTn id="546" dur="500" fill="hold"/>
                                        <p:tgtEl>
                                          <p:spTgt spid="575"/>
                                        </p:tgtEl>
                                        <p:attrNameLst>
                                          <p:attrName>ppt_y</p:attrName>
                                        </p:attrNameLst>
                                      </p:cBhvr>
                                      <p:tavLst>
                                        <p:tav tm="0">
                                          <p:val>
                                            <p:strVal val="1+#ppt_h/2"/>
                                          </p:val>
                                        </p:tav>
                                        <p:tav tm="100000">
                                          <p:val>
                                            <p:strVal val="#ppt_y"/>
                                          </p:val>
                                        </p:tav>
                                      </p:tavLst>
                                    </p:anim>
                                  </p:childTnLst>
                                </p:cTn>
                              </p:par>
                              <p:par>
                                <p:cTn id="547" presetID="2" presetClass="entr" presetSubtype="4" fill="hold" nodeType="withEffect">
                                  <p:stCondLst>
                                    <p:cond delay="0"/>
                                  </p:stCondLst>
                                  <p:childTnLst>
                                    <p:set>
                                      <p:cBhvr>
                                        <p:cTn id="548" dur="1" fill="hold">
                                          <p:stCondLst>
                                            <p:cond delay="0"/>
                                          </p:stCondLst>
                                        </p:cTn>
                                        <p:tgtEl>
                                          <p:spTgt spid="578"/>
                                        </p:tgtEl>
                                        <p:attrNameLst>
                                          <p:attrName>style.visibility</p:attrName>
                                        </p:attrNameLst>
                                      </p:cBhvr>
                                      <p:to>
                                        <p:strVal val="visible"/>
                                      </p:to>
                                    </p:set>
                                    <p:anim calcmode="lin" valueType="num">
                                      <p:cBhvr additive="base">
                                        <p:cTn id="549" dur="500" fill="hold"/>
                                        <p:tgtEl>
                                          <p:spTgt spid="578"/>
                                        </p:tgtEl>
                                        <p:attrNameLst>
                                          <p:attrName>ppt_x</p:attrName>
                                        </p:attrNameLst>
                                      </p:cBhvr>
                                      <p:tavLst>
                                        <p:tav tm="0">
                                          <p:val>
                                            <p:strVal val="#ppt_x"/>
                                          </p:val>
                                        </p:tav>
                                        <p:tav tm="100000">
                                          <p:val>
                                            <p:strVal val="#ppt_x"/>
                                          </p:val>
                                        </p:tav>
                                      </p:tavLst>
                                    </p:anim>
                                    <p:anim calcmode="lin" valueType="num">
                                      <p:cBhvr additive="base">
                                        <p:cTn id="550" dur="500" fill="hold"/>
                                        <p:tgtEl>
                                          <p:spTgt spid="578"/>
                                        </p:tgtEl>
                                        <p:attrNameLst>
                                          <p:attrName>ppt_y</p:attrName>
                                        </p:attrNameLst>
                                      </p:cBhvr>
                                      <p:tavLst>
                                        <p:tav tm="0">
                                          <p:val>
                                            <p:strVal val="1+#ppt_h/2"/>
                                          </p:val>
                                        </p:tav>
                                        <p:tav tm="100000">
                                          <p:val>
                                            <p:strVal val="#ppt_y"/>
                                          </p:val>
                                        </p:tav>
                                      </p:tavLst>
                                    </p:anim>
                                  </p:childTnLst>
                                </p:cTn>
                              </p:par>
                              <p:par>
                                <p:cTn id="551" presetID="2" presetClass="entr" presetSubtype="4" fill="hold" nodeType="withEffect">
                                  <p:stCondLst>
                                    <p:cond delay="0"/>
                                  </p:stCondLst>
                                  <p:childTnLst>
                                    <p:set>
                                      <p:cBhvr>
                                        <p:cTn id="552" dur="1" fill="hold">
                                          <p:stCondLst>
                                            <p:cond delay="0"/>
                                          </p:stCondLst>
                                        </p:cTn>
                                        <p:tgtEl>
                                          <p:spTgt spid="583"/>
                                        </p:tgtEl>
                                        <p:attrNameLst>
                                          <p:attrName>style.visibility</p:attrName>
                                        </p:attrNameLst>
                                      </p:cBhvr>
                                      <p:to>
                                        <p:strVal val="visible"/>
                                      </p:to>
                                    </p:set>
                                    <p:anim calcmode="lin" valueType="num">
                                      <p:cBhvr additive="base">
                                        <p:cTn id="553" dur="500" fill="hold"/>
                                        <p:tgtEl>
                                          <p:spTgt spid="583"/>
                                        </p:tgtEl>
                                        <p:attrNameLst>
                                          <p:attrName>ppt_x</p:attrName>
                                        </p:attrNameLst>
                                      </p:cBhvr>
                                      <p:tavLst>
                                        <p:tav tm="0">
                                          <p:val>
                                            <p:strVal val="#ppt_x"/>
                                          </p:val>
                                        </p:tav>
                                        <p:tav tm="100000">
                                          <p:val>
                                            <p:strVal val="#ppt_x"/>
                                          </p:val>
                                        </p:tav>
                                      </p:tavLst>
                                    </p:anim>
                                    <p:anim calcmode="lin" valueType="num">
                                      <p:cBhvr additive="base">
                                        <p:cTn id="554" dur="500" fill="hold"/>
                                        <p:tgtEl>
                                          <p:spTgt spid="583"/>
                                        </p:tgtEl>
                                        <p:attrNameLst>
                                          <p:attrName>ppt_y</p:attrName>
                                        </p:attrNameLst>
                                      </p:cBhvr>
                                      <p:tavLst>
                                        <p:tav tm="0">
                                          <p:val>
                                            <p:strVal val="1+#ppt_h/2"/>
                                          </p:val>
                                        </p:tav>
                                        <p:tav tm="100000">
                                          <p:val>
                                            <p:strVal val="#ppt_y"/>
                                          </p:val>
                                        </p:tav>
                                      </p:tavLst>
                                    </p:anim>
                                  </p:childTnLst>
                                </p:cTn>
                              </p:par>
                              <p:par>
                                <p:cTn id="555" presetID="2" presetClass="entr" presetSubtype="4" fill="hold" nodeType="withEffect">
                                  <p:stCondLst>
                                    <p:cond delay="0"/>
                                  </p:stCondLst>
                                  <p:childTnLst>
                                    <p:set>
                                      <p:cBhvr>
                                        <p:cTn id="556" dur="1" fill="hold">
                                          <p:stCondLst>
                                            <p:cond delay="0"/>
                                          </p:stCondLst>
                                        </p:cTn>
                                        <p:tgtEl>
                                          <p:spTgt spid="603"/>
                                        </p:tgtEl>
                                        <p:attrNameLst>
                                          <p:attrName>style.visibility</p:attrName>
                                        </p:attrNameLst>
                                      </p:cBhvr>
                                      <p:to>
                                        <p:strVal val="visible"/>
                                      </p:to>
                                    </p:set>
                                    <p:anim calcmode="lin" valueType="num">
                                      <p:cBhvr additive="base">
                                        <p:cTn id="557" dur="500" fill="hold"/>
                                        <p:tgtEl>
                                          <p:spTgt spid="603"/>
                                        </p:tgtEl>
                                        <p:attrNameLst>
                                          <p:attrName>ppt_x</p:attrName>
                                        </p:attrNameLst>
                                      </p:cBhvr>
                                      <p:tavLst>
                                        <p:tav tm="0">
                                          <p:val>
                                            <p:strVal val="#ppt_x"/>
                                          </p:val>
                                        </p:tav>
                                        <p:tav tm="100000">
                                          <p:val>
                                            <p:strVal val="#ppt_x"/>
                                          </p:val>
                                        </p:tav>
                                      </p:tavLst>
                                    </p:anim>
                                    <p:anim calcmode="lin" valueType="num">
                                      <p:cBhvr additive="base">
                                        <p:cTn id="558" dur="500" fill="hold"/>
                                        <p:tgtEl>
                                          <p:spTgt spid="603"/>
                                        </p:tgtEl>
                                        <p:attrNameLst>
                                          <p:attrName>ppt_y</p:attrName>
                                        </p:attrNameLst>
                                      </p:cBhvr>
                                      <p:tavLst>
                                        <p:tav tm="0">
                                          <p:val>
                                            <p:strVal val="1+#ppt_h/2"/>
                                          </p:val>
                                        </p:tav>
                                        <p:tav tm="100000">
                                          <p:val>
                                            <p:strVal val="#ppt_y"/>
                                          </p:val>
                                        </p:tav>
                                      </p:tavLst>
                                    </p:anim>
                                  </p:childTnLst>
                                </p:cTn>
                              </p:par>
                              <p:par>
                                <p:cTn id="559" presetID="2" presetClass="entr" presetSubtype="4" fill="hold" nodeType="withEffect">
                                  <p:stCondLst>
                                    <p:cond delay="0"/>
                                  </p:stCondLst>
                                  <p:childTnLst>
                                    <p:set>
                                      <p:cBhvr>
                                        <p:cTn id="560" dur="1" fill="hold">
                                          <p:stCondLst>
                                            <p:cond delay="0"/>
                                          </p:stCondLst>
                                        </p:cTn>
                                        <p:tgtEl>
                                          <p:spTgt spid="606"/>
                                        </p:tgtEl>
                                        <p:attrNameLst>
                                          <p:attrName>style.visibility</p:attrName>
                                        </p:attrNameLst>
                                      </p:cBhvr>
                                      <p:to>
                                        <p:strVal val="visible"/>
                                      </p:to>
                                    </p:set>
                                    <p:anim calcmode="lin" valueType="num">
                                      <p:cBhvr additive="base">
                                        <p:cTn id="561" dur="500" fill="hold"/>
                                        <p:tgtEl>
                                          <p:spTgt spid="606"/>
                                        </p:tgtEl>
                                        <p:attrNameLst>
                                          <p:attrName>ppt_x</p:attrName>
                                        </p:attrNameLst>
                                      </p:cBhvr>
                                      <p:tavLst>
                                        <p:tav tm="0">
                                          <p:val>
                                            <p:strVal val="#ppt_x"/>
                                          </p:val>
                                        </p:tav>
                                        <p:tav tm="100000">
                                          <p:val>
                                            <p:strVal val="#ppt_x"/>
                                          </p:val>
                                        </p:tav>
                                      </p:tavLst>
                                    </p:anim>
                                    <p:anim calcmode="lin" valueType="num">
                                      <p:cBhvr additive="base">
                                        <p:cTn id="562" dur="500" fill="hold"/>
                                        <p:tgtEl>
                                          <p:spTgt spid="606"/>
                                        </p:tgtEl>
                                        <p:attrNameLst>
                                          <p:attrName>ppt_y</p:attrName>
                                        </p:attrNameLst>
                                      </p:cBhvr>
                                      <p:tavLst>
                                        <p:tav tm="0">
                                          <p:val>
                                            <p:strVal val="1+#ppt_h/2"/>
                                          </p:val>
                                        </p:tav>
                                        <p:tav tm="100000">
                                          <p:val>
                                            <p:strVal val="#ppt_y"/>
                                          </p:val>
                                        </p:tav>
                                      </p:tavLst>
                                    </p:anim>
                                  </p:childTnLst>
                                </p:cTn>
                              </p:par>
                              <p:par>
                                <p:cTn id="563" presetID="2" presetClass="entr" presetSubtype="4" fill="hold" nodeType="withEffect">
                                  <p:stCondLst>
                                    <p:cond delay="0"/>
                                  </p:stCondLst>
                                  <p:childTnLst>
                                    <p:set>
                                      <p:cBhvr>
                                        <p:cTn id="564" dur="1" fill="hold">
                                          <p:stCondLst>
                                            <p:cond delay="0"/>
                                          </p:stCondLst>
                                        </p:cTn>
                                        <p:tgtEl>
                                          <p:spTgt spid="609"/>
                                        </p:tgtEl>
                                        <p:attrNameLst>
                                          <p:attrName>style.visibility</p:attrName>
                                        </p:attrNameLst>
                                      </p:cBhvr>
                                      <p:to>
                                        <p:strVal val="visible"/>
                                      </p:to>
                                    </p:set>
                                    <p:anim calcmode="lin" valueType="num">
                                      <p:cBhvr additive="base">
                                        <p:cTn id="565" dur="500" fill="hold"/>
                                        <p:tgtEl>
                                          <p:spTgt spid="609"/>
                                        </p:tgtEl>
                                        <p:attrNameLst>
                                          <p:attrName>ppt_x</p:attrName>
                                        </p:attrNameLst>
                                      </p:cBhvr>
                                      <p:tavLst>
                                        <p:tav tm="0">
                                          <p:val>
                                            <p:strVal val="#ppt_x"/>
                                          </p:val>
                                        </p:tav>
                                        <p:tav tm="100000">
                                          <p:val>
                                            <p:strVal val="#ppt_x"/>
                                          </p:val>
                                        </p:tav>
                                      </p:tavLst>
                                    </p:anim>
                                    <p:anim calcmode="lin" valueType="num">
                                      <p:cBhvr additive="base">
                                        <p:cTn id="566" dur="500" fill="hold"/>
                                        <p:tgtEl>
                                          <p:spTgt spid="609"/>
                                        </p:tgtEl>
                                        <p:attrNameLst>
                                          <p:attrName>ppt_y</p:attrName>
                                        </p:attrNameLst>
                                      </p:cBhvr>
                                      <p:tavLst>
                                        <p:tav tm="0">
                                          <p:val>
                                            <p:strVal val="1+#ppt_h/2"/>
                                          </p:val>
                                        </p:tav>
                                        <p:tav tm="100000">
                                          <p:val>
                                            <p:strVal val="#ppt_y"/>
                                          </p:val>
                                        </p:tav>
                                      </p:tavLst>
                                    </p:anim>
                                  </p:childTnLst>
                                </p:cTn>
                              </p:par>
                              <p:par>
                                <p:cTn id="567" presetID="2" presetClass="entr" presetSubtype="4" fill="hold" nodeType="withEffect">
                                  <p:stCondLst>
                                    <p:cond delay="0"/>
                                  </p:stCondLst>
                                  <p:childTnLst>
                                    <p:set>
                                      <p:cBhvr>
                                        <p:cTn id="568" dur="1" fill="hold">
                                          <p:stCondLst>
                                            <p:cond delay="0"/>
                                          </p:stCondLst>
                                        </p:cTn>
                                        <p:tgtEl>
                                          <p:spTgt spid="613"/>
                                        </p:tgtEl>
                                        <p:attrNameLst>
                                          <p:attrName>style.visibility</p:attrName>
                                        </p:attrNameLst>
                                      </p:cBhvr>
                                      <p:to>
                                        <p:strVal val="visible"/>
                                      </p:to>
                                    </p:set>
                                    <p:anim calcmode="lin" valueType="num">
                                      <p:cBhvr additive="base">
                                        <p:cTn id="569" dur="500" fill="hold"/>
                                        <p:tgtEl>
                                          <p:spTgt spid="613"/>
                                        </p:tgtEl>
                                        <p:attrNameLst>
                                          <p:attrName>ppt_x</p:attrName>
                                        </p:attrNameLst>
                                      </p:cBhvr>
                                      <p:tavLst>
                                        <p:tav tm="0">
                                          <p:val>
                                            <p:strVal val="#ppt_x"/>
                                          </p:val>
                                        </p:tav>
                                        <p:tav tm="100000">
                                          <p:val>
                                            <p:strVal val="#ppt_x"/>
                                          </p:val>
                                        </p:tav>
                                      </p:tavLst>
                                    </p:anim>
                                    <p:anim calcmode="lin" valueType="num">
                                      <p:cBhvr additive="base">
                                        <p:cTn id="570" dur="500" fill="hold"/>
                                        <p:tgtEl>
                                          <p:spTgt spid="613"/>
                                        </p:tgtEl>
                                        <p:attrNameLst>
                                          <p:attrName>ppt_y</p:attrName>
                                        </p:attrNameLst>
                                      </p:cBhvr>
                                      <p:tavLst>
                                        <p:tav tm="0">
                                          <p:val>
                                            <p:strVal val="1+#ppt_h/2"/>
                                          </p:val>
                                        </p:tav>
                                        <p:tav tm="100000">
                                          <p:val>
                                            <p:strVal val="#ppt_y"/>
                                          </p:val>
                                        </p:tav>
                                      </p:tavLst>
                                    </p:anim>
                                  </p:childTnLst>
                                </p:cTn>
                              </p:par>
                              <p:par>
                                <p:cTn id="571" presetID="2" presetClass="entr" presetSubtype="4" fill="hold" nodeType="withEffect">
                                  <p:stCondLst>
                                    <p:cond delay="0"/>
                                  </p:stCondLst>
                                  <p:childTnLst>
                                    <p:set>
                                      <p:cBhvr>
                                        <p:cTn id="572" dur="1" fill="hold">
                                          <p:stCondLst>
                                            <p:cond delay="0"/>
                                          </p:stCondLst>
                                        </p:cTn>
                                        <p:tgtEl>
                                          <p:spTgt spid="4"/>
                                        </p:tgtEl>
                                        <p:attrNameLst>
                                          <p:attrName>style.visibility</p:attrName>
                                        </p:attrNameLst>
                                      </p:cBhvr>
                                      <p:to>
                                        <p:strVal val="visible"/>
                                      </p:to>
                                    </p:set>
                                    <p:anim calcmode="lin" valueType="num">
                                      <p:cBhvr additive="base">
                                        <p:cTn id="573" dur="500" fill="hold"/>
                                        <p:tgtEl>
                                          <p:spTgt spid="4"/>
                                        </p:tgtEl>
                                        <p:attrNameLst>
                                          <p:attrName>ppt_x</p:attrName>
                                        </p:attrNameLst>
                                      </p:cBhvr>
                                      <p:tavLst>
                                        <p:tav tm="0">
                                          <p:val>
                                            <p:strVal val="#ppt_x"/>
                                          </p:val>
                                        </p:tav>
                                        <p:tav tm="100000">
                                          <p:val>
                                            <p:strVal val="#ppt_x"/>
                                          </p:val>
                                        </p:tav>
                                      </p:tavLst>
                                    </p:anim>
                                    <p:anim calcmode="lin" valueType="num">
                                      <p:cBhvr additive="base">
                                        <p:cTn id="574" dur="500" fill="hold"/>
                                        <p:tgtEl>
                                          <p:spTgt spid="4"/>
                                        </p:tgtEl>
                                        <p:attrNameLst>
                                          <p:attrName>ppt_y</p:attrName>
                                        </p:attrNameLst>
                                      </p:cBhvr>
                                      <p:tavLst>
                                        <p:tav tm="0">
                                          <p:val>
                                            <p:strVal val="1+#ppt_h/2"/>
                                          </p:val>
                                        </p:tav>
                                        <p:tav tm="100000">
                                          <p:val>
                                            <p:strVal val="#ppt_y"/>
                                          </p:val>
                                        </p:tav>
                                      </p:tavLst>
                                    </p:anim>
                                  </p:childTnLst>
                                </p:cTn>
                              </p:par>
                              <p:par>
                                <p:cTn id="575" presetID="2" presetClass="entr" presetSubtype="4" fill="hold" nodeType="withEffect">
                                  <p:stCondLst>
                                    <p:cond delay="0"/>
                                  </p:stCondLst>
                                  <p:childTnLst>
                                    <p:set>
                                      <p:cBhvr>
                                        <p:cTn id="576" dur="1" fill="hold">
                                          <p:stCondLst>
                                            <p:cond delay="0"/>
                                          </p:stCondLst>
                                        </p:cTn>
                                        <p:tgtEl>
                                          <p:spTgt spid="11"/>
                                        </p:tgtEl>
                                        <p:attrNameLst>
                                          <p:attrName>style.visibility</p:attrName>
                                        </p:attrNameLst>
                                      </p:cBhvr>
                                      <p:to>
                                        <p:strVal val="visible"/>
                                      </p:to>
                                    </p:set>
                                    <p:anim calcmode="lin" valueType="num">
                                      <p:cBhvr additive="base">
                                        <p:cTn id="577" dur="500" fill="hold"/>
                                        <p:tgtEl>
                                          <p:spTgt spid="11"/>
                                        </p:tgtEl>
                                        <p:attrNameLst>
                                          <p:attrName>ppt_x</p:attrName>
                                        </p:attrNameLst>
                                      </p:cBhvr>
                                      <p:tavLst>
                                        <p:tav tm="0">
                                          <p:val>
                                            <p:strVal val="#ppt_x"/>
                                          </p:val>
                                        </p:tav>
                                        <p:tav tm="100000">
                                          <p:val>
                                            <p:strVal val="#ppt_x"/>
                                          </p:val>
                                        </p:tav>
                                      </p:tavLst>
                                    </p:anim>
                                    <p:anim calcmode="lin" valueType="num">
                                      <p:cBhvr additive="base">
                                        <p:cTn id="5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9" fill="hold">
                      <p:stCondLst>
                        <p:cond delay="indefinite"/>
                      </p:stCondLst>
                      <p:childTnLst>
                        <p:par>
                          <p:cTn id="580" fill="hold">
                            <p:stCondLst>
                              <p:cond delay="0"/>
                            </p:stCondLst>
                            <p:childTnLst>
                              <p:par>
                                <p:cTn id="581" presetID="26" presetClass="emph" presetSubtype="0" repeatCount="8000" fill="hold" nodeType="clickEffect">
                                  <p:stCondLst>
                                    <p:cond delay="0"/>
                                  </p:stCondLst>
                                  <p:childTnLst>
                                    <p:animEffect transition="out" filter="fade">
                                      <p:cBhvr>
                                        <p:cTn id="582" dur="500" tmFilter="0, 0; .2, .5; .8, .5; 1, 0"/>
                                        <p:tgtEl>
                                          <p:spTgt spid="61"/>
                                        </p:tgtEl>
                                      </p:cBhvr>
                                    </p:animEffect>
                                    <p:animScale>
                                      <p:cBhvr>
                                        <p:cTn id="583" dur="250" autoRev="1" fill="hold"/>
                                        <p:tgtEl>
                                          <p:spTgt spid="61"/>
                                        </p:tgtEl>
                                      </p:cBhvr>
                                      <p:by x="105000" y="105000"/>
                                    </p:animScale>
                                  </p:childTnLst>
                                </p:cTn>
                              </p:par>
                              <p:par>
                                <p:cTn id="584" presetID="26" presetClass="emph" presetSubtype="0" repeatCount="8000" fill="hold" nodeType="withEffect">
                                  <p:stCondLst>
                                    <p:cond delay="0"/>
                                  </p:stCondLst>
                                  <p:childTnLst>
                                    <p:animEffect transition="out" filter="fade">
                                      <p:cBhvr>
                                        <p:cTn id="585" dur="500" tmFilter="0, 0; .2, .5; .8, .5; 1, 0"/>
                                        <p:tgtEl>
                                          <p:spTgt spid="62"/>
                                        </p:tgtEl>
                                      </p:cBhvr>
                                    </p:animEffect>
                                    <p:animScale>
                                      <p:cBhvr>
                                        <p:cTn id="586" dur="250" autoRev="1" fill="hold"/>
                                        <p:tgtEl>
                                          <p:spTgt spid="62"/>
                                        </p:tgtEl>
                                      </p:cBhvr>
                                      <p:by x="105000" y="105000"/>
                                    </p:animScale>
                                  </p:childTnLst>
                                </p:cTn>
                              </p:par>
                              <p:par>
                                <p:cTn id="587" presetID="26" presetClass="emph" presetSubtype="0" repeatCount="8000" fill="hold" nodeType="withEffect">
                                  <p:stCondLst>
                                    <p:cond delay="0"/>
                                  </p:stCondLst>
                                  <p:childTnLst>
                                    <p:animEffect transition="out" filter="fade">
                                      <p:cBhvr>
                                        <p:cTn id="588" dur="500" tmFilter="0, 0; .2, .5; .8, .5; 1, 0"/>
                                        <p:tgtEl>
                                          <p:spTgt spid="451"/>
                                        </p:tgtEl>
                                      </p:cBhvr>
                                    </p:animEffect>
                                    <p:animScale>
                                      <p:cBhvr>
                                        <p:cTn id="589" dur="250" autoRev="1" fill="hold"/>
                                        <p:tgtEl>
                                          <p:spTgt spid="451"/>
                                        </p:tgtEl>
                                      </p:cBhvr>
                                      <p:by x="105000" y="105000"/>
                                    </p:animScale>
                                  </p:childTnLst>
                                </p:cTn>
                              </p:par>
                              <p:par>
                                <p:cTn id="590" presetID="26" presetClass="emph" presetSubtype="0" repeatCount="8000" fill="hold" nodeType="withEffect">
                                  <p:stCondLst>
                                    <p:cond delay="0"/>
                                  </p:stCondLst>
                                  <p:childTnLst>
                                    <p:animEffect transition="out" filter="fade">
                                      <p:cBhvr>
                                        <p:cTn id="591" dur="500" tmFilter="0, 0; .2, .5; .8, .5; 1, 0"/>
                                        <p:tgtEl>
                                          <p:spTgt spid="452"/>
                                        </p:tgtEl>
                                      </p:cBhvr>
                                    </p:animEffect>
                                    <p:animScale>
                                      <p:cBhvr>
                                        <p:cTn id="592" dur="250" autoRev="1" fill="hold"/>
                                        <p:tgtEl>
                                          <p:spTgt spid="452"/>
                                        </p:tgtEl>
                                      </p:cBhvr>
                                      <p:by x="105000" y="105000"/>
                                    </p:animScale>
                                  </p:childTnLst>
                                </p:cTn>
                              </p:par>
                              <p:par>
                                <p:cTn id="593" presetID="26" presetClass="emph" presetSubtype="0" repeatCount="8000" fill="hold" nodeType="withEffect">
                                  <p:stCondLst>
                                    <p:cond delay="0"/>
                                  </p:stCondLst>
                                  <p:childTnLst>
                                    <p:animEffect transition="out" filter="fade">
                                      <p:cBhvr>
                                        <p:cTn id="594" dur="500" tmFilter="0, 0; .2, .5; .8, .5; 1, 0"/>
                                        <p:tgtEl>
                                          <p:spTgt spid="433"/>
                                        </p:tgtEl>
                                      </p:cBhvr>
                                    </p:animEffect>
                                    <p:animScale>
                                      <p:cBhvr>
                                        <p:cTn id="595" dur="250" autoRev="1" fill="hold"/>
                                        <p:tgtEl>
                                          <p:spTgt spid="433"/>
                                        </p:tgtEl>
                                      </p:cBhvr>
                                      <p:by x="105000" y="105000"/>
                                    </p:animScale>
                                  </p:childTnLst>
                                </p:cTn>
                              </p:par>
                              <p:par>
                                <p:cTn id="596" presetID="26" presetClass="emph" presetSubtype="0" repeatCount="8000" fill="hold" nodeType="withEffect">
                                  <p:stCondLst>
                                    <p:cond delay="0"/>
                                  </p:stCondLst>
                                  <p:childTnLst>
                                    <p:animEffect transition="out" filter="fade">
                                      <p:cBhvr>
                                        <p:cTn id="597" dur="500" tmFilter="0, 0; .2, .5; .8, .5; 1, 0"/>
                                        <p:tgtEl>
                                          <p:spTgt spid="436"/>
                                        </p:tgtEl>
                                      </p:cBhvr>
                                    </p:animEffect>
                                    <p:animScale>
                                      <p:cBhvr>
                                        <p:cTn id="598" dur="250" autoRev="1" fill="hold"/>
                                        <p:tgtEl>
                                          <p:spTgt spid="436"/>
                                        </p:tgtEl>
                                      </p:cBhvr>
                                      <p:by x="105000" y="105000"/>
                                    </p:animScale>
                                  </p:childTnLst>
                                </p:cTn>
                              </p:par>
                              <p:par>
                                <p:cTn id="599" presetID="26" presetClass="emph" presetSubtype="0" repeatCount="8000" fill="hold" nodeType="withEffect">
                                  <p:stCondLst>
                                    <p:cond delay="0"/>
                                  </p:stCondLst>
                                  <p:childTnLst>
                                    <p:animEffect transition="out" filter="fade">
                                      <p:cBhvr>
                                        <p:cTn id="600" dur="500" tmFilter="0, 0; .2, .5; .8, .5; 1, 0"/>
                                        <p:tgtEl>
                                          <p:spTgt spid="439"/>
                                        </p:tgtEl>
                                      </p:cBhvr>
                                    </p:animEffect>
                                    <p:animScale>
                                      <p:cBhvr>
                                        <p:cTn id="601" dur="250" autoRev="1" fill="hold"/>
                                        <p:tgtEl>
                                          <p:spTgt spid="439"/>
                                        </p:tgtEl>
                                      </p:cBhvr>
                                      <p:by x="105000" y="105000"/>
                                    </p:animScale>
                                  </p:childTnLst>
                                </p:cTn>
                              </p:par>
                              <p:par>
                                <p:cTn id="602" presetID="42" presetClass="entr" presetSubtype="0" fill="hold" grpId="0" nodeType="withEffect">
                                  <p:stCondLst>
                                    <p:cond delay="0"/>
                                  </p:stCondLst>
                                  <p:childTnLst>
                                    <p:set>
                                      <p:cBhvr>
                                        <p:cTn id="603" dur="1" fill="hold">
                                          <p:stCondLst>
                                            <p:cond delay="0"/>
                                          </p:stCondLst>
                                        </p:cTn>
                                        <p:tgtEl>
                                          <p:spTgt spid="3"/>
                                        </p:tgtEl>
                                        <p:attrNameLst>
                                          <p:attrName>style.visibility</p:attrName>
                                        </p:attrNameLst>
                                      </p:cBhvr>
                                      <p:to>
                                        <p:strVal val="visible"/>
                                      </p:to>
                                    </p:set>
                                    <p:animEffect transition="in" filter="fade">
                                      <p:cBhvr>
                                        <p:cTn id="604" dur="1000"/>
                                        <p:tgtEl>
                                          <p:spTgt spid="3"/>
                                        </p:tgtEl>
                                      </p:cBhvr>
                                    </p:animEffect>
                                    <p:anim calcmode="lin" valueType="num">
                                      <p:cBhvr>
                                        <p:cTn id="605" dur="1000" fill="hold"/>
                                        <p:tgtEl>
                                          <p:spTgt spid="3"/>
                                        </p:tgtEl>
                                        <p:attrNameLst>
                                          <p:attrName>ppt_x</p:attrName>
                                        </p:attrNameLst>
                                      </p:cBhvr>
                                      <p:tavLst>
                                        <p:tav tm="0">
                                          <p:val>
                                            <p:strVal val="#ppt_x"/>
                                          </p:val>
                                        </p:tav>
                                        <p:tav tm="100000">
                                          <p:val>
                                            <p:strVal val="#ppt_x"/>
                                          </p:val>
                                        </p:tav>
                                      </p:tavLst>
                                    </p:anim>
                                    <p:anim calcmode="lin" valueType="num">
                                      <p:cBhvr>
                                        <p:cTn id="606" dur="1000" fill="hold"/>
                                        <p:tgtEl>
                                          <p:spTgt spid="3"/>
                                        </p:tgtEl>
                                        <p:attrNameLst>
                                          <p:attrName>ppt_y</p:attrName>
                                        </p:attrNameLst>
                                      </p:cBhvr>
                                      <p:tavLst>
                                        <p:tav tm="0">
                                          <p:val>
                                            <p:strVal val="#ppt_y+.1"/>
                                          </p:val>
                                        </p:tav>
                                        <p:tav tm="100000">
                                          <p:val>
                                            <p:strVal val="#ppt_y"/>
                                          </p:val>
                                        </p:tav>
                                      </p:tavLst>
                                    </p:anim>
                                  </p:childTnLst>
                                </p:cTn>
                              </p:par>
                              <p:par>
                                <p:cTn id="607" presetID="42" presetClass="entr" presetSubtype="0" fill="hold" nodeType="withEffect">
                                  <p:stCondLst>
                                    <p:cond delay="0"/>
                                  </p:stCondLst>
                                  <p:childTnLst>
                                    <p:set>
                                      <p:cBhvr>
                                        <p:cTn id="608" dur="1" fill="hold">
                                          <p:stCondLst>
                                            <p:cond delay="0"/>
                                          </p:stCondLst>
                                        </p:cTn>
                                        <p:tgtEl>
                                          <p:spTgt spid="5"/>
                                        </p:tgtEl>
                                        <p:attrNameLst>
                                          <p:attrName>style.visibility</p:attrName>
                                        </p:attrNameLst>
                                      </p:cBhvr>
                                      <p:to>
                                        <p:strVal val="visible"/>
                                      </p:to>
                                    </p:set>
                                    <p:animEffect transition="in" filter="fade">
                                      <p:cBhvr>
                                        <p:cTn id="609" dur="1000"/>
                                        <p:tgtEl>
                                          <p:spTgt spid="5"/>
                                        </p:tgtEl>
                                      </p:cBhvr>
                                    </p:animEffect>
                                    <p:anim calcmode="lin" valueType="num">
                                      <p:cBhvr>
                                        <p:cTn id="610" dur="1000" fill="hold"/>
                                        <p:tgtEl>
                                          <p:spTgt spid="5"/>
                                        </p:tgtEl>
                                        <p:attrNameLst>
                                          <p:attrName>ppt_x</p:attrName>
                                        </p:attrNameLst>
                                      </p:cBhvr>
                                      <p:tavLst>
                                        <p:tav tm="0">
                                          <p:val>
                                            <p:strVal val="#ppt_x"/>
                                          </p:val>
                                        </p:tav>
                                        <p:tav tm="100000">
                                          <p:val>
                                            <p:strVal val="#ppt_x"/>
                                          </p:val>
                                        </p:tav>
                                      </p:tavLst>
                                    </p:anim>
                                    <p:anim calcmode="lin" valueType="num">
                                      <p:cBhvr>
                                        <p:cTn id="6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animBg="1"/>
      <p:bldP spid="425" grpId="0" animBg="1"/>
      <p:bldP spid="18" grpId="0" animBg="1"/>
      <p:bldP spid="19" grpId="0" animBg="1"/>
      <p:bldP spid="21" grpId="0" animBg="1"/>
      <p:bldP spid="71" grpId="0" animBg="1"/>
      <p:bldP spid="72" grpId="0" animBg="1"/>
      <p:bldP spid="73" grpId="0" animBg="1"/>
      <p:bldP spid="85" grpId="0" animBg="1"/>
      <p:bldP spid="99" grpId="0" animBg="1"/>
      <p:bldP spid="100" grpId="0" animBg="1"/>
      <p:bldP spid="113" grpId="0" animBg="1"/>
      <p:bldP spid="120" grpId="0" animBg="1"/>
      <p:bldP spid="121" grpId="0" animBg="1"/>
      <p:bldP spid="122" grpId="0" animBg="1"/>
      <p:bldP spid="59" grpId="0" animBg="1"/>
      <p:bldP spid="136" grpId="0" animBg="1"/>
      <p:bldP spid="137" grpId="0" animBg="1"/>
      <p:bldP spid="138" grpId="0" animBg="1"/>
      <p:bldP spid="139" grpId="0" animBg="1"/>
      <p:bldP spid="140" grpId="0" animBg="1"/>
      <p:bldP spid="141" grpId="0" animBg="1"/>
      <p:bldP spid="23" grpId="0" animBg="1"/>
      <p:bldP spid="92" grpId="0" animBg="1"/>
      <p:bldP spid="124" grpId="0" animBg="1"/>
      <p:bldP spid="125" grpId="0" animBg="1"/>
      <p:bldP spid="231" grpId="0" animBg="1"/>
      <p:bldP spid="232" grpId="0" animBg="1"/>
      <p:bldP spid="234" grpId="0" animBg="1"/>
      <p:bldP spid="270" grpId="0" animBg="1"/>
      <p:bldP spid="271" grpId="0" animBg="1"/>
      <p:bldP spid="272" grpId="0" animBg="1"/>
      <p:bldP spid="273" grpId="0" animBg="1"/>
      <p:bldP spid="278" grpId="0" animBg="1"/>
      <p:bldP spid="279" grpId="0" animBg="1"/>
      <p:bldP spid="286" grpId="0" animBg="1"/>
      <p:bldP spid="287" grpId="0" animBg="1"/>
      <p:bldP spid="288" grpId="0" animBg="1"/>
      <p:bldP spid="289" grpId="0" animBg="1"/>
      <p:bldP spid="290" grpId="0" animBg="1"/>
      <p:bldP spid="101" grpId="0" animBg="1"/>
      <p:bldP spid="362" grpId="0" animBg="1"/>
      <p:bldP spid="363" grpId="0" animBg="1"/>
      <p:bldP spid="364" grpId="0" animBg="1"/>
      <p:bldP spid="410" grpId="0" animBg="1"/>
      <p:bldP spid="411" grpId="0" animBg="1"/>
      <p:bldP spid="412" grpId="0" animBg="1"/>
      <p:bldP spid="413" grpId="0" animBg="1"/>
      <p:bldP spid="414" grpId="0" animBg="1"/>
      <p:bldP spid="415" grpId="0" animBg="1"/>
      <p:bldP spid="417" grpId="0" animBg="1"/>
      <p:bldP spid="421" grpId="0" animBg="1"/>
      <p:bldP spid="422" grpId="0" animBg="1"/>
      <p:bldP spid="423" grpId="0" animBg="1"/>
      <p:bldP spid="424" grpId="0" animBg="1"/>
      <p:bldP spid="471" grpId="0" animBg="1"/>
      <p:bldP spid="480" grpId="0" animBg="1"/>
      <p:bldP spid="523" grpId="0" animBg="1"/>
      <p:bldP spid="524" grpId="0" animBg="1"/>
      <p:bldP spid="525" grpId="0" animBg="1"/>
      <p:bldP spid="526" grpId="0" animBg="1"/>
      <p:bldP spid="529" grpId="0" animBg="1"/>
      <p:bldP spid="545" grpId="0" animBg="1"/>
      <p:bldP spid="546" grpId="0" animBg="1"/>
      <p:bldP spid="547" grpId="0" animBg="1"/>
      <p:bldP spid="548" grpId="0" animBg="1"/>
      <p:bldP spid="29" grpId="0" animBg="1"/>
      <p:bldP spid="35" grpId="0" animBg="1"/>
      <p:bldP spid="41" grpId="0" animBg="1"/>
      <p:bldP spid="43" grpId="0" animBg="1"/>
      <p:bldP spid="44" grpId="0" animBg="1"/>
      <p:bldP spid="53" grpId="0" animBg="1"/>
      <p:bldP spid="58" grpId="0" animBg="1"/>
      <p:bldP spid="63" grpId="0" animBg="1"/>
      <p:bldP spid="448" grpId="0" animBg="1"/>
      <p:bldP spid="450" grpId="0" animBg="1"/>
      <p:bldP spid="454" grpId="0" animBg="1"/>
      <p:bldP spid="455" grpId="0" animBg="1"/>
      <p:bldP spid="456" grpId="0" animBg="1"/>
      <p:bldP spid="457" grpId="0" animBg="1"/>
      <p:bldP spid="458" grpId="0" animBg="1"/>
      <p:bldP spid="463"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38BC-79E3-9066-9C94-6509DC98C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C452E-A2A3-9494-5315-0F17D7141DE7}"/>
              </a:ext>
            </a:extLst>
          </p:cNvPr>
          <p:cNvSpPr>
            <a:spLocks noGrp="1"/>
          </p:cNvSpPr>
          <p:nvPr>
            <p:ph type="title"/>
          </p:nvPr>
        </p:nvSpPr>
        <p:spPr>
          <a:xfrm>
            <a:off x="2499310" y="62719"/>
            <a:ext cx="6967420" cy="1325563"/>
          </a:xfrm>
        </p:spPr>
        <p:txBody>
          <a:bodyPr>
            <a:normAutofit/>
          </a:bodyPr>
          <a:lstStyle/>
          <a:p>
            <a:pPr algn="ctr"/>
            <a:r>
              <a:rPr lang="en-US" sz="3600" i="1" dirty="0">
                <a:solidFill>
                  <a:schemeClr val="bg1"/>
                </a:solidFill>
              </a:rPr>
              <a:t>The Redfish Resource Tree Aggregation Problem</a:t>
            </a:r>
            <a:endParaRPr lang="en-GB" sz="3600" dirty="0">
              <a:solidFill>
                <a:schemeClr val="bg1"/>
              </a:solidFill>
            </a:endParaRPr>
          </a:p>
        </p:txBody>
      </p:sp>
      <p:grpSp>
        <p:nvGrpSpPr>
          <p:cNvPr id="470" name="Group 469">
            <a:extLst>
              <a:ext uri="{FF2B5EF4-FFF2-40B4-BE49-F238E27FC236}">
                <a16:creationId xmlns:a16="http://schemas.microsoft.com/office/drawing/2014/main" id="{43D8B980-A9B3-DC39-6A5B-9BF56A9B65FD}"/>
              </a:ext>
            </a:extLst>
          </p:cNvPr>
          <p:cNvGrpSpPr/>
          <p:nvPr/>
        </p:nvGrpSpPr>
        <p:grpSpPr>
          <a:xfrm>
            <a:off x="5692808" y="1657957"/>
            <a:ext cx="6194392" cy="4455482"/>
            <a:chOff x="3411165" y="1246071"/>
            <a:chExt cx="8667660" cy="5354381"/>
          </a:xfrm>
        </p:grpSpPr>
        <p:sp>
          <p:nvSpPr>
            <p:cNvPr id="425" name="Oval 424">
              <a:extLst>
                <a:ext uri="{FF2B5EF4-FFF2-40B4-BE49-F238E27FC236}">
                  <a16:creationId xmlns:a16="http://schemas.microsoft.com/office/drawing/2014/main" id="{1A8B6343-A124-7293-7BFC-D07120329A8C}"/>
                </a:ext>
              </a:extLst>
            </p:cNvPr>
            <p:cNvSpPr/>
            <p:nvPr/>
          </p:nvSpPr>
          <p:spPr>
            <a:xfrm>
              <a:off x="5558525" y="5914989"/>
              <a:ext cx="771051" cy="4470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Ports</a:t>
              </a:r>
            </a:p>
          </p:txBody>
        </p:sp>
        <p:sp>
          <p:nvSpPr>
            <p:cNvPr id="18" name="Oval 17">
              <a:extLst>
                <a:ext uri="{FF2B5EF4-FFF2-40B4-BE49-F238E27FC236}">
                  <a16:creationId xmlns:a16="http://schemas.microsoft.com/office/drawing/2014/main" id="{C01DE9FB-24C4-4E00-FE2C-671273520B59}"/>
                </a:ext>
              </a:extLst>
            </p:cNvPr>
            <p:cNvSpPr/>
            <p:nvPr/>
          </p:nvSpPr>
          <p:spPr>
            <a:xfrm>
              <a:off x="4325174" y="2550264"/>
              <a:ext cx="949736" cy="41367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Fabrics</a:t>
              </a:r>
            </a:p>
          </p:txBody>
        </p:sp>
        <p:sp>
          <p:nvSpPr>
            <p:cNvPr id="19" name="Oval 18">
              <a:extLst>
                <a:ext uri="{FF2B5EF4-FFF2-40B4-BE49-F238E27FC236}">
                  <a16:creationId xmlns:a16="http://schemas.microsoft.com/office/drawing/2014/main" id="{05562B6D-CB59-CBE6-762F-72A8FE55F80D}"/>
                </a:ext>
              </a:extLst>
            </p:cNvPr>
            <p:cNvSpPr/>
            <p:nvPr/>
          </p:nvSpPr>
          <p:spPr>
            <a:xfrm>
              <a:off x="4358884" y="2872533"/>
              <a:ext cx="705820"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a:t>
              </a:r>
            </a:p>
          </p:txBody>
        </p:sp>
        <p:cxnSp>
          <p:nvCxnSpPr>
            <p:cNvPr id="20" name="Connector: Curved 19">
              <a:extLst>
                <a:ext uri="{FF2B5EF4-FFF2-40B4-BE49-F238E27FC236}">
                  <a16:creationId xmlns:a16="http://schemas.microsoft.com/office/drawing/2014/main" id="{8EF14267-AADE-8BB1-81FB-B7D30C621785}"/>
                </a:ext>
              </a:extLst>
            </p:cNvPr>
            <p:cNvCxnSpPr>
              <a:cxnSpLocks/>
              <a:stCxn id="73" idx="4"/>
              <a:endCxn id="18" idx="0"/>
            </p:cNvCxnSpPr>
            <p:nvPr/>
          </p:nvCxnSpPr>
          <p:spPr>
            <a:xfrm rot="5400000">
              <a:off x="4736955" y="1592037"/>
              <a:ext cx="1021314" cy="89513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09E22C99-A961-072E-0A71-B394B7CAC3EF}"/>
                </a:ext>
              </a:extLst>
            </p:cNvPr>
            <p:cNvSpPr/>
            <p:nvPr/>
          </p:nvSpPr>
          <p:spPr>
            <a:xfrm>
              <a:off x="3483615" y="4088697"/>
              <a:ext cx="1026175" cy="53155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Switches</a:t>
              </a:r>
            </a:p>
          </p:txBody>
        </p:sp>
        <p:cxnSp>
          <p:nvCxnSpPr>
            <p:cNvPr id="26" name="Connector: Curved 25">
              <a:extLst>
                <a:ext uri="{FF2B5EF4-FFF2-40B4-BE49-F238E27FC236}">
                  <a16:creationId xmlns:a16="http://schemas.microsoft.com/office/drawing/2014/main" id="{FB67FA79-3F31-92EB-CEAC-393E38D65080}"/>
                </a:ext>
              </a:extLst>
            </p:cNvPr>
            <p:cNvCxnSpPr>
              <a:cxnSpLocks/>
              <a:stCxn id="19" idx="4"/>
              <a:endCxn id="21" idx="0"/>
            </p:cNvCxnSpPr>
            <p:nvPr/>
          </p:nvCxnSpPr>
          <p:spPr>
            <a:xfrm rot="5400000">
              <a:off x="3840996" y="3217898"/>
              <a:ext cx="1026506" cy="71509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70236CA5-C7BB-A9C5-B4ED-4CCB790E44F0}"/>
                </a:ext>
              </a:extLst>
            </p:cNvPr>
            <p:cNvSpPr/>
            <p:nvPr/>
          </p:nvSpPr>
          <p:spPr>
            <a:xfrm>
              <a:off x="7578007" y="1619445"/>
              <a:ext cx="993491" cy="34776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Chassis</a:t>
              </a:r>
            </a:p>
          </p:txBody>
        </p:sp>
        <p:sp>
          <p:nvSpPr>
            <p:cNvPr id="72" name="Oval 71">
              <a:extLst>
                <a:ext uri="{FF2B5EF4-FFF2-40B4-BE49-F238E27FC236}">
                  <a16:creationId xmlns:a16="http://schemas.microsoft.com/office/drawing/2014/main" id="{681CFE50-1578-1797-6081-2E8106C4B5FB}"/>
                </a:ext>
              </a:extLst>
            </p:cNvPr>
            <p:cNvSpPr/>
            <p:nvPr/>
          </p:nvSpPr>
          <p:spPr>
            <a:xfrm>
              <a:off x="7608111" y="1901960"/>
              <a:ext cx="1035398" cy="31217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err="1">
                  <a:solidFill>
                    <a:schemeClr val="tx1"/>
                  </a:solidFill>
                </a:rPr>
                <a:t>PooledCXL</a:t>
              </a:r>
              <a:endParaRPr lang="en-GB" sz="600" dirty="0">
                <a:solidFill>
                  <a:schemeClr val="tx1"/>
                </a:solidFill>
              </a:endParaRPr>
            </a:p>
          </p:txBody>
        </p:sp>
        <p:sp>
          <p:nvSpPr>
            <p:cNvPr id="73" name="Oval 72">
              <a:extLst>
                <a:ext uri="{FF2B5EF4-FFF2-40B4-BE49-F238E27FC236}">
                  <a16:creationId xmlns:a16="http://schemas.microsoft.com/office/drawing/2014/main" id="{AFD86564-CE3C-1C37-FE8E-76FBC6472E6C}"/>
                </a:ext>
              </a:extLst>
            </p:cNvPr>
            <p:cNvSpPr/>
            <p:nvPr/>
          </p:nvSpPr>
          <p:spPr>
            <a:xfrm>
              <a:off x="4793217" y="1246071"/>
              <a:ext cx="1803928" cy="282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Root</a:t>
              </a:r>
            </a:p>
          </p:txBody>
        </p:sp>
        <p:cxnSp>
          <p:nvCxnSpPr>
            <p:cNvPr id="74" name="Connector: Curved 73">
              <a:extLst>
                <a:ext uri="{FF2B5EF4-FFF2-40B4-BE49-F238E27FC236}">
                  <a16:creationId xmlns:a16="http://schemas.microsoft.com/office/drawing/2014/main" id="{0800DA29-0C3D-75C4-221A-F7C5CF5328D3}"/>
                </a:ext>
              </a:extLst>
            </p:cNvPr>
            <p:cNvCxnSpPr>
              <a:cxnSpLocks/>
              <a:stCxn id="73" idx="6"/>
              <a:endCxn id="71" idx="0"/>
            </p:cNvCxnSpPr>
            <p:nvPr/>
          </p:nvCxnSpPr>
          <p:spPr>
            <a:xfrm>
              <a:off x="6597144" y="1387511"/>
              <a:ext cx="1477608" cy="231934"/>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5" name="Oval 84">
              <a:extLst>
                <a:ext uri="{FF2B5EF4-FFF2-40B4-BE49-F238E27FC236}">
                  <a16:creationId xmlns:a16="http://schemas.microsoft.com/office/drawing/2014/main" id="{A3E60FAA-2DF5-5086-1246-876110A0D486}"/>
                </a:ext>
              </a:extLst>
            </p:cNvPr>
            <p:cNvSpPr/>
            <p:nvPr/>
          </p:nvSpPr>
          <p:spPr>
            <a:xfrm>
              <a:off x="8014145" y="3072129"/>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PCIe</a:t>
              </a:r>
            </a:p>
            <a:p>
              <a:pPr algn="ctr"/>
              <a:r>
                <a:rPr lang="en-GB" sz="600" dirty="0"/>
                <a:t>Devices</a:t>
              </a:r>
            </a:p>
          </p:txBody>
        </p:sp>
        <p:cxnSp>
          <p:nvCxnSpPr>
            <p:cNvPr id="90" name="Connector: Curved 89">
              <a:extLst>
                <a:ext uri="{FF2B5EF4-FFF2-40B4-BE49-F238E27FC236}">
                  <a16:creationId xmlns:a16="http://schemas.microsoft.com/office/drawing/2014/main" id="{4311CAC2-9360-448D-B9A3-5F4C1238E9C7}"/>
                </a:ext>
              </a:extLst>
            </p:cNvPr>
            <p:cNvCxnSpPr>
              <a:cxnSpLocks/>
              <a:stCxn id="72" idx="4"/>
              <a:endCxn id="85" idx="0"/>
            </p:cNvCxnSpPr>
            <p:nvPr/>
          </p:nvCxnSpPr>
          <p:spPr>
            <a:xfrm rot="16200000" flipH="1">
              <a:off x="7875287" y="2464656"/>
              <a:ext cx="857996" cy="356948"/>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5" name="Connector: Curved 102">
              <a:extLst>
                <a:ext uri="{FF2B5EF4-FFF2-40B4-BE49-F238E27FC236}">
                  <a16:creationId xmlns:a16="http://schemas.microsoft.com/office/drawing/2014/main" id="{BC50A994-8B55-697B-2F5A-198704B166AD}"/>
                </a:ext>
              </a:extLst>
            </p:cNvPr>
            <p:cNvCxnSpPr>
              <a:cxnSpLocks/>
              <a:stCxn id="19" idx="4"/>
              <a:endCxn id="92" idx="0"/>
            </p:cNvCxnSpPr>
            <p:nvPr/>
          </p:nvCxnSpPr>
          <p:spPr>
            <a:xfrm rot="16200000" flipH="1">
              <a:off x="4415359" y="3358626"/>
              <a:ext cx="1235720" cy="64284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9" name="Oval 98">
              <a:extLst>
                <a:ext uri="{FF2B5EF4-FFF2-40B4-BE49-F238E27FC236}">
                  <a16:creationId xmlns:a16="http://schemas.microsoft.com/office/drawing/2014/main" id="{BCC231EC-FCE1-6B7F-869F-A410117E4BB7}"/>
                </a:ext>
              </a:extLst>
            </p:cNvPr>
            <p:cNvSpPr/>
            <p:nvPr/>
          </p:nvSpPr>
          <p:spPr>
            <a:xfrm>
              <a:off x="8643509" y="3290954"/>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100" name="Oval 99">
              <a:extLst>
                <a:ext uri="{FF2B5EF4-FFF2-40B4-BE49-F238E27FC236}">
                  <a16:creationId xmlns:a16="http://schemas.microsoft.com/office/drawing/2014/main" id="{B7D4A6C5-2F9F-4C87-1AC4-C1D6A97EEDBC}"/>
                </a:ext>
              </a:extLst>
            </p:cNvPr>
            <p:cNvSpPr/>
            <p:nvPr/>
          </p:nvSpPr>
          <p:spPr>
            <a:xfrm>
              <a:off x="9323838" y="6248791"/>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cxnSp>
          <p:nvCxnSpPr>
            <p:cNvPr id="102" name="Connector: Curved 101">
              <a:extLst>
                <a:ext uri="{FF2B5EF4-FFF2-40B4-BE49-F238E27FC236}">
                  <a16:creationId xmlns:a16="http://schemas.microsoft.com/office/drawing/2014/main" id="{57EA4670-9C20-8CB7-A001-0119BDDC11E2}"/>
                </a:ext>
              </a:extLst>
            </p:cNvPr>
            <p:cNvCxnSpPr>
              <a:cxnSpLocks/>
              <a:stCxn id="99" idx="4"/>
              <a:endCxn id="100" idx="0"/>
            </p:cNvCxnSpPr>
            <p:nvPr/>
          </p:nvCxnSpPr>
          <p:spPr>
            <a:xfrm rot="16200000" flipH="1">
              <a:off x="7846085" y="4451166"/>
              <a:ext cx="2791758" cy="803492"/>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8A2114F0-6844-2DDF-B862-745CED3FB5B0}"/>
                </a:ext>
              </a:extLst>
            </p:cNvPr>
            <p:cNvSpPr/>
            <p:nvPr/>
          </p:nvSpPr>
          <p:spPr>
            <a:xfrm>
              <a:off x="9342935" y="2580471"/>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Domains</a:t>
              </a:r>
            </a:p>
          </p:txBody>
        </p:sp>
        <p:cxnSp>
          <p:nvCxnSpPr>
            <p:cNvPr id="119" name="Connector: Curved 118">
              <a:extLst>
                <a:ext uri="{FF2B5EF4-FFF2-40B4-BE49-F238E27FC236}">
                  <a16:creationId xmlns:a16="http://schemas.microsoft.com/office/drawing/2014/main" id="{28A55DD2-D267-4D95-763B-CAAB2A76093E}"/>
                </a:ext>
              </a:extLst>
            </p:cNvPr>
            <p:cNvCxnSpPr>
              <a:cxnSpLocks/>
              <a:stCxn id="72" idx="5"/>
              <a:endCxn id="113" idx="0"/>
            </p:cNvCxnSpPr>
            <p:nvPr/>
          </p:nvCxnSpPr>
          <p:spPr>
            <a:xfrm rot="16200000" flipH="1">
              <a:off x="8945686" y="1714608"/>
              <a:ext cx="412055" cy="131967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0" name="Oval 119">
              <a:extLst>
                <a:ext uri="{FF2B5EF4-FFF2-40B4-BE49-F238E27FC236}">
                  <a16:creationId xmlns:a16="http://schemas.microsoft.com/office/drawing/2014/main" id="{58E92A2B-CAC1-3BC8-E642-6CF1FDA9638D}"/>
                </a:ext>
              </a:extLst>
            </p:cNvPr>
            <p:cNvSpPr/>
            <p:nvPr/>
          </p:nvSpPr>
          <p:spPr>
            <a:xfrm>
              <a:off x="10888821" y="2621659"/>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p:txBody>
        </p:sp>
        <p:sp>
          <p:nvSpPr>
            <p:cNvPr id="121" name="Oval 120">
              <a:extLst>
                <a:ext uri="{FF2B5EF4-FFF2-40B4-BE49-F238E27FC236}">
                  <a16:creationId xmlns:a16="http://schemas.microsoft.com/office/drawing/2014/main" id="{4BD2AC58-74A3-539F-0670-8223803FA076}"/>
                </a:ext>
              </a:extLst>
            </p:cNvPr>
            <p:cNvSpPr/>
            <p:nvPr/>
          </p:nvSpPr>
          <p:spPr>
            <a:xfrm>
              <a:off x="10819068" y="284300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122" name="Oval 121">
              <a:extLst>
                <a:ext uri="{FF2B5EF4-FFF2-40B4-BE49-F238E27FC236}">
                  <a16:creationId xmlns:a16="http://schemas.microsoft.com/office/drawing/2014/main" id="{847CFC2D-8A51-98C6-0139-21055ED62AAC}"/>
                </a:ext>
              </a:extLst>
            </p:cNvPr>
            <p:cNvSpPr/>
            <p:nvPr/>
          </p:nvSpPr>
          <p:spPr>
            <a:xfrm>
              <a:off x="11075088" y="288815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cxnSp>
          <p:nvCxnSpPr>
            <p:cNvPr id="128" name="Connector: Curved 127">
              <a:extLst>
                <a:ext uri="{FF2B5EF4-FFF2-40B4-BE49-F238E27FC236}">
                  <a16:creationId xmlns:a16="http://schemas.microsoft.com/office/drawing/2014/main" id="{4B0C1CE7-135A-113A-6CA8-08C2609884E0}"/>
                </a:ext>
              </a:extLst>
            </p:cNvPr>
            <p:cNvCxnSpPr>
              <a:cxnSpLocks/>
              <a:stCxn id="121" idx="4"/>
              <a:endCxn id="271" idx="4"/>
            </p:cNvCxnSpPr>
            <p:nvPr/>
          </p:nvCxnSpPr>
          <p:spPr>
            <a:xfrm rot="5400000" flipH="1">
              <a:off x="10142740" y="2168855"/>
              <a:ext cx="70218" cy="1593058"/>
            </a:xfrm>
            <a:prstGeom prst="curvedConnector3">
              <a:avLst>
                <a:gd name="adj1" fmla="val -3255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1" name="Connector: Curved 130">
              <a:extLst>
                <a:ext uri="{FF2B5EF4-FFF2-40B4-BE49-F238E27FC236}">
                  <a16:creationId xmlns:a16="http://schemas.microsoft.com/office/drawing/2014/main" id="{90A853A8-EE62-FEE1-4AC8-A9985BD6FAC8}"/>
                </a:ext>
              </a:extLst>
            </p:cNvPr>
            <p:cNvCxnSpPr>
              <a:cxnSpLocks/>
              <a:stCxn id="122" idx="4"/>
              <a:endCxn id="272" idx="4"/>
            </p:cNvCxnSpPr>
            <p:nvPr/>
          </p:nvCxnSpPr>
          <p:spPr>
            <a:xfrm rot="5400000" flipH="1">
              <a:off x="10446649" y="2261894"/>
              <a:ext cx="1164" cy="1566335"/>
            </a:xfrm>
            <a:prstGeom prst="curvedConnector3">
              <a:avLst>
                <a:gd name="adj1" fmla="val -19639175"/>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9" name="Oval 58">
              <a:extLst>
                <a:ext uri="{FF2B5EF4-FFF2-40B4-BE49-F238E27FC236}">
                  <a16:creationId xmlns:a16="http://schemas.microsoft.com/office/drawing/2014/main" id="{D6DD97FB-D99D-60BD-4AF7-7A95244F5099}"/>
                </a:ext>
              </a:extLst>
            </p:cNvPr>
            <p:cNvSpPr/>
            <p:nvPr/>
          </p:nvSpPr>
          <p:spPr>
            <a:xfrm>
              <a:off x="3799724" y="4531936"/>
              <a:ext cx="887538" cy="3453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CXL2</a:t>
              </a:r>
            </a:p>
          </p:txBody>
        </p:sp>
        <p:sp>
          <p:nvSpPr>
            <p:cNvPr id="136" name="Oval 135">
              <a:extLst>
                <a:ext uri="{FF2B5EF4-FFF2-40B4-BE49-F238E27FC236}">
                  <a16:creationId xmlns:a16="http://schemas.microsoft.com/office/drawing/2014/main" id="{1B1CC3A2-A5E4-8CE1-B40C-4A3581D179D7}"/>
                </a:ext>
              </a:extLst>
            </p:cNvPr>
            <p:cNvSpPr/>
            <p:nvPr/>
          </p:nvSpPr>
          <p:spPr>
            <a:xfrm>
              <a:off x="7816706" y="3239913"/>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137" name="Oval 136">
              <a:extLst>
                <a:ext uri="{FF2B5EF4-FFF2-40B4-BE49-F238E27FC236}">
                  <a16:creationId xmlns:a16="http://schemas.microsoft.com/office/drawing/2014/main" id="{6BC4BEBF-1902-6096-921B-DE27A0A4FA05}"/>
                </a:ext>
              </a:extLst>
            </p:cNvPr>
            <p:cNvSpPr/>
            <p:nvPr/>
          </p:nvSpPr>
          <p:spPr>
            <a:xfrm>
              <a:off x="7050579" y="4420997"/>
              <a:ext cx="647480"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sp>
          <p:nvSpPr>
            <p:cNvPr id="138" name="Oval 137">
              <a:extLst>
                <a:ext uri="{FF2B5EF4-FFF2-40B4-BE49-F238E27FC236}">
                  <a16:creationId xmlns:a16="http://schemas.microsoft.com/office/drawing/2014/main" id="{80583EB2-5B60-4FD6-54E2-E0E71124AED9}"/>
                </a:ext>
              </a:extLst>
            </p:cNvPr>
            <p:cNvSpPr/>
            <p:nvPr/>
          </p:nvSpPr>
          <p:spPr>
            <a:xfrm>
              <a:off x="8016117" y="3363922"/>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139" name="Oval 138">
              <a:extLst>
                <a:ext uri="{FF2B5EF4-FFF2-40B4-BE49-F238E27FC236}">
                  <a16:creationId xmlns:a16="http://schemas.microsoft.com/office/drawing/2014/main" id="{3F2ABAFF-1B32-F824-6325-F3FFE3BEFE42}"/>
                </a:ext>
              </a:extLst>
            </p:cNvPr>
            <p:cNvSpPr/>
            <p:nvPr/>
          </p:nvSpPr>
          <p:spPr>
            <a:xfrm>
              <a:off x="7834207" y="5037728"/>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sp>
          <p:nvSpPr>
            <p:cNvPr id="140" name="Oval 139">
              <a:extLst>
                <a:ext uri="{FF2B5EF4-FFF2-40B4-BE49-F238E27FC236}">
                  <a16:creationId xmlns:a16="http://schemas.microsoft.com/office/drawing/2014/main" id="{7D1B120D-DE32-5503-2D62-667C83748275}"/>
                </a:ext>
              </a:extLst>
            </p:cNvPr>
            <p:cNvSpPr/>
            <p:nvPr/>
          </p:nvSpPr>
          <p:spPr>
            <a:xfrm>
              <a:off x="8341141" y="3350073"/>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141" name="Oval 140">
              <a:extLst>
                <a:ext uri="{FF2B5EF4-FFF2-40B4-BE49-F238E27FC236}">
                  <a16:creationId xmlns:a16="http://schemas.microsoft.com/office/drawing/2014/main" id="{EA373658-E791-CB5C-BB99-44D48C394716}"/>
                </a:ext>
              </a:extLst>
            </p:cNvPr>
            <p:cNvSpPr/>
            <p:nvPr/>
          </p:nvSpPr>
          <p:spPr>
            <a:xfrm>
              <a:off x="8564569" y="5592803"/>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cxnSp>
          <p:nvCxnSpPr>
            <p:cNvPr id="143" name="Connector: Curved 142">
              <a:extLst>
                <a:ext uri="{FF2B5EF4-FFF2-40B4-BE49-F238E27FC236}">
                  <a16:creationId xmlns:a16="http://schemas.microsoft.com/office/drawing/2014/main" id="{CBE0AB5B-DC30-DC88-1B80-B1C2ADA6FD92}"/>
                </a:ext>
              </a:extLst>
            </p:cNvPr>
            <p:cNvCxnSpPr>
              <a:cxnSpLocks/>
              <a:stCxn id="140" idx="4"/>
              <a:endCxn id="141" idx="0"/>
            </p:cNvCxnSpPr>
            <p:nvPr/>
          </p:nvCxnSpPr>
          <p:spPr>
            <a:xfrm rot="16200000" flipH="1">
              <a:off x="7672820" y="4381181"/>
              <a:ext cx="2076651" cy="346591"/>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6" name="Connector: Curved 145">
              <a:extLst>
                <a:ext uri="{FF2B5EF4-FFF2-40B4-BE49-F238E27FC236}">
                  <a16:creationId xmlns:a16="http://schemas.microsoft.com/office/drawing/2014/main" id="{CEE7989A-0B60-4BAF-80C4-156FD0D904C5}"/>
                </a:ext>
              </a:extLst>
            </p:cNvPr>
            <p:cNvCxnSpPr>
              <a:cxnSpLocks/>
              <a:stCxn id="138" idx="4"/>
              <a:endCxn id="139" idx="0"/>
            </p:cNvCxnSpPr>
            <p:nvPr/>
          </p:nvCxnSpPr>
          <p:spPr>
            <a:xfrm rot="5400000">
              <a:off x="7429590" y="4254491"/>
              <a:ext cx="1507727" cy="58747"/>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9" name="Connector: Curved 148">
              <a:extLst>
                <a:ext uri="{FF2B5EF4-FFF2-40B4-BE49-F238E27FC236}">
                  <a16:creationId xmlns:a16="http://schemas.microsoft.com/office/drawing/2014/main" id="{3B69BD94-0215-2200-1E38-72CBDD543188}"/>
                </a:ext>
              </a:extLst>
            </p:cNvPr>
            <p:cNvCxnSpPr>
              <a:cxnSpLocks/>
              <a:stCxn id="136" idx="3"/>
              <a:endCxn id="137" idx="0"/>
            </p:cNvCxnSpPr>
            <p:nvPr/>
          </p:nvCxnSpPr>
          <p:spPr>
            <a:xfrm rot="5400000">
              <a:off x="7104657" y="3651332"/>
              <a:ext cx="1039327" cy="50000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E2DCCE88-8DF9-7D66-0BA4-EE77D47D905D}"/>
                </a:ext>
              </a:extLst>
            </p:cNvPr>
            <p:cNvSpPr/>
            <p:nvPr/>
          </p:nvSpPr>
          <p:spPr>
            <a:xfrm>
              <a:off x="3411165" y="5853748"/>
              <a:ext cx="771051" cy="4470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Ports</a:t>
              </a:r>
            </a:p>
          </p:txBody>
        </p:sp>
        <p:cxnSp>
          <p:nvCxnSpPr>
            <p:cNvPr id="181" name="Connector: Curved 180">
              <a:extLst>
                <a:ext uri="{FF2B5EF4-FFF2-40B4-BE49-F238E27FC236}">
                  <a16:creationId xmlns:a16="http://schemas.microsoft.com/office/drawing/2014/main" id="{2A220B30-8679-84A8-6FC9-772435F80305}"/>
                </a:ext>
              </a:extLst>
            </p:cNvPr>
            <p:cNvCxnSpPr>
              <a:cxnSpLocks/>
              <a:stCxn id="72" idx="6"/>
              <a:endCxn id="120" idx="0"/>
            </p:cNvCxnSpPr>
            <p:nvPr/>
          </p:nvCxnSpPr>
          <p:spPr>
            <a:xfrm>
              <a:off x="8643509" y="2058047"/>
              <a:ext cx="2713925" cy="563612"/>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2" name="Oval 91">
              <a:extLst>
                <a:ext uri="{FF2B5EF4-FFF2-40B4-BE49-F238E27FC236}">
                  <a16:creationId xmlns:a16="http://schemas.microsoft.com/office/drawing/2014/main" id="{A1D782F1-4777-D7BF-27B4-1D9BCBD661DB}"/>
                </a:ext>
              </a:extLst>
            </p:cNvPr>
            <p:cNvSpPr/>
            <p:nvPr/>
          </p:nvSpPr>
          <p:spPr>
            <a:xfrm>
              <a:off x="4804704" y="4297911"/>
              <a:ext cx="1099881" cy="4547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Endpoints</a:t>
              </a:r>
            </a:p>
          </p:txBody>
        </p:sp>
        <p:sp>
          <p:nvSpPr>
            <p:cNvPr id="124" name="Oval 123">
              <a:extLst>
                <a:ext uri="{FF2B5EF4-FFF2-40B4-BE49-F238E27FC236}">
                  <a16:creationId xmlns:a16="http://schemas.microsoft.com/office/drawing/2014/main" id="{50E1AA3D-CAA1-6216-591D-9CDC2FD882B7}"/>
                </a:ext>
              </a:extLst>
            </p:cNvPr>
            <p:cNvSpPr/>
            <p:nvPr/>
          </p:nvSpPr>
          <p:spPr>
            <a:xfrm>
              <a:off x="5674627" y="4449049"/>
              <a:ext cx="483288" cy="20616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T2</a:t>
              </a:r>
            </a:p>
          </p:txBody>
        </p:sp>
        <p:sp>
          <p:nvSpPr>
            <p:cNvPr id="125" name="Oval 124">
              <a:extLst>
                <a:ext uri="{FF2B5EF4-FFF2-40B4-BE49-F238E27FC236}">
                  <a16:creationId xmlns:a16="http://schemas.microsoft.com/office/drawing/2014/main" id="{CEED5161-9A37-6864-03B8-68AEEFD3E4D2}"/>
                </a:ext>
              </a:extLst>
            </p:cNvPr>
            <p:cNvSpPr/>
            <p:nvPr/>
          </p:nvSpPr>
          <p:spPr>
            <a:xfrm>
              <a:off x="5617551" y="4620252"/>
              <a:ext cx="458765" cy="1809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T3</a:t>
              </a:r>
              <a:endParaRPr lang="en-GB" sz="600" dirty="0">
                <a:solidFill>
                  <a:schemeClr val="tx1"/>
                </a:solidFill>
              </a:endParaRPr>
            </a:p>
          </p:txBody>
        </p:sp>
        <p:sp>
          <p:nvSpPr>
            <p:cNvPr id="231" name="Oval 230">
              <a:extLst>
                <a:ext uri="{FF2B5EF4-FFF2-40B4-BE49-F238E27FC236}">
                  <a16:creationId xmlns:a16="http://schemas.microsoft.com/office/drawing/2014/main" id="{09D232B2-07FE-BB23-8A4F-83FB90D25B58}"/>
                </a:ext>
              </a:extLst>
            </p:cNvPr>
            <p:cNvSpPr/>
            <p:nvPr/>
          </p:nvSpPr>
          <p:spPr>
            <a:xfrm>
              <a:off x="5636513" y="4302819"/>
              <a:ext cx="483288" cy="190576"/>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T1</a:t>
              </a:r>
            </a:p>
          </p:txBody>
        </p:sp>
        <p:sp>
          <p:nvSpPr>
            <p:cNvPr id="232" name="Oval 231">
              <a:extLst>
                <a:ext uri="{FF2B5EF4-FFF2-40B4-BE49-F238E27FC236}">
                  <a16:creationId xmlns:a16="http://schemas.microsoft.com/office/drawing/2014/main" id="{0FE03E6C-D68F-898F-B805-D2739A426B26}"/>
                </a:ext>
              </a:extLst>
            </p:cNvPr>
            <p:cNvSpPr/>
            <p:nvPr/>
          </p:nvSpPr>
          <p:spPr>
            <a:xfrm>
              <a:off x="5371324" y="4131083"/>
              <a:ext cx="768962" cy="2287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V</a:t>
              </a:r>
              <a:r>
                <a:rPr lang="en-GB" sz="600" dirty="0">
                  <a:solidFill>
                    <a:schemeClr val="tx1"/>
                  </a:solidFill>
                </a:rPr>
                <a:t>T1.1</a:t>
              </a:r>
            </a:p>
          </p:txBody>
        </p:sp>
        <p:sp>
          <p:nvSpPr>
            <p:cNvPr id="234" name="Oval 233">
              <a:extLst>
                <a:ext uri="{FF2B5EF4-FFF2-40B4-BE49-F238E27FC236}">
                  <a16:creationId xmlns:a16="http://schemas.microsoft.com/office/drawing/2014/main" id="{F6E5359A-F0F4-4AE0-3464-4351CB35B3EF}"/>
                </a:ext>
              </a:extLst>
            </p:cNvPr>
            <p:cNvSpPr/>
            <p:nvPr/>
          </p:nvSpPr>
          <p:spPr>
            <a:xfrm>
              <a:off x="5466349" y="3950337"/>
              <a:ext cx="698686" cy="2287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V</a:t>
              </a:r>
              <a:r>
                <a:rPr lang="en-GB" sz="600" dirty="0">
                  <a:solidFill>
                    <a:schemeClr val="tx1"/>
                  </a:solidFill>
                </a:rPr>
                <a:t>T1.2</a:t>
              </a:r>
            </a:p>
          </p:txBody>
        </p:sp>
        <p:sp>
          <p:nvSpPr>
            <p:cNvPr id="270" name="Oval 269">
              <a:extLst>
                <a:ext uri="{FF2B5EF4-FFF2-40B4-BE49-F238E27FC236}">
                  <a16:creationId xmlns:a16="http://schemas.microsoft.com/office/drawing/2014/main" id="{2D5913AC-B516-9594-E2C5-2E818DC1BAED}"/>
                </a:ext>
              </a:extLst>
            </p:cNvPr>
            <p:cNvSpPr/>
            <p:nvPr/>
          </p:nvSpPr>
          <p:spPr>
            <a:xfrm>
              <a:off x="10076214" y="2685449"/>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271" name="Oval 270">
              <a:extLst>
                <a:ext uri="{FF2B5EF4-FFF2-40B4-BE49-F238E27FC236}">
                  <a16:creationId xmlns:a16="http://schemas.microsoft.com/office/drawing/2014/main" id="{DE201512-1985-6AB6-F935-35FC16BFB94E}"/>
                </a:ext>
              </a:extLst>
            </p:cNvPr>
            <p:cNvSpPr/>
            <p:nvPr/>
          </p:nvSpPr>
          <p:spPr>
            <a:xfrm>
              <a:off x="9184611" y="2764196"/>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272" name="Oval 271">
              <a:extLst>
                <a:ext uri="{FF2B5EF4-FFF2-40B4-BE49-F238E27FC236}">
                  <a16:creationId xmlns:a16="http://schemas.microsoft.com/office/drawing/2014/main" id="{415B17A0-5DFE-A87E-A68E-B19F471DF208}"/>
                </a:ext>
              </a:extLst>
            </p:cNvPr>
            <p:cNvSpPr/>
            <p:nvPr/>
          </p:nvSpPr>
          <p:spPr>
            <a:xfrm>
              <a:off x="9467354" y="2878400"/>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273" name="Oval 272">
              <a:extLst>
                <a:ext uri="{FF2B5EF4-FFF2-40B4-BE49-F238E27FC236}">
                  <a16:creationId xmlns:a16="http://schemas.microsoft.com/office/drawing/2014/main" id="{C55CAB3A-2067-81FC-63B2-0BD1387838EA}"/>
                </a:ext>
              </a:extLst>
            </p:cNvPr>
            <p:cNvSpPr/>
            <p:nvPr/>
          </p:nvSpPr>
          <p:spPr>
            <a:xfrm>
              <a:off x="9819372" y="2864496"/>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278" name="Oval 277">
              <a:extLst>
                <a:ext uri="{FF2B5EF4-FFF2-40B4-BE49-F238E27FC236}">
                  <a16:creationId xmlns:a16="http://schemas.microsoft.com/office/drawing/2014/main" id="{44F30A7F-4BDC-8EB2-F154-33EFE1C7A008}"/>
                </a:ext>
              </a:extLst>
            </p:cNvPr>
            <p:cNvSpPr/>
            <p:nvPr/>
          </p:nvSpPr>
          <p:spPr>
            <a:xfrm>
              <a:off x="11313194" y="287503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279" name="Oval 278">
              <a:extLst>
                <a:ext uri="{FF2B5EF4-FFF2-40B4-BE49-F238E27FC236}">
                  <a16:creationId xmlns:a16="http://schemas.microsoft.com/office/drawing/2014/main" id="{D522F1F4-09C3-29CF-AFBC-376F18C8A178}"/>
                </a:ext>
              </a:extLst>
            </p:cNvPr>
            <p:cNvSpPr/>
            <p:nvPr/>
          </p:nvSpPr>
          <p:spPr>
            <a:xfrm>
              <a:off x="11578149" y="2836275"/>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cxnSp>
          <p:nvCxnSpPr>
            <p:cNvPr id="280" name="Connector: Curved 279">
              <a:extLst>
                <a:ext uri="{FF2B5EF4-FFF2-40B4-BE49-F238E27FC236}">
                  <a16:creationId xmlns:a16="http://schemas.microsoft.com/office/drawing/2014/main" id="{AF7E19EE-B8B3-70DC-82B6-0AAF9B3D2979}"/>
                </a:ext>
              </a:extLst>
            </p:cNvPr>
            <p:cNvCxnSpPr>
              <a:cxnSpLocks/>
              <a:stCxn id="278" idx="4"/>
              <a:endCxn id="273" idx="4"/>
            </p:cNvCxnSpPr>
            <p:nvPr/>
          </p:nvCxnSpPr>
          <p:spPr>
            <a:xfrm rot="5400000" flipH="1">
              <a:off x="10741319" y="2305338"/>
              <a:ext cx="1948" cy="1452423"/>
            </a:xfrm>
            <a:prstGeom prst="curvedConnector3">
              <a:avLst>
                <a:gd name="adj1" fmla="val -11735113"/>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1" name="Connector: Curved 280">
              <a:extLst>
                <a:ext uri="{FF2B5EF4-FFF2-40B4-BE49-F238E27FC236}">
                  <a16:creationId xmlns:a16="http://schemas.microsoft.com/office/drawing/2014/main" id="{DCE1BD3A-3F3F-D4FE-A720-26DA6C77D90C}"/>
                </a:ext>
              </a:extLst>
            </p:cNvPr>
            <p:cNvCxnSpPr>
              <a:cxnSpLocks/>
              <a:stCxn id="279" idx="4"/>
              <a:endCxn id="270" idx="4"/>
            </p:cNvCxnSpPr>
            <p:nvPr/>
          </p:nvCxnSpPr>
          <p:spPr>
            <a:xfrm rot="5400000" flipH="1">
              <a:off x="10932071" y="2192380"/>
              <a:ext cx="142240" cy="1460536"/>
            </a:xfrm>
            <a:prstGeom prst="curvedConnector3">
              <a:avLst>
                <a:gd name="adj1" fmla="val -16071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6" name="Oval 285">
              <a:extLst>
                <a:ext uri="{FF2B5EF4-FFF2-40B4-BE49-F238E27FC236}">
                  <a16:creationId xmlns:a16="http://schemas.microsoft.com/office/drawing/2014/main" id="{73D19DAC-1A51-2EBE-A3DE-EC80DE4325D1}"/>
                </a:ext>
              </a:extLst>
            </p:cNvPr>
            <p:cNvSpPr/>
            <p:nvPr/>
          </p:nvSpPr>
          <p:spPr>
            <a:xfrm>
              <a:off x="6709642" y="2875033"/>
              <a:ext cx="1081278" cy="44659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Fabric</a:t>
              </a:r>
            </a:p>
            <a:p>
              <a:pPr algn="ctr"/>
              <a:r>
                <a:rPr lang="en-GB" sz="600" dirty="0"/>
                <a:t>Adapters</a:t>
              </a:r>
            </a:p>
          </p:txBody>
        </p:sp>
        <p:sp>
          <p:nvSpPr>
            <p:cNvPr id="287" name="Oval 286">
              <a:extLst>
                <a:ext uri="{FF2B5EF4-FFF2-40B4-BE49-F238E27FC236}">
                  <a16:creationId xmlns:a16="http://schemas.microsoft.com/office/drawing/2014/main" id="{26E862D2-D6A4-1EFB-70CE-161712C19BFC}"/>
                </a:ext>
              </a:extLst>
            </p:cNvPr>
            <p:cNvSpPr/>
            <p:nvPr/>
          </p:nvSpPr>
          <p:spPr>
            <a:xfrm>
              <a:off x="7356775" y="3191674"/>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288" name="Oval 287">
              <a:extLst>
                <a:ext uri="{FF2B5EF4-FFF2-40B4-BE49-F238E27FC236}">
                  <a16:creationId xmlns:a16="http://schemas.microsoft.com/office/drawing/2014/main" id="{0D6437CA-5DBD-2505-78E2-2BD5691C6964}"/>
                </a:ext>
              </a:extLst>
            </p:cNvPr>
            <p:cNvSpPr/>
            <p:nvPr/>
          </p:nvSpPr>
          <p:spPr>
            <a:xfrm>
              <a:off x="6566046" y="3120809"/>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289" name="Oval 288">
              <a:extLst>
                <a:ext uri="{FF2B5EF4-FFF2-40B4-BE49-F238E27FC236}">
                  <a16:creationId xmlns:a16="http://schemas.microsoft.com/office/drawing/2014/main" id="{25E4F1F8-082F-D04F-F713-90CDDA8AF5E5}"/>
                </a:ext>
              </a:extLst>
            </p:cNvPr>
            <p:cNvSpPr/>
            <p:nvPr/>
          </p:nvSpPr>
          <p:spPr>
            <a:xfrm>
              <a:off x="6693078" y="3226445"/>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290" name="Oval 289">
              <a:extLst>
                <a:ext uri="{FF2B5EF4-FFF2-40B4-BE49-F238E27FC236}">
                  <a16:creationId xmlns:a16="http://schemas.microsoft.com/office/drawing/2014/main" id="{91583AE3-276B-B19A-2C2B-BF472C29F677}"/>
                </a:ext>
              </a:extLst>
            </p:cNvPr>
            <p:cNvSpPr/>
            <p:nvPr/>
          </p:nvSpPr>
          <p:spPr>
            <a:xfrm>
              <a:off x="7017079" y="3231896"/>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cxnSp>
          <p:nvCxnSpPr>
            <p:cNvPr id="291" name="Connector: Curved 290">
              <a:extLst>
                <a:ext uri="{FF2B5EF4-FFF2-40B4-BE49-F238E27FC236}">
                  <a16:creationId xmlns:a16="http://schemas.microsoft.com/office/drawing/2014/main" id="{FCA1CC62-098D-12A7-A8CD-58D4ABCE6707}"/>
                </a:ext>
              </a:extLst>
            </p:cNvPr>
            <p:cNvCxnSpPr>
              <a:cxnSpLocks/>
              <a:stCxn id="136" idx="3"/>
              <a:endCxn id="288" idx="3"/>
            </p:cNvCxnSpPr>
            <p:nvPr/>
          </p:nvCxnSpPr>
          <p:spPr>
            <a:xfrm rot="5400000" flipH="1">
              <a:off x="7189439" y="2696788"/>
              <a:ext cx="119104" cy="1250660"/>
            </a:xfrm>
            <a:prstGeom prst="curvedConnector3">
              <a:avLst>
                <a:gd name="adj1" fmla="val -21235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2" name="Connector: Curved 291">
              <a:extLst>
                <a:ext uri="{FF2B5EF4-FFF2-40B4-BE49-F238E27FC236}">
                  <a16:creationId xmlns:a16="http://schemas.microsoft.com/office/drawing/2014/main" id="{0A5636FB-21E9-D0D7-5494-5055546F99B9}"/>
                </a:ext>
              </a:extLst>
            </p:cNvPr>
            <p:cNvCxnSpPr>
              <a:cxnSpLocks/>
              <a:stCxn id="138" idx="3"/>
              <a:endCxn id="289" idx="4"/>
            </p:cNvCxnSpPr>
            <p:nvPr/>
          </p:nvCxnSpPr>
          <p:spPr>
            <a:xfrm rot="5400000" flipH="1">
              <a:off x="7425182" y="2857130"/>
              <a:ext cx="113155" cy="1183945"/>
            </a:xfrm>
            <a:prstGeom prst="curvedConnector3">
              <a:avLst>
                <a:gd name="adj1" fmla="val -22351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3" name="Connector: Curved 292">
              <a:extLst>
                <a:ext uri="{FF2B5EF4-FFF2-40B4-BE49-F238E27FC236}">
                  <a16:creationId xmlns:a16="http://schemas.microsoft.com/office/drawing/2014/main" id="{165B2A8A-A984-62B5-CC48-184AAF095532}"/>
                </a:ext>
              </a:extLst>
            </p:cNvPr>
            <p:cNvCxnSpPr>
              <a:cxnSpLocks/>
              <a:stCxn id="140" idx="4"/>
              <a:endCxn id="290" idx="4"/>
            </p:cNvCxnSpPr>
            <p:nvPr/>
          </p:nvCxnSpPr>
          <p:spPr>
            <a:xfrm rot="5400000" flipH="1">
              <a:off x="7816730" y="2795033"/>
              <a:ext cx="118177" cy="1324062"/>
            </a:xfrm>
            <a:prstGeom prst="curvedConnector3">
              <a:avLst>
                <a:gd name="adj1" fmla="val -19343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4" name="Connector: Curved 293">
              <a:extLst>
                <a:ext uri="{FF2B5EF4-FFF2-40B4-BE49-F238E27FC236}">
                  <a16:creationId xmlns:a16="http://schemas.microsoft.com/office/drawing/2014/main" id="{74C8FEB8-6487-42E6-1FE2-AED02E77690D}"/>
                </a:ext>
              </a:extLst>
            </p:cNvPr>
            <p:cNvCxnSpPr>
              <a:cxnSpLocks/>
              <a:stCxn id="99" idx="4"/>
              <a:endCxn id="287" idx="4"/>
            </p:cNvCxnSpPr>
            <p:nvPr/>
          </p:nvCxnSpPr>
          <p:spPr>
            <a:xfrm rot="5400000" flipH="1">
              <a:off x="8147211" y="2764026"/>
              <a:ext cx="99280" cy="1286734"/>
            </a:xfrm>
            <a:prstGeom prst="curvedConnector3">
              <a:avLst>
                <a:gd name="adj1" fmla="val -2302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11" name="Connector: Curved 310">
              <a:extLst>
                <a:ext uri="{FF2B5EF4-FFF2-40B4-BE49-F238E27FC236}">
                  <a16:creationId xmlns:a16="http://schemas.microsoft.com/office/drawing/2014/main" id="{71FADD87-B27A-023E-F3C3-E0791699D12B}"/>
                </a:ext>
              </a:extLst>
            </p:cNvPr>
            <p:cNvCxnSpPr>
              <a:cxnSpLocks/>
              <a:stCxn id="271" idx="4"/>
              <a:endCxn id="308" idx="0"/>
            </p:cNvCxnSpPr>
            <p:nvPr/>
          </p:nvCxnSpPr>
          <p:spPr>
            <a:xfrm rot="16200000" flipH="1">
              <a:off x="9021947" y="3289647"/>
              <a:ext cx="1210041" cy="491295"/>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28" name="Group 327">
              <a:extLst>
                <a:ext uri="{FF2B5EF4-FFF2-40B4-BE49-F238E27FC236}">
                  <a16:creationId xmlns:a16="http://schemas.microsoft.com/office/drawing/2014/main" id="{FDFE470F-E323-BF70-B624-91AF16096B41}"/>
                </a:ext>
              </a:extLst>
            </p:cNvPr>
            <p:cNvGrpSpPr/>
            <p:nvPr/>
          </p:nvGrpSpPr>
          <p:grpSpPr>
            <a:xfrm>
              <a:off x="9275224" y="3999279"/>
              <a:ext cx="1180926" cy="657547"/>
              <a:chOff x="9131951" y="4244831"/>
              <a:chExt cx="1180926" cy="657547"/>
            </a:xfrm>
          </p:grpSpPr>
          <p:sp>
            <p:nvSpPr>
              <p:cNvPr id="308" name="Oval 307">
                <a:extLst>
                  <a:ext uri="{FF2B5EF4-FFF2-40B4-BE49-F238E27FC236}">
                    <a16:creationId xmlns:a16="http://schemas.microsoft.com/office/drawing/2014/main" id="{86431FD4-0491-0E97-A897-101FD63F3956}"/>
                  </a:ext>
                </a:extLst>
              </p:cNvPr>
              <p:cNvSpPr/>
              <p:nvPr/>
            </p:nvSpPr>
            <p:spPr>
              <a:xfrm>
                <a:off x="9260729" y="4385868"/>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09" name="Oval 308">
                <a:extLst>
                  <a:ext uri="{FF2B5EF4-FFF2-40B4-BE49-F238E27FC236}">
                    <a16:creationId xmlns:a16="http://schemas.microsoft.com/office/drawing/2014/main" id="{34A66CD4-2461-03EE-D10C-0CA713DC2F18}"/>
                  </a:ext>
                </a:extLst>
              </p:cNvPr>
              <p:cNvSpPr/>
              <p:nvPr/>
            </p:nvSpPr>
            <p:spPr>
              <a:xfrm>
                <a:off x="9271146" y="424483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310" name="Oval 309">
                <a:extLst>
                  <a:ext uri="{FF2B5EF4-FFF2-40B4-BE49-F238E27FC236}">
                    <a16:creationId xmlns:a16="http://schemas.microsoft.com/office/drawing/2014/main" id="{0D411497-BD60-F727-C3F7-4DC806E4E3D0}"/>
                  </a:ext>
                </a:extLst>
              </p:cNvPr>
              <p:cNvSpPr/>
              <p:nvPr/>
            </p:nvSpPr>
            <p:spPr>
              <a:xfrm>
                <a:off x="9131951" y="441848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2</a:t>
                </a:r>
                <a:endParaRPr lang="en-GB" sz="600" dirty="0">
                  <a:solidFill>
                    <a:schemeClr val="tx1"/>
                  </a:solidFill>
                </a:endParaRPr>
              </a:p>
            </p:txBody>
          </p:sp>
          <p:sp>
            <p:nvSpPr>
              <p:cNvPr id="314" name="Oval 313">
                <a:extLst>
                  <a:ext uri="{FF2B5EF4-FFF2-40B4-BE49-F238E27FC236}">
                    <a16:creationId xmlns:a16="http://schemas.microsoft.com/office/drawing/2014/main" id="{59A8292A-0DB3-BBA9-FED2-8FC1D7A9635A}"/>
                  </a:ext>
                </a:extLst>
              </p:cNvPr>
              <p:cNvSpPr/>
              <p:nvPr/>
            </p:nvSpPr>
            <p:spPr>
              <a:xfrm>
                <a:off x="9161886" y="46117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3</a:t>
                </a:r>
                <a:endParaRPr lang="en-GB" sz="600" dirty="0">
                  <a:solidFill>
                    <a:schemeClr val="tx1"/>
                  </a:solidFill>
                </a:endParaRPr>
              </a:p>
            </p:txBody>
          </p:sp>
          <p:sp>
            <p:nvSpPr>
              <p:cNvPr id="315" name="Oval 314">
                <a:extLst>
                  <a:ext uri="{FF2B5EF4-FFF2-40B4-BE49-F238E27FC236}">
                    <a16:creationId xmlns:a16="http://schemas.microsoft.com/office/drawing/2014/main" id="{5D47CF1D-5CE1-E12B-CE31-639D6327DBEF}"/>
                  </a:ext>
                </a:extLst>
              </p:cNvPr>
              <p:cNvSpPr/>
              <p:nvPr/>
            </p:nvSpPr>
            <p:spPr>
              <a:xfrm>
                <a:off x="9347674" y="4675067"/>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9</a:t>
                </a:r>
              </a:p>
            </p:txBody>
          </p:sp>
          <p:sp>
            <p:nvSpPr>
              <p:cNvPr id="316" name="Oval 315">
                <a:extLst>
                  <a:ext uri="{FF2B5EF4-FFF2-40B4-BE49-F238E27FC236}">
                    <a16:creationId xmlns:a16="http://schemas.microsoft.com/office/drawing/2014/main" id="{79F915F1-AE76-21ED-83D1-7BE309AC4507}"/>
                  </a:ext>
                </a:extLst>
              </p:cNvPr>
              <p:cNvSpPr/>
              <p:nvPr/>
            </p:nvSpPr>
            <p:spPr>
              <a:xfrm>
                <a:off x="9567965" y="4707478"/>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317" name="Oval 316">
                <a:extLst>
                  <a:ext uri="{FF2B5EF4-FFF2-40B4-BE49-F238E27FC236}">
                    <a16:creationId xmlns:a16="http://schemas.microsoft.com/office/drawing/2014/main" id="{B2CB5C3A-AB1D-D6BE-2FA8-AC962B0D409D}"/>
                  </a:ext>
                </a:extLst>
              </p:cNvPr>
              <p:cNvSpPr/>
              <p:nvPr/>
            </p:nvSpPr>
            <p:spPr>
              <a:xfrm>
                <a:off x="9744198" y="4704277"/>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5</a:t>
                </a:r>
              </a:p>
            </p:txBody>
          </p:sp>
          <p:sp>
            <p:nvSpPr>
              <p:cNvPr id="318" name="Oval 317">
                <a:extLst>
                  <a:ext uri="{FF2B5EF4-FFF2-40B4-BE49-F238E27FC236}">
                    <a16:creationId xmlns:a16="http://schemas.microsoft.com/office/drawing/2014/main" id="{8AE5A81F-429F-3FC2-655D-6F667DD46A9C}"/>
                  </a:ext>
                </a:extLst>
              </p:cNvPr>
              <p:cNvSpPr/>
              <p:nvPr/>
            </p:nvSpPr>
            <p:spPr>
              <a:xfrm>
                <a:off x="9941302" y="46509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6</a:t>
                </a:r>
              </a:p>
            </p:txBody>
          </p:sp>
          <p:sp>
            <p:nvSpPr>
              <p:cNvPr id="319" name="Oval 318">
                <a:extLst>
                  <a:ext uri="{FF2B5EF4-FFF2-40B4-BE49-F238E27FC236}">
                    <a16:creationId xmlns:a16="http://schemas.microsoft.com/office/drawing/2014/main" id="{9118F53E-1C43-C5A6-ACE8-195CAE2448BD}"/>
                  </a:ext>
                </a:extLst>
              </p:cNvPr>
              <p:cNvSpPr/>
              <p:nvPr/>
            </p:nvSpPr>
            <p:spPr>
              <a:xfrm>
                <a:off x="10083031" y="4529524"/>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7</a:t>
                </a:r>
              </a:p>
            </p:txBody>
          </p:sp>
          <p:sp>
            <p:nvSpPr>
              <p:cNvPr id="320" name="Oval 319">
                <a:extLst>
                  <a:ext uri="{FF2B5EF4-FFF2-40B4-BE49-F238E27FC236}">
                    <a16:creationId xmlns:a16="http://schemas.microsoft.com/office/drawing/2014/main" id="{9FC0E922-FD0D-45DA-52A1-85C5E2BD34B1}"/>
                  </a:ext>
                </a:extLst>
              </p:cNvPr>
              <p:cNvSpPr/>
              <p:nvPr/>
            </p:nvSpPr>
            <p:spPr>
              <a:xfrm>
                <a:off x="10035646" y="4337636"/>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8</a:t>
                </a:r>
              </a:p>
            </p:txBody>
          </p:sp>
        </p:grpSp>
        <p:cxnSp>
          <p:nvCxnSpPr>
            <p:cNvPr id="329" name="Connector: Curved 328">
              <a:extLst>
                <a:ext uri="{FF2B5EF4-FFF2-40B4-BE49-F238E27FC236}">
                  <a16:creationId xmlns:a16="http://schemas.microsoft.com/office/drawing/2014/main" id="{CB485143-F331-052E-B176-649063C9053D}"/>
                </a:ext>
              </a:extLst>
            </p:cNvPr>
            <p:cNvCxnSpPr>
              <a:cxnSpLocks/>
              <a:stCxn id="272" idx="4"/>
              <a:endCxn id="331" idx="1"/>
            </p:cNvCxnSpPr>
            <p:nvPr/>
          </p:nvCxnSpPr>
          <p:spPr>
            <a:xfrm rot="16200000" flipH="1">
              <a:off x="9068913" y="3639629"/>
              <a:ext cx="2403150" cy="121285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46" name="Group 345">
              <a:extLst>
                <a:ext uri="{FF2B5EF4-FFF2-40B4-BE49-F238E27FC236}">
                  <a16:creationId xmlns:a16="http://schemas.microsoft.com/office/drawing/2014/main" id="{0AB3CBA7-3C87-3498-D69A-3E22459CFCDA}"/>
                </a:ext>
              </a:extLst>
            </p:cNvPr>
            <p:cNvGrpSpPr/>
            <p:nvPr/>
          </p:nvGrpSpPr>
          <p:grpSpPr>
            <a:xfrm>
              <a:off x="10658985" y="5389389"/>
              <a:ext cx="1002549" cy="397688"/>
              <a:chOff x="10116886" y="4985022"/>
              <a:chExt cx="1002549" cy="397688"/>
            </a:xfrm>
          </p:grpSpPr>
          <p:sp>
            <p:nvSpPr>
              <p:cNvPr id="331" name="Oval 330">
                <a:extLst>
                  <a:ext uri="{FF2B5EF4-FFF2-40B4-BE49-F238E27FC236}">
                    <a16:creationId xmlns:a16="http://schemas.microsoft.com/office/drawing/2014/main" id="{DAFCC41E-05C2-B248-7781-C9C60CAEB11F}"/>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32" name="Oval 331">
                <a:extLst>
                  <a:ext uri="{FF2B5EF4-FFF2-40B4-BE49-F238E27FC236}">
                    <a16:creationId xmlns:a16="http://schemas.microsoft.com/office/drawing/2014/main" id="{F66D6AC0-0270-88EB-D761-23E530692C3A}"/>
                  </a:ext>
                </a:extLst>
              </p:cNvPr>
              <p:cNvSpPr/>
              <p:nvPr/>
            </p:nvSpPr>
            <p:spPr>
              <a:xfrm>
                <a:off x="10116886" y="5115536"/>
                <a:ext cx="229846" cy="1949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grpSp>
          <p:nvGrpSpPr>
            <p:cNvPr id="347" name="Group 346">
              <a:extLst>
                <a:ext uri="{FF2B5EF4-FFF2-40B4-BE49-F238E27FC236}">
                  <a16:creationId xmlns:a16="http://schemas.microsoft.com/office/drawing/2014/main" id="{FFE34AAD-07DD-BA96-EC75-C8B7A848AA71}"/>
                </a:ext>
              </a:extLst>
            </p:cNvPr>
            <p:cNvGrpSpPr/>
            <p:nvPr/>
          </p:nvGrpSpPr>
          <p:grpSpPr>
            <a:xfrm>
              <a:off x="11159584" y="3769601"/>
              <a:ext cx="919241" cy="495138"/>
              <a:chOff x="10200194" y="4985022"/>
              <a:chExt cx="919241" cy="495138"/>
            </a:xfrm>
          </p:grpSpPr>
          <p:sp>
            <p:nvSpPr>
              <p:cNvPr id="348" name="Oval 347">
                <a:extLst>
                  <a:ext uri="{FF2B5EF4-FFF2-40B4-BE49-F238E27FC236}">
                    <a16:creationId xmlns:a16="http://schemas.microsoft.com/office/drawing/2014/main" id="{86D6418B-C5AE-3D73-C746-642D16B18FCD}"/>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49" name="Oval 348">
                <a:extLst>
                  <a:ext uri="{FF2B5EF4-FFF2-40B4-BE49-F238E27FC236}">
                    <a16:creationId xmlns:a16="http://schemas.microsoft.com/office/drawing/2014/main" id="{C3EC9030-A4F3-B28A-FC89-967AA9F9CA2F}"/>
                  </a:ext>
                </a:extLst>
              </p:cNvPr>
              <p:cNvSpPr/>
              <p:nvPr/>
            </p:nvSpPr>
            <p:spPr>
              <a:xfrm>
                <a:off x="10247389" y="5285260"/>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grpSp>
          <p:nvGrpSpPr>
            <p:cNvPr id="350" name="Group 349">
              <a:extLst>
                <a:ext uri="{FF2B5EF4-FFF2-40B4-BE49-F238E27FC236}">
                  <a16:creationId xmlns:a16="http://schemas.microsoft.com/office/drawing/2014/main" id="{217D9EA3-A9D5-7406-1330-E76D8D7B1738}"/>
                </a:ext>
              </a:extLst>
            </p:cNvPr>
            <p:cNvGrpSpPr/>
            <p:nvPr/>
          </p:nvGrpSpPr>
          <p:grpSpPr>
            <a:xfrm>
              <a:off x="10977004" y="4358164"/>
              <a:ext cx="919241" cy="523330"/>
              <a:chOff x="10083853" y="4579483"/>
              <a:chExt cx="919241" cy="523330"/>
            </a:xfrm>
          </p:grpSpPr>
          <p:sp>
            <p:nvSpPr>
              <p:cNvPr id="351" name="Oval 350">
                <a:extLst>
                  <a:ext uri="{FF2B5EF4-FFF2-40B4-BE49-F238E27FC236}">
                    <a16:creationId xmlns:a16="http://schemas.microsoft.com/office/drawing/2014/main" id="{CD5347DE-FDA0-DE37-76C9-D8405B50F2B6}"/>
                  </a:ext>
                </a:extLst>
              </p:cNvPr>
              <p:cNvSpPr/>
              <p:nvPr/>
            </p:nvSpPr>
            <p:spPr>
              <a:xfrm>
                <a:off x="10083853" y="4579483"/>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52" name="Oval 351">
                <a:extLst>
                  <a:ext uri="{FF2B5EF4-FFF2-40B4-BE49-F238E27FC236}">
                    <a16:creationId xmlns:a16="http://schemas.microsoft.com/office/drawing/2014/main" id="{FBFC2093-E3B0-2261-4374-1E464A85F7C5}"/>
                  </a:ext>
                </a:extLst>
              </p:cNvPr>
              <p:cNvSpPr/>
              <p:nvPr/>
            </p:nvSpPr>
            <p:spPr>
              <a:xfrm>
                <a:off x="10262710" y="490791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cxnSp>
          <p:nvCxnSpPr>
            <p:cNvPr id="354" name="Connector: Curved 353">
              <a:extLst>
                <a:ext uri="{FF2B5EF4-FFF2-40B4-BE49-F238E27FC236}">
                  <a16:creationId xmlns:a16="http://schemas.microsoft.com/office/drawing/2014/main" id="{62D3E623-0D39-8A23-2375-9B671E0DD380}"/>
                </a:ext>
              </a:extLst>
            </p:cNvPr>
            <p:cNvCxnSpPr>
              <a:cxnSpLocks/>
              <a:stCxn id="273" idx="4"/>
              <a:endCxn id="351" idx="1"/>
            </p:cNvCxnSpPr>
            <p:nvPr/>
          </p:nvCxnSpPr>
          <p:spPr>
            <a:xfrm rot="16200000" flipH="1">
              <a:off x="9870938" y="3175717"/>
              <a:ext cx="1385829" cy="109554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7" name="Connector: Curved 356">
              <a:extLst>
                <a:ext uri="{FF2B5EF4-FFF2-40B4-BE49-F238E27FC236}">
                  <a16:creationId xmlns:a16="http://schemas.microsoft.com/office/drawing/2014/main" id="{3BD93B01-9F71-53D8-405E-FC9E5760BB73}"/>
                </a:ext>
              </a:extLst>
            </p:cNvPr>
            <p:cNvCxnSpPr>
              <a:cxnSpLocks/>
              <a:stCxn id="270" idx="5"/>
              <a:endCxn id="348" idx="0"/>
            </p:cNvCxnSpPr>
            <p:nvPr/>
          </p:nvCxnSpPr>
          <p:spPr>
            <a:xfrm rot="16200000" flipH="1">
              <a:off x="10544414" y="2694809"/>
              <a:ext cx="942395" cy="120718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1" name="Oval 100">
              <a:extLst>
                <a:ext uri="{FF2B5EF4-FFF2-40B4-BE49-F238E27FC236}">
                  <a16:creationId xmlns:a16="http://schemas.microsoft.com/office/drawing/2014/main" id="{ACD81D82-594B-F990-ED07-C7252D759F19}"/>
                </a:ext>
              </a:extLst>
            </p:cNvPr>
            <p:cNvSpPr/>
            <p:nvPr/>
          </p:nvSpPr>
          <p:spPr>
            <a:xfrm>
              <a:off x="6978472" y="4621586"/>
              <a:ext cx="256364" cy="190812"/>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2" name="Oval 361">
              <a:extLst>
                <a:ext uri="{FF2B5EF4-FFF2-40B4-BE49-F238E27FC236}">
                  <a16:creationId xmlns:a16="http://schemas.microsoft.com/office/drawing/2014/main" id="{1FE10BEA-9769-9FD9-381D-6C18EB036A82}"/>
                </a:ext>
              </a:extLst>
            </p:cNvPr>
            <p:cNvSpPr/>
            <p:nvPr/>
          </p:nvSpPr>
          <p:spPr>
            <a:xfrm>
              <a:off x="8001667" y="5289057"/>
              <a:ext cx="256364" cy="1908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3" name="Oval 362">
              <a:extLst>
                <a:ext uri="{FF2B5EF4-FFF2-40B4-BE49-F238E27FC236}">
                  <a16:creationId xmlns:a16="http://schemas.microsoft.com/office/drawing/2014/main" id="{AEB40150-8C12-5B3C-F322-CF952703DAAE}"/>
                </a:ext>
              </a:extLst>
            </p:cNvPr>
            <p:cNvSpPr/>
            <p:nvPr/>
          </p:nvSpPr>
          <p:spPr>
            <a:xfrm>
              <a:off x="8752783" y="5830386"/>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4" name="Oval 363">
              <a:extLst>
                <a:ext uri="{FF2B5EF4-FFF2-40B4-BE49-F238E27FC236}">
                  <a16:creationId xmlns:a16="http://schemas.microsoft.com/office/drawing/2014/main" id="{967E6AD1-6392-D544-8648-5012F45BCB00}"/>
                </a:ext>
              </a:extLst>
            </p:cNvPr>
            <p:cNvSpPr/>
            <p:nvPr/>
          </p:nvSpPr>
          <p:spPr>
            <a:xfrm>
              <a:off x="9174862" y="6368569"/>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410" name="Oval 409">
              <a:extLst>
                <a:ext uri="{FF2B5EF4-FFF2-40B4-BE49-F238E27FC236}">
                  <a16:creationId xmlns:a16="http://schemas.microsoft.com/office/drawing/2014/main" id="{0D5B2103-656B-B090-9EAB-23B8B0D233FD}"/>
                </a:ext>
              </a:extLst>
            </p:cNvPr>
            <p:cNvSpPr/>
            <p:nvPr/>
          </p:nvSpPr>
          <p:spPr>
            <a:xfrm>
              <a:off x="5228882" y="588488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F1</a:t>
              </a:r>
            </a:p>
          </p:txBody>
        </p:sp>
        <p:sp>
          <p:nvSpPr>
            <p:cNvPr id="411" name="Oval 410">
              <a:extLst>
                <a:ext uri="{FF2B5EF4-FFF2-40B4-BE49-F238E27FC236}">
                  <a16:creationId xmlns:a16="http://schemas.microsoft.com/office/drawing/2014/main" id="{D314A09C-F8A7-3C06-0F6E-F3482D7C15E7}"/>
                </a:ext>
              </a:extLst>
            </p:cNvPr>
            <p:cNvSpPr/>
            <p:nvPr/>
          </p:nvSpPr>
          <p:spPr>
            <a:xfrm>
              <a:off x="5131980" y="6080694"/>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F2</a:t>
              </a:r>
            </a:p>
          </p:txBody>
        </p:sp>
        <p:sp>
          <p:nvSpPr>
            <p:cNvPr id="412" name="Oval 411">
              <a:extLst>
                <a:ext uri="{FF2B5EF4-FFF2-40B4-BE49-F238E27FC236}">
                  <a16:creationId xmlns:a16="http://schemas.microsoft.com/office/drawing/2014/main" id="{667E376F-951F-E122-45D5-36084593B896}"/>
                </a:ext>
              </a:extLst>
            </p:cNvPr>
            <p:cNvSpPr/>
            <p:nvPr/>
          </p:nvSpPr>
          <p:spPr>
            <a:xfrm>
              <a:off x="5237754" y="623995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F3</a:t>
              </a:r>
            </a:p>
          </p:txBody>
        </p:sp>
        <p:sp>
          <p:nvSpPr>
            <p:cNvPr id="413" name="Oval 412">
              <a:extLst>
                <a:ext uri="{FF2B5EF4-FFF2-40B4-BE49-F238E27FC236}">
                  <a16:creationId xmlns:a16="http://schemas.microsoft.com/office/drawing/2014/main" id="{F8F6254A-D6A0-ADCD-33C4-CCE8026760A1}"/>
                </a:ext>
              </a:extLst>
            </p:cNvPr>
            <p:cNvSpPr/>
            <p:nvPr/>
          </p:nvSpPr>
          <p:spPr>
            <a:xfrm>
              <a:off x="5579265" y="630079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F4</a:t>
              </a:r>
            </a:p>
          </p:txBody>
        </p:sp>
        <p:sp>
          <p:nvSpPr>
            <p:cNvPr id="414" name="Oval 413">
              <a:extLst>
                <a:ext uri="{FF2B5EF4-FFF2-40B4-BE49-F238E27FC236}">
                  <a16:creationId xmlns:a16="http://schemas.microsoft.com/office/drawing/2014/main" id="{2109B9F4-2AD6-3DD0-DC21-61255221C043}"/>
                </a:ext>
              </a:extLst>
            </p:cNvPr>
            <p:cNvSpPr/>
            <p:nvPr/>
          </p:nvSpPr>
          <p:spPr>
            <a:xfrm>
              <a:off x="3920736" y="5764716"/>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F1</a:t>
              </a:r>
            </a:p>
          </p:txBody>
        </p:sp>
        <p:sp>
          <p:nvSpPr>
            <p:cNvPr id="415" name="Oval 414">
              <a:extLst>
                <a:ext uri="{FF2B5EF4-FFF2-40B4-BE49-F238E27FC236}">
                  <a16:creationId xmlns:a16="http://schemas.microsoft.com/office/drawing/2014/main" id="{D253A4A5-D5BF-408F-7628-22A025F2B165}"/>
                </a:ext>
              </a:extLst>
            </p:cNvPr>
            <p:cNvSpPr/>
            <p:nvPr/>
          </p:nvSpPr>
          <p:spPr>
            <a:xfrm>
              <a:off x="4017638" y="5950421"/>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F2</a:t>
              </a:r>
            </a:p>
          </p:txBody>
        </p:sp>
        <p:sp>
          <p:nvSpPr>
            <p:cNvPr id="417" name="Oval 416">
              <a:extLst>
                <a:ext uri="{FF2B5EF4-FFF2-40B4-BE49-F238E27FC236}">
                  <a16:creationId xmlns:a16="http://schemas.microsoft.com/office/drawing/2014/main" id="{5DB1ACC8-1FF3-8896-80B6-ECC33205759F}"/>
                </a:ext>
              </a:extLst>
            </p:cNvPr>
            <p:cNvSpPr/>
            <p:nvPr/>
          </p:nvSpPr>
          <p:spPr>
            <a:xfrm>
              <a:off x="3690828" y="6246376"/>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F4</a:t>
              </a:r>
            </a:p>
          </p:txBody>
        </p:sp>
        <p:sp>
          <p:nvSpPr>
            <p:cNvPr id="421" name="Oval 420">
              <a:extLst>
                <a:ext uri="{FF2B5EF4-FFF2-40B4-BE49-F238E27FC236}">
                  <a16:creationId xmlns:a16="http://schemas.microsoft.com/office/drawing/2014/main" id="{F3F722C1-C4CE-420F-8C07-6C6B0F156440}"/>
                </a:ext>
              </a:extLst>
            </p:cNvPr>
            <p:cNvSpPr/>
            <p:nvPr/>
          </p:nvSpPr>
          <p:spPr>
            <a:xfrm>
              <a:off x="5967828" y="5802285"/>
              <a:ext cx="544564" cy="220501"/>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D1</a:t>
              </a:r>
            </a:p>
          </p:txBody>
        </p:sp>
        <p:sp>
          <p:nvSpPr>
            <p:cNvPr id="422" name="Oval 421">
              <a:extLst>
                <a:ext uri="{FF2B5EF4-FFF2-40B4-BE49-F238E27FC236}">
                  <a16:creationId xmlns:a16="http://schemas.microsoft.com/office/drawing/2014/main" id="{E5BBAFF6-3049-1B56-D0A7-B40307266B32}"/>
                </a:ext>
              </a:extLst>
            </p:cNvPr>
            <p:cNvSpPr/>
            <p:nvPr/>
          </p:nvSpPr>
          <p:spPr>
            <a:xfrm>
              <a:off x="6128722" y="5973631"/>
              <a:ext cx="544564" cy="2205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D2</a:t>
              </a:r>
            </a:p>
          </p:txBody>
        </p:sp>
        <p:sp>
          <p:nvSpPr>
            <p:cNvPr id="423" name="Oval 422">
              <a:extLst>
                <a:ext uri="{FF2B5EF4-FFF2-40B4-BE49-F238E27FC236}">
                  <a16:creationId xmlns:a16="http://schemas.microsoft.com/office/drawing/2014/main" id="{10253635-30E4-8E81-FD11-8E616BE3ADC5}"/>
                </a:ext>
              </a:extLst>
            </p:cNvPr>
            <p:cNvSpPr/>
            <p:nvPr/>
          </p:nvSpPr>
          <p:spPr>
            <a:xfrm>
              <a:off x="6128722" y="6160197"/>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D3</a:t>
              </a:r>
            </a:p>
          </p:txBody>
        </p:sp>
        <p:sp>
          <p:nvSpPr>
            <p:cNvPr id="424" name="Oval 423">
              <a:extLst>
                <a:ext uri="{FF2B5EF4-FFF2-40B4-BE49-F238E27FC236}">
                  <a16:creationId xmlns:a16="http://schemas.microsoft.com/office/drawing/2014/main" id="{33AA6299-BAF6-32FE-B6EF-4DCB13EEACB7}"/>
                </a:ext>
              </a:extLst>
            </p:cNvPr>
            <p:cNvSpPr/>
            <p:nvPr/>
          </p:nvSpPr>
          <p:spPr>
            <a:xfrm>
              <a:off x="5967828" y="6312884"/>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D4</a:t>
              </a:r>
            </a:p>
          </p:txBody>
        </p:sp>
        <p:cxnSp>
          <p:nvCxnSpPr>
            <p:cNvPr id="433" name="Connector: Curved 432">
              <a:extLst>
                <a:ext uri="{FF2B5EF4-FFF2-40B4-BE49-F238E27FC236}">
                  <a16:creationId xmlns:a16="http://schemas.microsoft.com/office/drawing/2014/main" id="{3E585186-9FAF-8726-A649-43A53417944C}"/>
                </a:ext>
              </a:extLst>
            </p:cNvPr>
            <p:cNvCxnSpPr>
              <a:cxnSpLocks/>
              <a:stCxn id="410" idx="2"/>
              <a:endCxn id="414" idx="6"/>
            </p:cNvCxnSpPr>
            <p:nvPr/>
          </p:nvCxnSpPr>
          <p:spPr>
            <a:xfrm rot="10800000">
              <a:off x="4465300" y="5874967"/>
              <a:ext cx="763582" cy="120172"/>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6" name="Connector: Curved 435">
              <a:extLst>
                <a:ext uri="{FF2B5EF4-FFF2-40B4-BE49-F238E27FC236}">
                  <a16:creationId xmlns:a16="http://schemas.microsoft.com/office/drawing/2014/main" id="{1A95E5B9-534A-7989-830A-4A3A47ED558F}"/>
                </a:ext>
              </a:extLst>
            </p:cNvPr>
            <p:cNvCxnSpPr>
              <a:cxnSpLocks/>
              <a:stCxn id="411" idx="2"/>
              <a:endCxn id="415" idx="6"/>
            </p:cNvCxnSpPr>
            <p:nvPr/>
          </p:nvCxnSpPr>
          <p:spPr>
            <a:xfrm rot="10800000">
              <a:off x="4562202" y="6060673"/>
              <a:ext cx="569778" cy="130273"/>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39" name="Connector: Curved 438">
              <a:extLst>
                <a:ext uri="{FF2B5EF4-FFF2-40B4-BE49-F238E27FC236}">
                  <a16:creationId xmlns:a16="http://schemas.microsoft.com/office/drawing/2014/main" id="{213F44FD-367F-5D13-9FCA-FA12E730CB0B}"/>
                </a:ext>
              </a:extLst>
            </p:cNvPr>
            <p:cNvCxnSpPr>
              <a:cxnSpLocks/>
              <a:stCxn id="413" idx="3"/>
              <a:endCxn id="417" idx="5"/>
            </p:cNvCxnSpPr>
            <p:nvPr/>
          </p:nvCxnSpPr>
          <p:spPr>
            <a:xfrm rot="5400000" flipH="1">
              <a:off x="4880118" y="5710110"/>
              <a:ext cx="54422" cy="1503373"/>
            </a:xfrm>
            <a:prstGeom prst="curvedConnector3">
              <a:avLst>
                <a:gd name="adj1" fmla="val -479387"/>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3" name="Connector: Curved 442">
              <a:extLst>
                <a:ext uri="{FF2B5EF4-FFF2-40B4-BE49-F238E27FC236}">
                  <a16:creationId xmlns:a16="http://schemas.microsoft.com/office/drawing/2014/main" id="{7706FFA2-F51C-FBA7-6EAB-AAAE3284EC0A}"/>
                </a:ext>
              </a:extLst>
            </p:cNvPr>
            <p:cNvCxnSpPr>
              <a:cxnSpLocks/>
              <a:stCxn id="101" idx="2"/>
              <a:endCxn id="421" idx="6"/>
            </p:cNvCxnSpPr>
            <p:nvPr/>
          </p:nvCxnSpPr>
          <p:spPr>
            <a:xfrm rot="10800000" flipV="1">
              <a:off x="6512392" y="4716992"/>
              <a:ext cx="466080" cy="119554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6" name="Connector: Curved 445">
              <a:extLst>
                <a:ext uri="{FF2B5EF4-FFF2-40B4-BE49-F238E27FC236}">
                  <a16:creationId xmlns:a16="http://schemas.microsoft.com/office/drawing/2014/main" id="{109C6F1B-B84D-4D2E-8088-F0E0768AD36F}"/>
                </a:ext>
              </a:extLst>
            </p:cNvPr>
            <p:cNvCxnSpPr>
              <a:cxnSpLocks/>
              <a:stCxn id="362" idx="3"/>
              <a:endCxn id="422" idx="6"/>
            </p:cNvCxnSpPr>
            <p:nvPr/>
          </p:nvCxnSpPr>
          <p:spPr>
            <a:xfrm rot="5400000">
              <a:off x="7040271" y="5084941"/>
              <a:ext cx="631957" cy="1365925"/>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9" name="Connector: Curved 448">
              <a:extLst>
                <a:ext uri="{FF2B5EF4-FFF2-40B4-BE49-F238E27FC236}">
                  <a16:creationId xmlns:a16="http://schemas.microsoft.com/office/drawing/2014/main" id="{392E81FB-5F7E-5740-6DC0-89BF7D2B4F2D}"/>
                </a:ext>
              </a:extLst>
            </p:cNvPr>
            <p:cNvCxnSpPr>
              <a:cxnSpLocks/>
              <a:stCxn id="363" idx="3"/>
              <a:endCxn id="423" idx="6"/>
            </p:cNvCxnSpPr>
            <p:nvPr/>
          </p:nvCxnSpPr>
          <p:spPr>
            <a:xfrm rot="5400000">
              <a:off x="7593210" y="5073331"/>
              <a:ext cx="277194" cy="2117041"/>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3" name="Connector: Curved 452">
              <a:extLst>
                <a:ext uri="{FF2B5EF4-FFF2-40B4-BE49-F238E27FC236}">
                  <a16:creationId xmlns:a16="http://schemas.microsoft.com/office/drawing/2014/main" id="{3BC5204E-6F72-1A40-4A3D-73FD8DD5F2B5}"/>
                </a:ext>
              </a:extLst>
            </p:cNvPr>
            <p:cNvCxnSpPr>
              <a:cxnSpLocks/>
              <a:stCxn id="364" idx="4"/>
              <a:endCxn id="424" idx="6"/>
            </p:cNvCxnSpPr>
            <p:nvPr/>
          </p:nvCxnSpPr>
          <p:spPr>
            <a:xfrm rot="5400000" flipH="1">
              <a:off x="7839595" y="5095932"/>
              <a:ext cx="136246" cy="2790652"/>
            </a:xfrm>
            <a:prstGeom prst="curvedConnector4">
              <a:avLst>
                <a:gd name="adj1" fmla="val -167785"/>
                <a:gd name="adj2" fmla="val 52297"/>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9" name="Connector: Curved 458">
              <a:extLst>
                <a:ext uri="{FF2B5EF4-FFF2-40B4-BE49-F238E27FC236}">
                  <a16:creationId xmlns:a16="http://schemas.microsoft.com/office/drawing/2014/main" id="{00F89D70-9B84-2BBF-2EF6-1CB7450D1A98}"/>
                </a:ext>
              </a:extLst>
            </p:cNvPr>
            <p:cNvCxnSpPr>
              <a:cxnSpLocks/>
              <a:stCxn id="59" idx="5"/>
              <a:endCxn id="425" idx="0"/>
            </p:cNvCxnSpPr>
            <p:nvPr/>
          </p:nvCxnSpPr>
          <p:spPr>
            <a:xfrm rot="16200000" flipH="1">
              <a:off x="4706534" y="4677471"/>
              <a:ext cx="1088269" cy="1386766"/>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2" name="Connector: Curved 461">
              <a:extLst>
                <a:ext uri="{FF2B5EF4-FFF2-40B4-BE49-F238E27FC236}">
                  <a16:creationId xmlns:a16="http://schemas.microsoft.com/office/drawing/2014/main" id="{FD02BF79-7827-53A6-50B9-0083AC555C44}"/>
                </a:ext>
              </a:extLst>
            </p:cNvPr>
            <p:cNvCxnSpPr>
              <a:cxnSpLocks/>
              <a:stCxn id="72" idx="3"/>
              <a:endCxn id="286" idx="0"/>
            </p:cNvCxnSpPr>
            <p:nvPr/>
          </p:nvCxnSpPr>
          <p:spPr>
            <a:xfrm rot="5400000">
              <a:off x="7151705" y="2266994"/>
              <a:ext cx="706617" cy="50946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1" name="Oval 470">
              <a:extLst>
                <a:ext uri="{FF2B5EF4-FFF2-40B4-BE49-F238E27FC236}">
                  <a16:creationId xmlns:a16="http://schemas.microsoft.com/office/drawing/2014/main" id="{C77D617E-25D5-49A2-956A-F0AF737CADAC}"/>
                </a:ext>
              </a:extLst>
            </p:cNvPr>
            <p:cNvSpPr/>
            <p:nvPr/>
          </p:nvSpPr>
          <p:spPr>
            <a:xfrm>
              <a:off x="5290329" y="4720498"/>
              <a:ext cx="458765" cy="18096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T4</a:t>
              </a:r>
              <a:endParaRPr lang="en-GB" sz="600" dirty="0">
                <a:solidFill>
                  <a:schemeClr val="tx1"/>
                </a:solidFill>
              </a:endParaRPr>
            </a:p>
          </p:txBody>
        </p:sp>
        <p:cxnSp>
          <p:nvCxnSpPr>
            <p:cNvPr id="477" name="Connector: Curved 476">
              <a:extLst>
                <a:ext uri="{FF2B5EF4-FFF2-40B4-BE49-F238E27FC236}">
                  <a16:creationId xmlns:a16="http://schemas.microsoft.com/office/drawing/2014/main" id="{60A7BDAA-9D43-7C2A-FD7A-12F5527438CE}"/>
                </a:ext>
              </a:extLst>
            </p:cNvPr>
            <p:cNvCxnSpPr>
              <a:cxnSpLocks/>
              <a:stCxn id="136" idx="3"/>
              <a:endCxn id="480" idx="0"/>
            </p:cNvCxnSpPr>
            <p:nvPr/>
          </p:nvCxnSpPr>
          <p:spPr>
            <a:xfrm rot="5400000">
              <a:off x="7054346" y="3359243"/>
              <a:ext cx="797549" cy="842403"/>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80" name="Oval 479">
              <a:extLst>
                <a:ext uri="{FF2B5EF4-FFF2-40B4-BE49-F238E27FC236}">
                  <a16:creationId xmlns:a16="http://schemas.microsoft.com/office/drawing/2014/main" id="{1EE77158-0290-CEB1-3E11-C2698B15E786}"/>
                </a:ext>
              </a:extLst>
            </p:cNvPr>
            <p:cNvSpPr/>
            <p:nvPr/>
          </p:nvSpPr>
          <p:spPr>
            <a:xfrm>
              <a:off x="6719820" y="4179219"/>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23" name="Oval 522">
              <a:extLst>
                <a:ext uri="{FF2B5EF4-FFF2-40B4-BE49-F238E27FC236}">
                  <a16:creationId xmlns:a16="http://schemas.microsoft.com/office/drawing/2014/main" id="{61DE6508-1BB1-7581-A3CE-6BE86EE233D3}"/>
                </a:ext>
              </a:extLst>
            </p:cNvPr>
            <p:cNvSpPr/>
            <p:nvPr/>
          </p:nvSpPr>
          <p:spPr>
            <a:xfrm>
              <a:off x="6630823" y="4127362"/>
              <a:ext cx="256364" cy="1908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524" name="Oval 523">
              <a:extLst>
                <a:ext uri="{FF2B5EF4-FFF2-40B4-BE49-F238E27FC236}">
                  <a16:creationId xmlns:a16="http://schemas.microsoft.com/office/drawing/2014/main" id="{14787723-C9AF-EA3A-C6F2-611E6B3F5343}"/>
                </a:ext>
              </a:extLst>
            </p:cNvPr>
            <p:cNvSpPr/>
            <p:nvPr/>
          </p:nvSpPr>
          <p:spPr>
            <a:xfrm>
              <a:off x="6581739" y="4288512"/>
              <a:ext cx="256364" cy="1908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2</a:t>
              </a:r>
              <a:endParaRPr lang="en-GB" sz="600" dirty="0">
                <a:solidFill>
                  <a:schemeClr val="tx1"/>
                </a:solidFill>
              </a:endParaRPr>
            </a:p>
          </p:txBody>
        </p:sp>
        <p:sp>
          <p:nvSpPr>
            <p:cNvPr id="525" name="Oval 524">
              <a:extLst>
                <a:ext uri="{FF2B5EF4-FFF2-40B4-BE49-F238E27FC236}">
                  <a16:creationId xmlns:a16="http://schemas.microsoft.com/office/drawing/2014/main" id="{81DB4C7E-F5CA-C050-1A1C-EB59C3AF927B}"/>
                </a:ext>
              </a:extLst>
            </p:cNvPr>
            <p:cNvSpPr/>
            <p:nvPr/>
          </p:nvSpPr>
          <p:spPr>
            <a:xfrm>
              <a:off x="6668684" y="4423183"/>
              <a:ext cx="256364" cy="190812"/>
            </a:xfrm>
            <a:prstGeom prst="ellipse">
              <a:avLst/>
            </a:prstGeom>
            <a:solidFill>
              <a:srgbClr val="D6B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3</a:t>
              </a:r>
              <a:endParaRPr lang="en-GB" sz="600" dirty="0">
                <a:solidFill>
                  <a:schemeClr val="tx1"/>
                </a:solidFill>
              </a:endParaRPr>
            </a:p>
          </p:txBody>
        </p:sp>
        <p:sp>
          <p:nvSpPr>
            <p:cNvPr id="526" name="Oval 525">
              <a:extLst>
                <a:ext uri="{FF2B5EF4-FFF2-40B4-BE49-F238E27FC236}">
                  <a16:creationId xmlns:a16="http://schemas.microsoft.com/office/drawing/2014/main" id="{1BD56DDB-0119-EC37-06FA-28F04BE94C17}"/>
                </a:ext>
              </a:extLst>
            </p:cNvPr>
            <p:cNvSpPr/>
            <p:nvPr/>
          </p:nvSpPr>
          <p:spPr>
            <a:xfrm>
              <a:off x="7425847" y="5034801"/>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29" name="Oval 528">
              <a:extLst>
                <a:ext uri="{FF2B5EF4-FFF2-40B4-BE49-F238E27FC236}">
                  <a16:creationId xmlns:a16="http://schemas.microsoft.com/office/drawing/2014/main" id="{B7589C4A-03BB-2851-60AD-D1BC9C7C305A}"/>
                </a:ext>
              </a:extLst>
            </p:cNvPr>
            <p:cNvSpPr/>
            <p:nvPr/>
          </p:nvSpPr>
          <p:spPr>
            <a:xfrm>
              <a:off x="7346041" y="5193459"/>
              <a:ext cx="256364" cy="1908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cxnSp>
          <p:nvCxnSpPr>
            <p:cNvPr id="530" name="Connector: Curved 529">
              <a:extLst>
                <a:ext uri="{FF2B5EF4-FFF2-40B4-BE49-F238E27FC236}">
                  <a16:creationId xmlns:a16="http://schemas.microsoft.com/office/drawing/2014/main" id="{F877880E-B196-53A4-06DE-A34EB8B81A0D}"/>
                </a:ext>
              </a:extLst>
            </p:cNvPr>
            <p:cNvCxnSpPr>
              <a:cxnSpLocks/>
              <a:stCxn id="138" idx="4"/>
              <a:endCxn id="526" idx="0"/>
            </p:cNvCxnSpPr>
            <p:nvPr/>
          </p:nvCxnSpPr>
          <p:spPr>
            <a:xfrm rot="5400000">
              <a:off x="7222986" y="4044961"/>
              <a:ext cx="1504800" cy="474881"/>
            </a:xfrm>
            <a:prstGeom prst="curvedConnector3">
              <a:avLst>
                <a:gd name="adj1" fmla="val 89897"/>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45" name="Oval 544">
              <a:extLst>
                <a:ext uri="{FF2B5EF4-FFF2-40B4-BE49-F238E27FC236}">
                  <a16:creationId xmlns:a16="http://schemas.microsoft.com/office/drawing/2014/main" id="{81EE208C-7C28-EB1F-2D2C-53890EBC23B2}"/>
                </a:ext>
              </a:extLst>
            </p:cNvPr>
            <p:cNvSpPr/>
            <p:nvPr/>
          </p:nvSpPr>
          <p:spPr>
            <a:xfrm>
              <a:off x="8075758" y="5646293"/>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46" name="Oval 545">
              <a:extLst>
                <a:ext uri="{FF2B5EF4-FFF2-40B4-BE49-F238E27FC236}">
                  <a16:creationId xmlns:a16="http://schemas.microsoft.com/office/drawing/2014/main" id="{5EB1B86B-A047-E0DA-3BF6-1AC816BA5219}"/>
                </a:ext>
              </a:extLst>
            </p:cNvPr>
            <p:cNvSpPr/>
            <p:nvPr/>
          </p:nvSpPr>
          <p:spPr>
            <a:xfrm>
              <a:off x="7978697" y="5778690"/>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547" name="Oval 546">
              <a:extLst>
                <a:ext uri="{FF2B5EF4-FFF2-40B4-BE49-F238E27FC236}">
                  <a16:creationId xmlns:a16="http://schemas.microsoft.com/office/drawing/2014/main" id="{35E01D75-7B98-57C9-CB20-DE8DFE9FA587}"/>
                </a:ext>
              </a:extLst>
            </p:cNvPr>
            <p:cNvSpPr/>
            <p:nvPr/>
          </p:nvSpPr>
          <p:spPr>
            <a:xfrm>
              <a:off x="8838383" y="6055653"/>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48" name="Oval 547">
              <a:extLst>
                <a:ext uri="{FF2B5EF4-FFF2-40B4-BE49-F238E27FC236}">
                  <a16:creationId xmlns:a16="http://schemas.microsoft.com/office/drawing/2014/main" id="{63257CA8-E3A0-2460-8DCF-E46DE5A9FCBE}"/>
                </a:ext>
              </a:extLst>
            </p:cNvPr>
            <p:cNvSpPr/>
            <p:nvPr/>
          </p:nvSpPr>
          <p:spPr>
            <a:xfrm>
              <a:off x="8673748" y="6194211"/>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cxnSp>
          <p:nvCxnSpPr>
            <p:cNvPr id="552" name="Connector: Curved 551">
              <a:extLst>
                <a:ext uri="{FF2B5EF4-FFF2-40B4-BE49-F238E27FC236}">
                  <a16:creationId xmlns:a16="http://schemas.microsoft.com/office/drawing/2014/main" id="{20E98412-3B01-4FC2-5110-99907D910645}"/>
                </a:ext>
              </a:extLst>
            </p:cNvPr>
            <p:cNvCxnSpPr>
              <a:cxnSpLocks/>
              <a:stCxn id="99" idx="4"/>
              <a:endCxn id="547" idx="7"/>
            </p:cNvCxnSpPr>
            <p:nvPr/>
          </p:nvCxnSpPr>
          <p:spPr>
            <a:xfrm rot="16200000" flipH="1">
              <a:off x="7781061" y="4516190"/>
              <a:ext cx="2649265" cy="53095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6" name="Connector: Curved 555">
              <a:extLst>
                <a:ext uri="{FF2B5EF4-FFF2-40B4-BE49-F238E27FC236}">
                  <a16:creationId xmlns:a16="http://schemas.microsoft.com/office/drawing/2014/main" id="{7EF82E1C-97D2-E9AB-6EE0-799E9A74EB20}"/>
                </a:ext>
              </a:extLst>
            </p:cNvPr>
            <p:cNvCxnSpPr>
              <a:cxnSpLocks/>
              <a:stCxn id="140" idx="4"/>
              <a:endCxn id="545" idx="0"/>
            </p:cNvCxnSpPr>
            <p:nvPr/>
          </p:nvCxnSpPr>
          <p:spPr>
            <a:xfrm rot="5400000">
              <a:off x="7397783" y="4506225"/>
              <a:ext cx="2130141" cy="149994"/>
            </a:xfrm>
            <a:prstGeom prst="curvedConnector3">
              <a:avLst>
                <a:gd name="adj1" fmla="val 9466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5" name="Connector: Curved 574">
              <a:extLst>
                <a:ext uri="{FF2B5EF4-FFF2-40B4-BE49-F238E27FC236}">
                  <a16:creationId xmlns:a16="http://schemas.microsoft.com/office/drawing/2014/main" id="{2C4E4FB6-7726-A138-838A-3DDC936D579A}"/>
                </a:ext>
              </a:extLst>
            </p:cNvPr>
            <p:cNvCxnSpPr>
              <a:cxnSpLocks/>
              <a:stCxn id="529" idx="2"/>
              <a:endCxn id="124" idx="6"/>
            </p:cNvCxnSpPr>
            <p:nvPr/>
          </p:nvCxnSpPr>
          <p:spPr>
            <a:xfrm rot="10800000">
              <a:off x="6157915" y="4552131"/>
              <a:ext cx="1188126" cy="73673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78" name="Connector: Curved 577">
              <a:extLst>
                <a:ext uri="{FF2B5EF4-FFF2-40B4-BE49-F238E27FC236}">
                  <a16:creationId xmlns:a16="http://schemas.microsoft.com/office/drawing/2014/main" id="{AE133166-4C9C-7CFF-DD14-48CABE9FA4DF}"/>
                </a:ext>
              </a:extLst>
            </p:cNvPr>
            <p:cNvCxnSpPr>
              <a:cxnSpLocks/>
              <a:stCxn id="529" idx="4"/>
              <a:endCxn id="332" idx="2"/>
            </p:cNvCxnSpPr>
            <p:nvPr/>
          </p:nvCxnSpPr>
          <p:spPr>
            <a:xfrm rot="16200000" flipH="1">
              <a:off x="8950063" y="3908431"/>
              <a:ext cx="233082" cy="3184762"/>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83" name="Connector: Curved 582">
              <a:extLst>
                <a:ext uri="{FF2B5EF4-FFF2-40B4-BE49-F238E27FC236}">
                  <a16:creationId xmlns:a16="http://schemas.microsoft.com/office/drawing/2014/main" id="{C334A936-146E-1E91-81F6-72FE1D461099}"/>
                </a:ext>
              </a:extLst>
            </p:cNvPr>
            <p:cNvCxnSpPr>
              <a:cxnSpLocks/>
              <a:stCxn id="529" idx="0"/>
              <a:endCxn id="272" idx="4"/>
            </p:cNvCxnSpPr>
            <p:nvPr/>
          </p:nvCxnSpPr>
          <p:spPr>
            <a:xfrm rot="5400000" flipH="1" flipV="1">
              <a:off x="7494653" y="3024049"/>
              <a:ext cx="2148980" cy="2189840"/>
            </a:xfrm>
            <a:prstGeom prst="curvedConnector3">
              <a:avLst>
                <a:gd name="adj1" fmla="val 2421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3" name="Connector: Curved 602">
              <a:extLst>
                <a:ext uri="{FF2B5EF4-FFF2-40B4-BE49-F238E27FC236}">
                  <a16:creationId xmlns:a16="http://schemas.microsoft.com/office/drawing/2014/main" id="{46B1458F-7D98-5FAB-E165-16816E4C24F3}"/>
                </a:ext>
              </a:extLst>
            </p:cNvPr>
            <p:cNvCxnSpPr>
              <a:cxnSpLocks/>
              <a:stCxn id="289" idx="4"/>
              <a:endCxn id="124" idx="6"/>
            </p:cNvCxnSpPr>
            <p:nvPr/>
          </p:nvCxnSpPr>
          <p:spPr>
            <a:xfrm rot="5400000">
              <a:off x="5944048" y="3606391"/>
              <a:ext cx="1159607" cy="731872"/>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6" name="Connector: Curved 605">
              <a:extLst>
                <a:ext uri="{FF2B5EF4-FFF2-40B4-BE49-F238E27FC236}">
                  <a16:creationId xmlns:a16="http://schemas.microsoft.com/office/drawing/2014/main" id="{A41C2EDD-F1C4-27A1-92AE-BC7A9C6A8793}"/>
                </a:ext>
              </a:extLst>
            </p:cNvPr>
            <p:cNvCxnSpPr>
              <a:cxnSpLocks/>
              <a:stCxn id="288" idx="3"/>
              <a:endCxn id="231" idx="6"/>
            </p:cNvCxnSpPr>
            <p:nvPr/>
          </p:nvCxnSpPr>
          <p:spPr>
            <a:xfrm rot="5400000">
              <a:off x="5803961" y="3578406"/>
              <a:ext cx="1135541" cy="503860"/>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9" name="Connector: Curved 608">
              <a:extLst>
                <a:ext uri="{FF2B5EF4-FFF2-40B4-BE49-F238E27FC236}">
                  <a16:creationId xmlns:a16="http://schemas.microsoft.com/office/drawing/2014/main" id="{E2AF0220-B848-A7A2-A145-BA9F99A82849}"/>
                </a:ext>
              </a:extLst>
            </p:cNvPr>
            <p:cNvCxnSpPr>
              <a:cxnSpLocks/>
              <a:stCxn id="523" idx="2"/>
              <a:endCxn id="232" idx="6"/>
            </p:cNvCxnSpPr>
            <p:nvPr/>
          </p:nvCxnSpPr>
          <p:spPr>
            <a:xfrm rot="10800000" flipV="1">
              <a:off x="6140287" y="4222768"/>
              <a:ext cx="490537" cy="22666"/>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13" name="Connector: Curved 612">
              <a:extLst>
                <a:ext uri="{FF2B5EF4-FFF2-40B4-BE49-F238E27FC236}">
                  <a16:creationId xmlns:a16="http://schemas.microsoft.com/office/drawing/2014/main" id="{EFC44005-72E1-1E7D-89F5-1FBDF9C459A7}"/>
                </a:ext>
              </a:extLst>
            </p:cNvPr>
            <p:cNvCxnSpPr>
              <a:cxnSpLocks/>
              <a:stCxn id="523" idx="0"/>
              <a:endCxn id="309" idx="0"/>
            </p:cNvCxnSpPr>
            <p:nvPr/>
          </p:nvCxnSpPr>
          <p:spPr>
            <a:xfrm rot="5400000" flipH="1" flipV="1">
              <a:off x="8080132" y="2678153"/>
              <a:ext cx="128083" cy="2770337"/>
            </a:xfrm>
            <a:prstGeom prst="curvedConnector3">
              <a:avLst>
                <a:gd name="adj1" fmla="val 22799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 name="Connector: Curved 126">
              <a:extLst>
                <a:ext uri="{FF2B5EF4-FFF2-40B4-BE49-F238E27FC236}">
                  <a16:creationId xmlns:a16="http://schemas.microsoft.com/office/drawing/2014/main" id="{5C64B174-AEC6-92E6-09A4-7A17757BE5BC}"/>
                </a:ext>
              </a:extLst>
            </p:cNvPr>
            <p:cNvCxnSpPr>
              <a:cxnSpLocks/>
              <a:stCxn id="315" idx="4"/>
              <a:endCxn id="232" idx="6"/>
            </p:cNvCxnSpPr>
            <p:nvPr/>
          </p:nvCxnSpPr>
          <p:spPr>
            <a:xfrm rot="5400000" flipH="1">
              <a:off x="7683587" y="2702133"/>
              <a:ext cx="378981" cy="3465584"/>
            </a:xfrm>
            <a:prstGeom prst="curvedConnector4">
              <a:avLst>
                <a:gd name="adj1" fmla="val -82507"/>
                <a:gd name="adj2" fmla="val 93207"/>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Connector: Curved 126">
              <a:extLst>
                <a:ext uri="{FF2B5EF4-FFF2-40B4-BE49-F238E27FC236}">
                  <a16:creationId xmlns:a16="http://schemas.microsoft.com/office/drawing/2014/main" id="{19673956-FFB3-0EA1-C6AB-2B8648E865C4}"/>
                </a:ext>
              </a:extLst>
            </p:cNvPr>
            <p:cNvCxnSpPr>
              <a:cxnSpLocks/>
              <a:stCxn id="315" idx="4"/>
              <a:endCxn id="234" idx="7"/>
            </p:cNvCxnSpPr>
            <p:nvPr/>
          </p:nvCxnSpPr>
          <p:spPr>
            <a:xfrm rot="5400000" flipH="1">
              <a:off x="7514000" y="2532545"/>
              <a:ext cx="640586" cy="3543155"/>
            </a:xfrm>
            <a:prstGeom prst="curvedConnector5">
              <a:avLst>
                <a:gd name="adj1" fmla="val -35686"/>
                <a:gd name="adj2" fmla="val 50178"/>
                <a:gd name="adj3" fmla="val 135686"/>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grpSp>
      <p:pic>
        <p:nvPicPr>
          <p:cNvPr id="54" name="Picture 53" descr="A blue fish with white text&#10;&#10;Description automatically generated">
            <a:extLst>
              <a:ext uri="{FF2B5EF4-FFF2-40B4-BE49-F238E27FC236}">
                <a16:creationId xmlns:a16="http://schemas.microsoft.com/office/drawing/2014/main" id="{DE45AE39-D2F5-7220-47DF-52A8668470B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10028169" y="-68170"/>
            <a:ext cx="1974883" cy="1441938"/>
          </a:xfrm>
          <a:prstGeom prst="rect">
            <a:avLst/>
          </a:prstGeom>
        </p:spPr>
      </p:pic>
      <p:sp>
        <p:nvSpPr>
          <p:cNvPr id="55" name="Slide Number Placeholder 3">
            <a:extLst>
              <a:ext uri="{FF2B5EF4-FFF2-40B4-BE49-F238E27FC236}">
                <a16:creationId xmlns:a16="http://schemas.microsoft.com/office/drawing/2014/main" id="{10C1F617-2963-C74A-D117-CC0F08F90770}"/>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solidFill>
                  <a:schemeClr val="tx1"/>
                </a:solidFill>
              </a:rPr>
              <a:pPr algn="ctr" defTabSz="1088421"/>
              <a:t>14</a:t>
            </a:fld>
            <a:endParaRPr lang="en-US" dirty="0">
              <a:solidFill>
                <a:schemeClr val="tx1"/>
              </a:solidFill>
            </a:endParaRPr>
          </a:p>
        </p:txBody>
      </p:sp>
      <p:sp>
        <p:nvSpPr>
          <p:cNvPr id="56" name="TextBox 55">
            <a:extLst>
              <a:ext uri="{FF2B5EF4-FFF2-40B4-BE49-F238E27FC236}">
                <a16:creationId xmlns:a16="http://schemas.microsoft.com/office/drawing/2014/main" id="{C3C3F61D-C8DC-2E3A-491D-C758AC5C8D9F}"/>
              </a:ext>
            </a:extLst>
          </p:cNvPr>
          <p:cNvSpPr txBox="1"/>
          <p:nvPr/>
        </p:nvSpPr>
        <p:spPr>
          <a:xfrm>
            <a:off x="160986" y="6482270"/>
            <a:ext cx="3250179" cy="369332"/>
          </a:xfrm>
          <a:prstGeom prst="rect">
            <a:avLst/>
          </a:prstGeom>
          <a:noFill/>
        </p:spPr>
        <p:txBody>
          <a:bodyPr wrap="square">
            <a:spAutoFit/>
          </a:bodyPr>
          <a:lstStyle/>
          <a:p>
            <a:r>
              <a:rPr lang="en-US" dirty="0"/>
              <a:t>© </a:t>
            </a:r>
            <a:r>
              <a:rPr lang="en-US" dirty="0" err="1"/>
              <a:t>OpenFabrics</a:t>
            </a:r>
            <a:r>
              <a:rPr lang="en-US" dirty="0"/>
              <a:t> Alliance 2025</a:t>
            </a:r>
          </a:p>
        </p:txBody>
      </p:sp>
      <p:grpSp>
        <p:nvGrpSpPr>
          <p:cNvPr id="3" name="Group 2">
            <a:extLst>
              <a:ext uri="{FF2B5EF4-FFF2-40B4-BE49-F238E27FC236}">
                <a16:creationId xmlns:a16="http://schemas.microsoft.com/office/drawing/2014/main" id="{9769564D-C329-BC4E-FCE8-7E2A2C1FCE12}"/>
              </a:ext>
            </a:extLst>
          </p:cNvPr>
          <p:cNvGrpSpPr/>
          <p:nvPr/>
        </p:nvGrpSpPr>
        <p:grpSpPr>
          <a:xfrm>
            <a:off x="706887" y="1753497"/>
            <a:ext cx="4779513" cy="4163209"/>
            <a:chOff x="820826" y="572294"/>
            <a:chExt cx="5504630" cy="5949005"/>
          </a:xfrm>
        </p:grpSpPr>
        <p:sp>
          <p:nvSpPr>
            <p:cNvPr id="5" name="Oval 4">
              <a:extLst>
                <a:ext uri="{FF2B5EF4-FFF2-40B4-BE49-F238E27FC236}">
                  <a16:creationId xmlns:a16="http://schemas.microsoft.com/office/drawing/2014/main" id="{7E045935-AC1B-B06C-89F9-FC982977D95D}"/>
                </a:ext>
              </a:extLst>
            </p:cNvPr>
            <p:cNvSpPr/>
            <p:nvPr/>
          </p:nvSpPr>
          <p:spPr>
            <a:xfrm>
              <a:off x="5375640" y="5914989"/>
              <a:ext cx="771051" cy="4470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Ports</a:t>
              </a:r>
            </a:p>
          </p:txBody>
        </p:sp>
        <p:sp>
          <p:nvSpPr>
            <p:cNvPr id="6" name="Oval 5">
              <a:extLst>
                <a:ext uri="{FF2B5EF4-FFF2-40B4-BE49-F238E27FC236}">
                  <a16:creationId xmlns:a16="http://schemas.microsoft.com/office/drawing/2014/main" id="{673D749D-5BD1-371D-D97A-AEED17C0AFBA}"/>
                </a:ext>
              </a:extLst>
            </p:cNvPr>
            <p:cNvSpPr/>
            <p:nvPr/>
          </p:nvSpPr>
          <p:spPr>
            <a:xfrm>
              <a:off x="2264312" y="4835495"/>
              <a:ext cx="636397"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7" name="Oval 6">
              <a:extLst>
                <a:ext uri="{FF2B5EF4-FFF2-40B4-BE49-F238E27FC236}">
                  <a16:creationId xmlns:a16="http://schemas.microsoft.com/office/drawing/2014/main" id="{F643791E-BFF3-9D48-3C0A-E7F9A698B108}"/>
                </a:ext>
              </a:extLst>
            </p:cNvPr>
            <p:cNvSpPr/>
            <p:nvPr/>
          </p:nvSpPr>
          <p:spPr>
            <a:xfrm>
              <a:off x="2314534" y="5046828"/>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8" name="Connector: Curved 7">
              <a:extLst>
                <a:ext uri="{FF2B5EF4-FFF2-40B4-BE49-F238E27FC236}">
                  <a16:creationId xmlns:a16="http://schemas.microsoft.com/office/drawing/2014/main" id="{EC8FB4E9-B39F-316D-6C66-923A66D5BC7F}"/>
                </a:ext>
              </a:extLst>
            </p:cNvPr>
            <p:cNvCxnSpPr>
              <a:cxnSpLocks/>
              <a:stCxn id="14" idx="4"/>
              <a:endCxn id="6" idx="0"/>
            </p:cNvCxnSpPr>
            <p:nvPr/>
          </p:nvCxnSpPr>
          <p:spPr>
            <a:xfrm rot="5400000">
              <a:off x="2355110" y="4504791"/>
              <a:ext cx="558105" cy="10330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71DB1DC1-5662-5782-C531-B9A8D7CC0749}"/>
                </a:ext>
              </a:extLst>
            </p:cNvPr>
            <p:cNvSpPr/>
            <p:nvPr/>
          </p:nvSpPr>
          <p:spPr>
            <a:xfrm>
              <a:off x="1823605" y="2453480"/>
              <a:ext cx="821730" cy="387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Systems</a:t>
              </a:r>
            </a:p>
          </p:txBody>
        </p:sp>
        <p:cxnSp>
          <p:nvCxnSpPr>
            <p:cNvPr id="12" name="Connector: Curved 11">
              <a:extLst>
                <a:ext uri="{FF2B5EF4-FFF2-40B4-BE49-F238E27FC236}">
                  <a16:creationId xmlns:a16="http://schemas.microsoft.com/office/drawing/2014/main" id="{0D3A3465-F1E9-19CE-1CA5-D9E3ED7B70BF}"/>
                </a:ext>
              </a:extLst>
            </p:cNvPr>
            <p:cNvCxnSpPr>
              <a:cxnSpLocks/>
              <a:stCxn id="47" idx="4"/>
              <a:endCxn id="9" idx="0"/>
            </p:cNvCxnSpPr>
            <p:nvPr/>
          </p:nvCxnSpPr>
          <p:spPr>
            <a:xfrm rot="5400000">
              <a:off x="3022749" y="166449"/>
              <a:ext cx="1498754" cy="307530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822E46C5-B9D6-DC61-DD25-6B63EEC1A140}"/>
                </a:ext>
              </a:extLst>
            </p:cNvPr>
            <p:cNvSpPr/>
            <p:nvPr/>
          </p:nvSpPr>
          <p:spPr>
            <a:xfrm>
              <a:off x="2268986" y="3840717"/>
              <a:ext cx="844510" cy="2524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14" name="Oval 13">
              <a:extLst>
                <a:ext uri="{FF2B5EF4-FFF2-40B4-BE49-F238E27FC236}">
                  <a16:creationId xmlns:a16="http://schemas.microsoft.com/office/drawing/2014/main" id="{3EEFDB54-B8F3-D0A9-C17C-586FA29449F7}"/>
                </a:ext>
              </a:extLst>
            </p:cNvPr>
            <p:cNvSpPr/>
            <p:nvPr/>
          </p:nvSpPr>
          <p:spPr>
            <a:xfrm>
              <a:off x="2535044" y="4023890"/>
              <a:ext cx="301537" cy="2535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15" name="Connector: Curved 14">
              <a:extLst>
                <a:ext uri="{FF2B5EF4-FFF2-40B4-BE49-F238E27FC236}">
                  <a16:creationId xmlns:a16="http://schemas.microsoft.com/office/drawing/2014/main" id="{D8551231-27B5-28BD-1EA9-D520B7299978}"/>
                </a:ext>
              </a:extLst>
            </p:cNvPr>
            <p:cNvCxnSpPr>
              <a:cxnSpLocks/>
              <a:stCxn id="482" idx="4"/>
              <a:endCxn id="13" idx="0"/>
            </p:cNvCxnSpPr>
            <p:nvPr/>
          </p:nvCxnSpPr>
          <p:spPr>
            <a:xfrm rot="5400000">
              <a:off x="2255936" y="3392573"/>
              <a:ext cx="883451" cy="1283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40F7E8BF-59AD-2FA6-48B9-90B293DE18C0}"/>
                </a:ext>
              </a:extLst>
            </p:cNvPr>
            <p:cNvSpPr/>
            <p:nvPr/>
          </p:nvSpPr>
          <p:spPr>
            <a:xfrm>
              <a:off x="4647904" y="2109507"/>
              <a:ext cx="859830" cy="41821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Fabrics</a:t>
              </a:r>
            </a:p>
          </p:txBody>
        </p:sp>
        <p:sp>
          <p:nvSpPr>
            <p:cNvPr id="17" name="Oval 16">
              <a:extLst>
                <a:ext uri="{FF2B5EF4-FFF2-40B4-BE49-F238E27FC236}">
                  <a16:creationId xmlns:a16="http://schemas.microsoft.com/office/drawing/2014/main" id="{1ED8DFE2-6530-9AF9-8A38-07AAA9D43F25}"/>
                </a:ext>
              </a:extLst>
            </p:cNvPr>
            <p:cNvSpPr/>
            <p:nvPr/>
          </p:nvSpPr>
          <p:spPr>
            <a:xfrm>
              <a:off x="4915235" y="2432884"/>
              <a:ext cx="705820" cy="23532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CXL</a:t>
              </a:r>
            </a:p>
          </p:txBody>
        </p:sp>
        <p:cxnSp>
          <p:nvCxnSpPr>
            <p:cNvPr id="22" name="Connector: Curved 21">
              <a:extLst>
                <a:ext uri="{FF2B5EF4-FFF2-40B4-BE49-F238E27FC236}">
                  <a16:creationId xmlns:a16="http://schemas.microsoft.com/office/drawing/2014/main" id="{C0A415DC-094A-F879-AF5F-7E95A5D4C2FE}"/>
                </a:ext>
              </a:extLst>
            </p:cNvPr>
            <p:cNvCxnSpPr>
              <a:cxnSpLocks/>
              <a:stCxn id="47" idx="4"/>
              <a:endCxn id="16" idx="0"/>
            </p:cNvCxnSpPr>
            <p:nvPr/>
          </p:nvCxnSpPr>
          <p:spPr>
            <a:xfrm rot="5400000">
              <a:off x="4616409" y="1416137"/>
              <a:ext cx="1154781" cy="23196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89AB8BC8-B644-445E-96F8-431E07BE1BCA}"/>
                </a:ext>
              </a:extLst>
            </p:cNvPr>
            <p:cNvSpPr/>
            <p:nvPr/>
          </p:nvSpPr>
          <p:spPr>
            <a:xfrm>
              <a:off x="3645928" y="3232135"/>
              <a:ext cx="980453" cy="52775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Switches</a:t>
              </a:r>
            </a:p>
          </p:txBody>
        </p:sp>
        <p:sp>
          <p:nvSpPr>
            <p:cNvPr id="27" name="Oval 26">
              <a:extLst>
                <a:ext uri="{FF2B5EF4-FFF2-40B4-BE49-F238E27FC236}">
                  <a16:creationId xmlns:a16="http://schemas.microsoft.com/office/drawing/2014/main" id="{F77B544E-2708-94D8-D4E0-588FFEB96B86}"/>
                </a:ext>
              </a:extLst>
            </p:cNvPr>
            <p:cNvSpPr/>
            <p:nvPr/>
          </p:nvSpPr>
          <p:spPr>
            <a:xfrm>
              <a:off x="3766767" y="3571698"/>
              <a:ext cx="705820" cy="52775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CXL1</a:t>
              </a:r>
            </a:p>
          </p:txBody>
        </p:sp>
        <p:cxnSp>
          <p:nvCxnSpPr>
            <p:cNvPr id="30" name="Connector: Curved 29">
              <a:extLst>
                <a:ext uri="{FF2B5EF4-FFF2-40B4-BE49-F238E27FC236}">
                  <a16:creationId xmlns:a16="http://schemas.microsoft.com/office/drawing/2014/main" id="{D6F298BA-6277-A491-D216-1556A9F3ABE9}"/>
                </a:ext>
              </a:extLst>
            </p:cNvPr>
            <p:cNvCxnSpPr>
              <a:cxnSpLocks/>
              <a:stCxn id="17" idx="4"/>
              <a:endCxn id="24" idx="0"/>
            </p:cNvCxnSpPr>
            <p:nvPr/>
          </p:nvCxnSpPr>
          <p:spPr>
            <a:xfrm rot="5400000">
              <a:off x="4420187" y="2384176"/>
              <a:ext cx="563927" cy="113199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Connector: Curved 30">
              <a:extLst>
                <a:ext uri="{FF2B5EF4-FFF2-40B4-BE49-F238E27FC236}">
                  <a16:creationId xmlns:a16="http://schemas.microsoft.com/office/drawing/2014/main" id="{95DEEBA8-2202-30A2-A8F3-DC493387599A}"/>
                </a:ext>
              </a:extLst>
            </p:cNvPr>
            <p:cNvCxnSpPr>
              <a:cxnSpLocks/>
              <a:stCxn id="27" idx="4"/>
              <a:endCxn id="472" idx="0"/>
            </p:cNvCxnSpPr>
            <p:nvPr/>
          </p:nvCxnSpPr>
          <p:spPr>
            <a:xfrm rot="5400000">
              <a:off x="2989596" y="4723666"/>
              <a:ext cx="1754294" cy="50587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Connector: Curved 31">
              <a:extLst>
                <a:ext uri="{FF2B5EF4-FFF2-40B4-BE49-F238E27FC236}">
                  <a16:creationId xmlns:a16="http://schemas.microsoft.com/office/drawing/2014/main" id="{4F80811D-7F6F-52AE-2388-1715266A2606}"/>
                </a:ext>
              </a:extLst>
            </p:cNvPr>
            <p:cNvCxnSpPr>
              <a:cxnSpLocks/>
              <a:stCxn id="473" idx="2"/>
              <a:endCxn id="36" idx="4"/>
            </p:cNvCxnSpPr>
            <p:nvPr/>
          </p:nvCxnSpPr>
          <p:spPr>
            <a:xfrm rot="10800000">
              <a:off x="1156917" y="4961274"/>
              <a:ext cx="1743792" cy="894333"/>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Connector: Curved 126">
              <a:extLst>
                <a:ext uri="{FF2B5EF4-FFF2-40B4-BE49-F238E27FC236}">
                  <a16:creationId xmlns:a16="http://schemas.microsoft.com/office/drawing/2014/main" id="{B4DBA381-9E81-9D94-0D39-B7FF381843B1}"/>
                </a:ext>
              </a:extLst>
            </p:cNvPr>
            <p:cNvCxnSpPr>
              <a:cxnSpLocks/>
              <a:stCxn id="475" idx="2"/>
              <a:endCxn id="14" idx="6"/>
            </p:cNvCxnSpPr>
            <p:nvPr/>
          </p:nvCxnSpPr>
          <p:spPr>
            <a:xfrm rot="10800000">
              <a:off x="2836581" y="4150641"/>
              <a:ext cx="2203938" cy="143043"/>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FED173B3-0728-10F6-C4D2-5103BC5AAB2E}"/>
                </a:ext>
              </a:extLst>
            </p:cNvPr>
            <p:cNvSpPr/>
            <p:nvPr/>
          </p:nvSpPr>
          <p:spPr>
            <a:xfrm>
              <a:off x="862059" y="4519315"/>
              <a:ext cx="602698"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36" name="Oval 35">
              <a:extLst>
                <a:ext uri="{FF2B5EF4-FFF2-40B4-BE49-F238E27FC236}">
                  <a16:creationId xmlns:a16="http://schemas.microsoft.com/office/drawing/2014/main" id="{29DF4189-2F61-ECDF-7A4D-99D8971CBC35}"/>
                </a:ext>
              </a:extLst>
            </p:cNvPr>
            <p:cNvSpPr/>
            <p:nvPr/>
          </p:nvSpPr>
          <p:spPr>
            <a:xfrm>
              <a:off x="912280" y="4730648"/>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37" name="Connector: Curved 36">
              <a:extLst>
                <a:ext uri="{FF2B5EF4-FFF2-40B4-BE49-F238E27FC236}">
                  <a16:creationId xmlns:a16="http://schemas.microsoft.com/office/drawing/2014/main" id="{FAFED7D9-8C41-BE6C-177F-12E50F72FCA4}"/>
                </a:ext>
              </a:extLst>
            </p:cNvPr>
            <p:cNvCxnSpPr>
              <a:cxnSpLocks/>
              <a:stCxn id="39" idx="4"/>
              <a:endCxn id="34" idx="0"/>
            </p:cNvCxnSpPr>
            <p:nvPr/>
          </p:nvCxnSpPr>
          <p:spPr>
            <a:xfrm rot="16200000" flipH="1">
              <a:off x="922400" y="4278307"/>
              <a:ext cx="392336" cy="8967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968F3181-CA43-E23A-FC80-555D2F0CD3AC}"/>
                </a:ext>
              </a:extLst>
            </p:cNvPr>
            <p:cNvSpPr/>
            <p:nvPr/>
          </p:nvSpPr>
          <p:spPr>
            <a:xfrm>
              <a:off x="820826" y="3617303"/>
              <a:ext cx="725362" cy="3161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39" name="Oval 38">
              <a:extLst>
                <a:ext uri="{FF2B5EF4-FFF2-40B4-BE49-F238E27FC236}">
                  <a16:creationId xmlns:a16="http://schemas.microsoft.com/office/drawing/2014/main" id="{5654BD6B-7813-00E8-2622-4AC99D6EBF39}"/>
                </a:ext>
              </a:extLst>
            </p:cNvPr>
            <p:cNvSpPr/>
            <p:nvPr/>
          </p:nvSpPr>
          <p:spPr>
            <a:xfrm>
              <a:off x="921679" y="3904911"/>
              <a:ext cx="304100" cy="2220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0" name="Connector: Curved 39">
              <a:extLst>
                <a:ext uri="{FF2B5EF4-FFF2-40B4-BE49-F238E27FC236}">
                  <a16:creationId xmlns:a16="http://schemas.microsoft.com/office/drawing/2014/main" id="{2322B387-7FC1-0B28-8045-164DC472D855}"/>
                </a:ext>
              </a:extLst>
            </p:cNvPr>
            <p:cNvCxnSpPr>
              <a:cxnSpLocks/>
              <a:stCxn id="479" idx="4"/>
              <a:endCxn id="38" idx="0"/>
            </p:cNvCxnSpPr>
            <p:nvPr/>
          </p:nvCxnSpPr>
          <p:spPr>
            <a:xfrm rot="5400000">
              <a:off x="928604" y="3074995"/>
              <a:ext cx="797211" cy="28740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Connector: Curved 126">
              <a:extLst>
                <a:ext uri="{FF2B5EF4-FFF2-40B4-BE49-F238E27FC236}">
                  <a16:creationId xmlns:a16="http://schemas.microsoft.com/office/drawing/2014/main" id="{B921A9BD-2830-008E-F7C9-AB4112548C92}"/>
                </a:ext>
              </a:extLst>
            </p:cNvPr>
            <p:cNvCxnSpPr>
              <a:cxnSpLocks/>
              <a:stCxn id="476" idx="3"/>
              <a:endCxn id="39" idx="4"/>
            </p:cNvCxnSpPr>
            <p:nvPr/>
          </p:nvCxnSpPr>
          <p:spPr>
            <a:xfrm rot="5400000" flipH="1">
              <a:off x="2738028" y="2462680"/>
              <a:ext cx="528608" cy="3857206"/>
            </a:xfrm>
            <a:prstGeom prst="curvedConnector3">
              <a:avLst>
                <a:gd name="adj1" fmla="val -13017"/>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AE77EC61-15C2-13A4-93EC-B854214AC193}"/>
                </a:ext>
              </a:extLst>
            </p:cNvPr>
            <p:cNvSpPr/>
            <p:nvPr/>
          </p:nvSpPr>
          <p:spPr>
            <a:xfrm>
              <a:off x="1059004" y="1184513"/>
              <a:ext cx="979606" cy="52775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Chassis</a:t>
              </a:r>
            </a:p>
          </p:txBody>
        </p:sp>
        <p:sp>
          <p:nvSpPr>
            <p:cNvPr id="47" name="Oval 46">
              <a:extLst>
                <a:ext uri="{FF2B5EF4-FFF2-40B4-BE49-F238E27FC236}">
                  <a16:creationId xmlns:a16="http://schemas.microsoft.com/office/drawing/2014/main" id="{FA47185A-AF9E-5614-9EAF-9B0547E86237}"/>
                </a:ext>
              </a:extLst>
            </p:cNvPr>
            <p:cNvSpPr/>
            <p:nvPr/>
          </p:nvSpPr>
          <p:spPr>
            <a:xfrm>
              <a:off x="4888810" y="572294"/>
              <a:ext cx="841938" cy="38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Root</a:t>
              </a:r>
            </a:p>
          </p:txBody>
        </p:sp>
        <p:cxnSp>
          <p:nvCxnSpPr>
            <p:cNvPr id="48" name="Connector: Curved 47">
              <a:extLst>
                <a:ext uri="{FF2B5EF4-FFF2-40B4-BE49-F238E27FC236}">
                  <a16:creationId xmlns:a16="http://schemas.microsoft.com/office/drawing/2014/main" id="{F9157C00-8CDF-3802-A335-762D1C5831F8}"/>
                </a:ext>
              </a:extLst>
            </p:cNvPr>
            <p:cNvCxnSpPr>
              <a:cxnSpLocks/>
              <a:stCxn id="47" idx="4"/>
              <a:endCxn id="46" idx="0"/>
            </p:cNvCxnSpPr>
            <p:nvPr/>
          </p:nvCxnSpPr>
          <p:spPr>
            <a:xfrm rot="5400000">
              <a:off x="3314401" y="-810867"/>
              <a:ext cx="229788" cy="376097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Connector: Curved 102">
              <a:extLst>
                <a:ext uri="{FF2B5EF4-FFF2-40B4-BE49-F238E27FC236}">
                  <a16:creationId xmlns:a16="http://schemas.microsoft.com/office/drawing/2014/main" id="{EDC2F43D-CA00-7715-BF0E-8E367BE19E72}"/>
                </a:ext>
              </a:extLst>
            </p:cNvPr>
            <p:cNvCxnSpPr>
              <a:cxnSpLocks/>
              <a:stCxn id="17" idx="4"/>
              <a:endCxn id="474" idx="0"/>
            </p:cNvCxnSpPr>
            <p:nvPr/>
          </p:nvCxnSpPr>
          <p:spPr>
            <a:xfrm rot="16200000" flipH="1">
              <a:off x="4682443" y="3253909"/>
              <a:ext cx="1629703" cy="45829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37EB0709-69DB-51A6-867D-382EDCF7984B}"/>
                </a:ext>
              </a:extLst>
            </p:cNvPr>
            <p:cNvSpPr/>
            <p:nvPr/>
          </p:nvSpPr>
          <p:spPr>
            <a:xfrm>
              <a:off x="1493006" y="4691808"/>
              <a:ext cx="636397"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51" name="Oval 50">
              <a:extLst>
                <a:ext uri="{FF2B5EF4-FFF2-40B4-BE49-F238E27FC236}">
                  <a16:creationId xmlns:a16="http://schemas.microsoft.com/office/drawing/2014/main" id="{412B430D-C32A-0A48-AADE-927043ACE5F0}"/>
                </a:ext>
              </a:extLst>
            </p:cNvPr>
            <p:cNvSpPr/>
            <p:nvPr/>
          </p:nvSpPr>
          <p:spPr>
            <a:xfrm>
              <a:off x="1543228" y="4903141"/>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64" name="Connector: Curved 463">
              <a:extLst>
                <a:ext uri="{FF2B5EF4-FFF2-40B4-BE49-F238E27FC236}">
                  <a16:creationId xmlns:a16="http://schemas.microsoft.com/office/drawing/2014/main" id="{F8CA86E1-47B0-09DE-4EFA-A0DB2428704F}"/>
                </a:ext>
              </a:extLst>
            </p:cNvPr>
            <p:cNvCxnSpPr>
              <a:cxnSpLocks/>
              <a:stCxn id="466" idx="4"/>
              <a:endCxn id="50" idx="0"/>
            </p:cNvCxnSpPr>
            <p:nvPr/>
          </p:nvCxnSpPr>
          <p:spPr>
            <a:xfrm rot="16200000" flipH="1">
              <a:off x="1542476" y="4423078"/>
              <a:ext cx="403611" cy="13384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65" name="Oval 464">
              <a:extLst>
                <a:ext uri="{FF2B5EF4-FFF2-40B4-BE49-F238E27FC236}">
                  <a16:creationId xmlns:a16="http://schemas.microsoft.com/office/drawing/2014/main" id="{839BCFE2-A318-39E4-8D17-3764EA7A93D0}"/>
                </a:ext>
              </a:extLst>
            </p:cNvPr>
            <p:cNvSpPr/>
            <p:nvPr/>
          </p:nvSpPr>
          <p:spPr>
            <a:xfrm>
              <a:off x="1451774" y="3853554"/>
              <a:ext cx="844510" cy="2524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466" name="Oval 465">
              <a:extLst>
                <a:ext uri="{FF2B5EF4-FFF2-40B4-BE49-F238E27FC236}">
                  <a16:creationId xmlns:a16="http://schemas.microsoft.com/office/drawing/2014/main" id="{ACBC8605-1806-A3D1-DE35-A3801AB3F48C}"/>
                </a:ext>
              </a:extLst>
            </p:cNvPr>
            <p:cNvSpPr/>
            <p:nvPr/>
          </p:nvSpPr>
          <p:spPr>
            <a:xfrm>
              <a:off x="1531111" y="4014631"/>
              <a:ext cx="292494" cy="2735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68" name="Connector: Curved 467">
              <a:extLst>
                <a:ext uri="{FF2B5EF4-FFF2-40B4-BE49-F238E27FC236}">
                  <a16:creationId xmlns:a16="http://schemas.microsoft.com/office/drawing/2014/main" id="{83D1142A-47D2-0BD8-7599-2C755B495D43}"/>
                </a:ext>
              </a:extLst>
            </p:cNvPr>
            <p:cNvCxnSpPr>
              <a:cxnSpLocks/>
              <a:stCxn id="481" idx="4"/>
              <a:endCxn id="465" idx="0"/>
            </p:cNvCxnSpPr>
            <p:nvPr/>
          </p:nvCxnSpPr>
          <p:spPr>
            <a:xfrm rot="5400000">
              <a:off x="1595738" y="3402354"/>
              <a:ext cx="729490" cy="17290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9" name="Connector: Curved 126">
              <a:extLst>
                <a:ext uri="{FF2B5EF4-FFF2-40B4-BE49-F238E27FC236}">
                  <a16:creationId xmlns:a16="http://schemas.microsoft.com/office/drawing/2014/main" id="{FF76FE77-E967-30D0-4BEB-FCD7EADDE8F0}"/>
                </a:ext>
              </a:extLst>
            </p:cNvPr>
            <p:cNvCxnSpPr>
              <a:cxnSpLocks/>
              <a:stCxn id="478" idx="3"/>
              <a:endCxn id="466" idx="4"/>
            </p:cNvCxnSpPr>
            <p:nvPr/>
          </p:nvCxnSpPr>
          <p:spPr>
            <a:xfrm rot="5400000" flipH="1">
              <a:off x="3208242" y="2757313"/>
              <a:ext cx="214168" cy="3275936"/>
            </a:xfrm>
            <a:prstGeom prst="curvedConnector3">
              <a:avLst>
                <a:gd name="adj1" fmla="val -344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72" name="Oval 471">
              <a:extLst>
                <a:ext uri="{FF2B5EF4-FFF2-40B4-BE49-F238E27FC236}">
                  <a16:creationId xmlns:a16="http://schemas.microsoft.com/office/drawing/2014/main" id="{7A82D326-FA67-56F2-5BD5-DD675C26A30A}"/>
                </a:ext>
              </a:extLst>
            </p:cNvPr>
            <p:cNvSpPr/>
            <p:nvPr/>
          </p:nvSpPr>
          <p:spPr>
            <a:xfrm>
              <a:off x="3228280" y="5853748"/>
              <a:ext cx="771051" cy="4470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Ports</a:t>
              </a:r>
            </a:p>
          </p:txBody>
        </p:sp>
        <p:sp>
          <p:nvSpPr>
            <p:cNvPr id="473" name="Oval 472">
              <a:extLst>
                <a:ext uri="{FF2B5EF4-FFF2-40B4-BE49-F238E27FC236}">
                  <a16:creationId xmlns:a16="http://schemas.microsoft.com/office/drawing/2014/main" id="{DCB14E3B-4008-D452-8E82-33ECA9791A9A}"/>
                </a:ext>
              </a:extLst>
            </p:cNvPr>
            <p:cNvSpPr/>
            <p:nvPr/>
          </p:nvSpPr>
          <p:spPr>
            <a:xfrm>
              <a:off x="2900709" y="5745355"/>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U1</a:t>
              </a:r>
            </a:p>
          </p:txBody>
        </p:sp>
        <p:sp>
          <p:nvSpPr>
            <p:cNvPr id="474" name="Oval 473">
              <a:extLst>
                <a:ext uri="{FF2B5EF4-FFF2-40B4-BE49-F238E27FC236}">
                  <a16:creationId xmlns:a16="http://schemas.microsoft.com/office/drawing/2014/main" id="{895821E0-8D55-931C-2EF7-1D5E09BA8E0B}"/>
                </a:ext>
              </a:extLst>
            </p:cNvPr>
            <p:cNvSpPr/>
            <p:nvPr/>
          </p:nvSpPr>
          <p:spPr>
            <a:xfrm>
              <a:off x="5127432" y="4297910"/>
              <a:ext cx="1198024" cy="4547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Endpoints</a:t>
              </a:r>
            </a:p>
          </p:txBody>
        </p:sp>
        <p:sp>
          <p:nvSpPr>
            <p:cNvPr id="475" name="Oval 474">
              <a:extLst>
                <a:ext uri="{FF2B5EF4-FFF2-40B4-BE49-F238E27FC236}">
                  <a16:creationId xmlns:a16="http://schemas.microsoft.com/office/drawing/2014/main" id="{8551054D-CBF3-8B5A-9748-1639FC69B289}"/>
                </a:ext>
              </a:extLst>
            </p:cNvPr>
            <p:cNvSpPr/>
            <p:nvPr/>
          </p:nvSpPr>
          <p:spPr>
            <a:xfrm>
              <a:off x="5040519" y="4198854"/>
              <a:ext cx="477548"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I3</a:t>
              </a:r>
            </a:p>
          </p:txBody>
        </p:sp>
        <p:sp>
          <p:nvSpPr>
            <p:cNvPr id="476" name="Oval 475">
              <a:extLst>
                <a:ext uri="{FF2B5EF4-FFF2-40B4-BE49-F238E27FC236}">
                  <a16:creationId xmlns:a16="http://schemas.microsoft.com/office/drawing/2014/main" id="{0425DFA1-CE0D-9C3A-F901-E417BE97882D}"/>
                </a:ext>
              </a:extLst>
            </p:cNvPr>
            <p:cNvSpPr/>
            <p:nvPr/>
          </p:nvSpPr>
          <p:spPr>
            <a:xfrm>
              <a:off x="4865594" y="4511748"/>
              <a:ext cx="446177" cy="1685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I1</a:t>
              </a:r>
              <a:endParaRPr lang="en-GB" sz="900" dirty="0">
                <a:solidFill>
                  <a:schemeClr val="tx1"/>
                </a:solidFill>
              </a:endParaRPr>
            </a:p>
          </p:txBody>
        </p:sp>
        <p:sp>
          <p:nvSpPr>
            <p:cNvPr id="478" name="Oval 477">
              <a:extLst>
                <a:ext uri="{FF2B5EF4-FFF2-40B4-BE49-F238E27FC236}">
                  <a16:creationId xmlns:a16="http://schemas.microsoft.com/office/drawing/2014/main" id="{24006D63-3BBA-BC81-2F75-26EBDED85B46}"/>
                </a:ext>
              </a:extLst>
            </p:cNvPr>
            <p:cNvSpPr/>
            <p:nvPr/>
          </p:nvSpPr>
          <p:spPr>
            <a:xfrm>
              <a:off x="4885522" y="4358164"/>
              <a:ext cx="462774" cy="1689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I2</a:t>
              </a:r>
              <a:endParaRPr lang="en-GB" sz="900" dirty="0">
                <a:solidFill>
                  <a:schemeClr val="tx1"/>
                </a:solidFill>
              </a:endParaRPr>
            </a:p>
          </p:txBody>
        </p:sp>
        <p:sp>
          <p:nvSpPr>
            <p:cNvPr id="479" name="Oval 478">
              <a:extLst>
                <a:ext uri="{FF2B5EF4-FFF2-40B4-BE49-F238E27FC236}">
                  <a16:creationId xmlns:a16="http://schemas.microsoft.com/office/drawing/2014/main" id="{824311D6-201A-9C7D-644B-A2E3D34179C8}"/>
                </a:ext>
              </a:extLst>
            </p:cNvPr>
            <p:cNvSpPr/>
            <p:nvPr/>
          </p:nvSpPr>
          <p:spPr>
            <a:xfrm>
              <a:off x="973094" y="2401573"/>
              <a:ext cx="995633" cy="418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System1</a:t>
              </a:r>
            </a:p>
          </p:txBody>
        </p:sp>
        <p:sp>
          <p:nvSpPr>
            <p:cNvPr id="481" name="Oval 480">
              <a:extLst>
                <a:ext uri="{FF2B5EF4-FFF2-40B4-BE49-F238E27FC236}">
                  <a16:creationId xmlns:a16="http://schemas.microsoft.com/office/drawing/2014/main" id="{62406ABD-FD12-5D29-8360-5D5FA7980260}"/>
                </a:ext>
              </a:extLst>
            </p:cNvPr>
            <p:cNvSpPr/>
            <p:nvPr/>
          </p:nvSpPr>
          <p:spPr>
            <a:xfrm>
              <a:off x="1679308" y="2716150"/>
              <a:ext cx="735255" cy="4079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System2</a:t>
              </a:r>
            </a:p>
          </p:txBody>
        </p:sp>
        <p:sp>
          <p:nvSpPr>
            <p:cNvPr id="482" name="Oval 481">
              <a:extLst>
                <a:ext uri="{FF2B5EF4-FFF2-40B4-BE49-F238E27FC236}">
                  <a16:creationId xmlns:a16="http://schemas.microsoft.com/office/drawing/2014/main" id="{2DED7F82-0CAF-190E-12BE-DE849EE74C96}"/>
                </a:ext>
              </a:extLst>
            </p:cNvPr>
            <p:cNvSpPr/>
            <p:nvPr/>
          </p:nvSpPr>
          <p:spPr>
            <a:xfrm>
              <a:off x="2279251" y="2527715"/>
              <a:ext cx="849655" cy="4295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System3</a:t>
              </a:r>
            </a:p>
          </p:txBody>
        </p:sp>
        <p:sp>
          <p:nvSpPr>
            <p:cNvPr id="483" name="Oval 482">
              <a:extLst>
                <a:ext uri="{FF2B5EF4-FFF2-40B4-BE49-F238E27FC236}">
                  <a16:creationId xmlns:a16="http://schemas.microsoft.com/office/drawing/2014/main" id="{65AC3DAC-7D94-5FC9-1950-07ACB9653C68}"/>
                </a:ext>
              </a:extLst>
            </p:cNvPr>
            <p:cNvSpPr/>
            <p:nvPr/>
          </p:nvSpPr>
          <p:spPr>
            <a:xfrm>
              <a:off x="2803807" y="5941161"/>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U2</a:t>
              </a:r>
            </a:p>
          </p:txBody>
        </p:sp>
        <p:sp>
          <p:nvSpPr>
            <p:cNvPr id="484" name="Oval 483">
              <a:extLst>
                <a:ext uri="{FF2B5EF4-FFF2-40B4-BE49-F238E27FC236}">
                  <a16:creationId xmlns:a16="http://schemas.microsoft.com/office/drawing/2014/main" id="{F9ED5BD2-F0A3-7550-DF17-3E28BACE65B6}"/>
                </a:ext>
              </a:extLst>
            </p:cNvPr>
            <p:cNvSpPr/>
            <p:nvPr/>
          </p:nvSpPr>
          <p:spPr>
            <a:xfrm>
              <a:off x="2909581" y="6100425"/>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U3</a:t>
              </a:r>
            </a:p>
          </p:txBody>
        </p:sp>
        <p:sp>
          <p:nvSpPr>
            <p:cNvPr id="485" name="Oval 484">
              <a:extLst>
                <a:ext uri="{FF2B5EF4-FFF2-40B4-BE49-F238E27FC236}">
                  <a16:creationId xmlns:a16="http://schemas.microsoft.com/office/drawing/2014/main" id="{339A65DD-692A-3A78-123B-8AB43B5B6018}"/>
                </a:ext>
              </a:extLst>
            </p:cNvPr>
            <p:cNvSpPr/>
            <p:nvPr/>
          </p:nvSpPr>
          <p:spPr>
            <a:xfrm>
              <a:off x="3158770" y="6210278"/>
              <a:ext cx="544564" cy="220501"/>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U4</a:t>
              </a:r>
            </a:p>
          </p:txBody>
        </p:sp>
        <p:sp>
          <p:nvSpPr>
            <p:cNvPr id="486" name="Oval 485">
              <a:extLst>
                <a:ext uri="{FF2B5EF4-FFF2-40B4-BE49-F238E27FC236}">
                  <a16:creationId xmlns:a16="http://schemas.microsoft.com/office/drawing/2014/main" id="{BE0F1999-23F1-72A7-E23C-2E726B2BA42C}"/>
                </a:ext>
              </a:extLst>
            </p:cNvPr>
            <p:cNvSpPr/>
            <p:nvPr/>
          </p:nvSpPr>
          <p:spPr>
            <a:xfrm>
              <a:off x="5045997" y="5884888"/>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87" name="Oval 486">
              <a:extLst>
                <a:ext uri="{FF2B5EF4-FFF2-40B4-BE49-F238E27FC236}">
                  <a16:creationId xmlns:a16="http://schemas.microsoft.com/office/drawing/2014/main" id="{26B31C95-562C-3DFA-2821-8C2A72F3BEC3}"/>
                </a:ext>
              </a:extLst>
            </p:cNvPr>
            <p:cNvSpPr/>
            <p:nvPr/>
          </p:nvSpPr>
          <p:spPr>
            <a:xfrm>
              <a:off x="4949095" y="6080694"/>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88" name="Oval 487">
              <a:extLst>
                <a:ext uri="{FF2B5EF4-FFF2-40B4-BE49-F238E27FC236}">
                  <a16:creationId xmlns:a16="http://schemas.microsoft.com/office/drawing/2014/main" id="{70A4C743-EC06-8C7B-E7FF-15B362FAC72F}"/>
                </a:ext>
              </a:extLst>
            </p:cNvPr>
            <p:cNvSpPr/>
            <p:nvPr/>
          </p:nvSpPr>
          <p:spPr>
            <a:xfrm>
              <a:off x="5396380" y="6300798"/>
              <a:ext cx="544564" cy="2205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sp>
          <p:nvSpPr>
            <p:cNvPr id="489" name="Oval 488">
              <a:extLst>
                <a:ext uri="{FF2B5EF4-FFF2-40B4-BE49-F238E27FC236}">
                  <a16:creationId xmlns:a16="http://schemas.microsoft.com/office/drawing/2014/main" id="{62536519-E108-4A90-0EAD-9D6212C32FE2}"/>
                </a:ext>
              </a:extLst>
            </p:cNvPr>
            <p:cNvSpPr/>
            <p:nvPr/>
          </p:nvSpPr>
          <p:spPr>
            <a:xfrm>
              <a:off x="3737851" y="5764716"/>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90" name="Oval 489">
              <a:extLst>
                <a:ext uri="{FF2B5EF4-FFF2-40B4-BE49-F238E27FC236}">
                  <a16:creationId xmlns:a16="http://schemas.microsoft.com/office/drawing/2014/main" id="{25687DCC-8151-C5D0-DD54-79E3858DCA4F}"/>
                </a:ext>
              </a:extLst>
            </p:cNvPr>
            <p:cNvSpPr/>
            <p:nvPr/>
          </p:nvSpPr>
          <p:spPr>
            <a:xfrm>
              <a:off x="3834753" y="5950421"/>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91" name="Oval 490">
              <a:extLst>
                <a:ext uri="{FF2B5EF4-FFF2-40B4-BE49-F238E27FC236}">
                  <a16:creationId xmlns:a16="http://schemas.microsoft.com/office/drawing/2014/main" id="{49BCEE77-527A-EA6B-6067-3E32BD4E9723}"/>
                </a:ext>
              </a:extLst>
            </p:cNvPr>
            <p:cNvSpPr/>
            <p:nvPr/>
          </p:nvSpPr>
          <p:spPr>
            <a:xfrm>
              <a:off x="3758582" y="6101040"/>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F3</a:t>
              </a:r>
            </a:p>
          </p:txBody>
        </p:sp>
        <p:sp>
          <p:nvSpPr>
            <p:cNvPr id="492" name="Oval 491">
              <a:extLst>
                <a:ext uri="{FF2B5EF4-FFF2-40B4-BE49-F238E27FC236}">
                  <a16:creationId xmlns:a16="http://schemas.microsoft.com/office/drawing/2014/main" id="{7CE71BF7-372F-E8B8-050B-823900500CEF}"/>
                </a:ext>
              </a:extLst>
            </p:cNvPr>
            <p:cNvSpPr/>
            <p:nvPr/>
          </p:nvSpPr>
          <p:spPr>
            <a:xfrm>
              <a:off x="3507943" y="6246376"/>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cxnSp>
          <p:nvCxnSpPr>
            <p:cNvPr id="493" name="Connector: Curved 492">
              <a:extLst>
                <a:ext uri="{FF2B5EF4-FFF2-40B4-BE49-F238E27FC236}">
                  <a16:creationId xmlns:a16="http://schemas.microsoft.com/office/drawing/2014/main" id="{19F8D138-3714-BC45-0FF0-BEFA96B57329}"/>
                </a:ext>
              </a:extLst>
            </p:cNvPr>
            <p:cNvCxnSpPr>
              <a:cxnSpLocks/>
              <a:stCxn id="483" idx="2"/>
              <a:endCxn id="51" idx="4"/>
            </p:cNvCxnSpPr>
            <p:nvPr/>
          </p:nvCxnSpPr>
          <p:spPr>
            <a:xfrm rot="10800000">
              <a:off x="1787865" y="5133766"/>
              <a:ext cx="1015942" cy="917646"/>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4" name="Connector: Curved 493">
              <a:extLst>
                <a:ext uri="{FF2B5EF4-FFF2-40B4-BE49-F238E27FC236}">
                  <a16:creationId xmlns:a16="http://schemas.microsoft.com/office/drawing/2014/main" id="{815770BC-3EF3-00E9-09D7-18DE4391A030}"/>
                </a:ext>
              </a:extLst>
            </p:cNvPr>
            <p:cNvCxnSpPr>
              <a:cxnSpLocks/>
              <a:stCxn id="484" idx="3"/>
              <a:endCxn id="7" idx="4"/>
            </p:cNvCxnSpPr>
            <p:nvPr/>
          </p:nvCxnSpPr>
          <p:spPr>
            <a:xfrm rot="5400000" flipH="1">
              <a:off x="2268660" y="5567964"/>
              <a:ext cx="1011181" cy="430160"/>
            </a:xfrm>
            <a:prstGeom prst="curvedConnector3">
              <a:avLst>
                <a:gd name="adj1" fmla="val -2580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5" name="Connector: Curved 494">
              <a:extLst>
                <a:ext uri="{FF2B5EF4-FFF2-40B4-BE49-F238E27FC236}">
                  <a16:creationId xmlns:a16="http://schemas.microsoft.com/office/drawing/2014/main" id="{E9EFC46B-1BD2-38CA-C639-2CA90D5FCF9E}"/>
                </a:ext>
              </a:extLst>
            </p:cNvPr>
            <p:cNvCxnSpPr>
              <a:cxnSpLocks/>
              <a:stCxn id="486" idx="2"/>
              <a:endCxn id="489" idx="6"/>
            </p:cNvCxnSpPr>
            <p:nvPr/>
          </p:nvCxnSpPr>
          <p:spPr>
            <a:xfrm rot="10800000">
              <a:off x="4282415" y="5874967"/>
              <a:ext cx="763582" cy="120172"/>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6" name="Connector: Curved 495">
              <a:extLst>
                <a:ext uri="{FF2B5EF4-FFF2-40B4-BE49-F238E27FC236}">
                  <a16:creationId xmlns:a16="http://schemas.microsoft.com/office/drawing/2014/main" id="{7F48FF8B-093E-BC5B-5122-7D8EC10AF505}"/>
                </a:ext>
              </a:extLst>
            </p:cNvPr>
            <p:cNvCxnSpPr>
              <a:cxnSpLocks/>
              <a:stCxn id="487" idx="2"/>
              <a:endCxn id="490" idx="6"/>
            </p:cNvCxnSpPr>
            <p:nvPr/>
          </p:nvCxnSpPr>
          <p:spPr>
            <a:xfrm rot="10800000">
              <a:off x="4379317" y="6060673"/>
              <a:ext cx="569778" cy="130273"/>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7" name="Connector: Curved 496">
              <a:extLst>
                <a:ext uri="{FF2B5EF4-FFF2-40B4-BE49-F238E27FC236}">
                  <a16:creationId xmlns:a16="http://schemas.microsoft.com/office/drawing/2014/main" id="{043F46E2-75A5-7556-D85E-62AB7065F895}"/>
                </a:ext>
              </a:extLst>
            </p:cNvPr>
            <p:cNvCxnSpPr>
              <a:cxnSpLocks/>
              <a:stCxn id="488" idx="3"/>
              <a:endCxn id="492" idx="5"/>
            </p:cNvCxnSpPr>
            <p:nvPr/>
          </p:nvCxnSpPr>
          <p:spPr>
            <a:xfrm rot="5400000" flipH="1">
              <a:off x="4697233" y="5710110"/>
              <a:ext cx="54422" cy="1503373"/>
            </a:xfrm>
            <a:prstGeom prst="curvedConnector3">
              <a:avLst>
                <a:gd name="adj1" fmla="val -479387"/>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98" name="Oval 497">
              <a:extLst>
                <a:ext uri="{FF2B5EF4-FFF2-40B4-BE49-F238E27FC236}">
                  <a16:creationId xmlns:a16="http://schemas.microsoft.com/office/drawing/2014/main" id="{F7EC323A-AE24-D7C8-869D-2C1316F42A62}"/>
                </a:ext>
              </a:extLst>
            </p:cNvPr>
            <p:cNvSpPr/>
            <p:nvPr/>
          </p:nvSpPr>
          <p:spPr>
            <a:xfrm>
              <a:off x="917297" y="1648462"/>
              <a:ext cx="969196" cy="30693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CXL-Chassis</a:t>
              </a:r>
            </a:p>
          </p:txBody>
        </p:sp>
        <p:cxnSp>
          <p:nvCxnSpPr>
            <p:cNvPr id="499" name="Connector: Curved 498">
              <a:extLst>
                <a:ext uri="{FF2B5EF4-FFF2-40B4-BE49-F238E27FC236}">
                  <a16:creationId xmlns:a16="http://schemas.microsoft.com/office/drawing/2014/main" id="{A09D537C-DF96-D182-4E0E-94485B574A1C}"/>
                </a:ext>
              </a:extLst>
            </p:cNvPr>
            <p:cNvCxnSpPr>
              <a:cxnSpLocks/>
              <a:stCxn id="482" idx="7"/>
              <a:endCxn id="498" idx="6"/>
            </p:cNvCxnSpPr>
            <p:nvPr/>
          </p:nvCxnSpPr>
          <p:spPr>
            <a:xfrm rot="16200000" flipV="1">
              <a:off x="2051141" y="1637286"/>
              <a:ext cx="788689" cy="1117985"/>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00" name="Connector: Curved 499">
              <a:extLst>
                <a:ext uri="{FF2B5EF4-FFF2-40B4-BE49-F238E27FC236}">
                  <a16:creationId xmlns:a16="http://schemas.microsoft.com/office/drawing/2014/main" id="{71E60924-B864-A8E3-61C4-30B128944E53}"/>
                </a:ext>
              </a:extLst>
            </p:cNvPr>
            <p:cNvCxnSpPr>
              <a:cxnSpLocks/>
              <a:stCxn id="479" idx="0"/>
              <a:endCxn id="498" idx="4"/>
            </p:cNvCxnSpPr>
            <p:nvPr/>
          </p:nvCxnSpPr>
          <p:spPr>
            <a:xfrm rot="16200000" flipV="1">
              <a:off x="1213317" y="2143980"/>
              <a:ext cx="446172" cy="69015"/>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01" name="Connector: Curved 500">
              <a:extLst>
                <a:ext uri="{FF2B5EF4-FFF2-40B4-BE49-F238E27FC236}">
                  <a16:creationId xmlns:a16="http://schemas.microsoft.com/office/drawing/2014/main" id="{96226AF8-00CC-4750-D423-4857E89BCC17}"/>
                </a:ext>
              </a:extLst>
            </p:cNvPr>
            <p:cNvCxnSpPr>
              <a:cxnSpLocks/>
              <a:stCxn id="481" idx="3"/>
              <a:endCxn id="498" idx="2"/>
            </p:cNvCxnSpPr>
            <p:nvPr/>
          </p:nvCxnSpPr>
          <p:spPr>
            <a:xfrm rot="5400000" flipH="1">
              <a:off x="720943" y="1998287"/>
              <a:ext cx="1262393" cy="869687"/>
            </a:xfrm>
            <a:prstGeom prst="curvedConnector4">
              <a:avLst>
                <a:gd name="adj1" fmla="val -30608"/>
                <a:gd name="adj2" fmla="val 130273"/>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510" name="Straight Connector 509">
            <a:extLst>
              <a:ext uri="{FF2B5EF4-FFF2-40B4-BE49-F238E27FC236}">
                <a16:creationId xmlns:a16="http://schemas.microsoft.com/office/drawing/2014/main" id="{C5EF83A4-33B5-6B9A-D310-DF123D54E0ED}"/>
              </a:ext>
            </a:extLst>
          </p:cNvPr>
          <p:cNvCxnSpPr>
            <a:cxnSpLocks/>
          </p:cNvCxnSpPr>
          <p:nvPr/>
        </p:nvCxnSpPr>
        <p:spPr>
          <a:xfrm flipH="1">
            <a:off x="4991330" y="1861495"/>
            <a:ext cx="1495313"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1654D7B-6DEC-65B4-A0A7-0CCE807849D1}"/>
              </a:ext>
            </a:extLst>
          </p:cNvPr>
          <p:cNvCxnSpPr>
            <a:cxnSpLocks/>
          </p:cNvCxnSpPr>
          <p:nvPr/>
        </p:nvCxnSpPr>
        <p:spPr>
          <a:xfrm flipH="1">
            <a:off x="4874788" y="3121932"/>
            <a:ext cx="1495313"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C8912FBE-93F5-BAF4-8AFF-4D7F665C95D5}"/>
              </a:ext>
            </a:extLst>
          </p:cNvPr>
          <p:cNvCxnSpPr>
            <a:cxnSpLocks/>
            <a:stCxn id="413" idx="3"/>
            <a:endCxn id="492" idx="5"/>
          </p:cNvCxnSpPr>
          <p:nvPr/>
        </p:nvCxnSpPr>
        <p:spPr>
          <a:xfrm rot="5400000" flipH="1">
            <a:off x="5289092" y="4010549"/>
            <a:ext cx="164682" cy="3855628"/>
          </a:xfrm>
          <a:prstGeom prst="curvedConnector3">
            <a:avLst>
              <a:gd name="adj1" fmla="val -311906"/>
            </a:avLst>
          </a:prstGeom>
          <a:ln w="57150">
            <a:solidFill>
              <a:srgbClr val="FF000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12" name="TextBox 511">
            <a:extLst>
              <a:ext uri="{FF2B5EF4-FFF2-40B4-BE49-F238E27FC236}">
                <a16:creationId xmlns:a16="http://schemas.microsoft.com/office/drawing/2014/main" id="{35FECABE-5485-6C5C-3B63-FBEA379D926F}"/>
              </a:ext>
            </a:extLst>
          </p:cNvPr>
          <p:cNvSpPr txBox="1"/>
          <p:nvPr/>
        </p:nvSpPr>
        <p:spPr>
          <a:xfrm>
            <a:off x="4637336" y="1393499"/>
            <a:ext cx="2631431" cy="369332"/>
          </a:xfrm>
          <a:prstGeom prst="rect">
            <a:avLst/>
          </a:prstGeom>
          <a:noFill/>
        </p:spPr>
        <p:txBody>
          <a:bodyPr wrap="square">
            <a:spAutoFit/>
          </a:bodyPr>
          <a:lstStyle/>
          <a:p>
            <a:r>
              <a:rPr lang="en-US" dirty="0"/>
              <a:t>Only ONE Root allowed </a:t>
            </a:r>
          </a:p>
        </p:txBody>
      </p:sp>
      <p:sp>
        <p:nvSpPr>
          <p:cNvPr id="513" name="TextBox 512">
            <a:extLst>
              <a:ext uri="{FF2B5EF4-FFF2-40B4-BE49-F238E27FC236}">
                <a16:creationId xmlns:a16="http://schemas.microsoft.com/office/drawing/2014/main" id="{2CD5E9BF-E8DB-E60F-8F1A-71DB9936DB3C}"/>
              </a:ext>
            </a:extLst>
          </p:cNvPr>
          <p:cNvSpPr txBox="1"/>
          <p:nvPr/>
        </p:nvSpPr>
        <p:spPr>
          <a:xfrm>
            <a:off x="4685918" y="2586049"/>
            <a:ext cx="1873051" cy="338554"/>
          </a:xfrm>
          <a:prstGeom prst="rect">
            <a:avLst/>
          </a:prstGeom>
          <a:noFill/>
        </p:spPr>
        <p:txBody>
          <a:bodyPr wrap="square">
            <a:spAutoFit/>
          </a:bodyPr>
          <a:lstStyle/>
          <a:p>
            <a:r>
              <a:rPr lang="en-US" sz="1600" dirty="0"/>
              <a:t>No Conflicting URIs</a:t>
            </a:r>
          </a:p>
        </p:txBody>
      </p:sp>
      <p:sp>
        <p:nvSpPr>
          <p:cNvPr id="514" name="TextBox 513">
            <a:extLst>
              <a:ext uri="{FF2B5EF4-FFF2-40B4-BE49-F238E27FC236}">
                <a16:creationId xmlns:a16="http://schemas.microsoft.com/office/drawing/2014/main" id="{B2F3F6E5-3EE6-6E13-9ACD-1D0A93CB7F9C}"/>
              </a:ext>
            </a:extLst>
          </p:cNvPr>
          <p:cNvSpPr txBox="1"/>
          <p:nvPr/>
        </p:nvSpPr>
        <p:spPr>
          <a:xfrm>
            <a:off x="4005820" y="6504097"/>
            <a:ext cx="2932862" cy="338554"/>
          </a:xfrm>
          <a:prstGeom prst="rect">
            <a:avLst/>
          </a:prstGeom>
          <a:noFill/>
        </p:spPr>
        <p:txBody>
          <a:bodyPr wrap="square">
            <a:spAutoFit/>
          </a:bodyPr>
          <a:lstStyle/>
          <a:p>
            <a:r>
              <a:rPr lang="en-US" sz="1600" dirty="0"/>
              <a:t>Boundary Links must be resolved</a:t>
            </a:r>
          </a:p>
        </p:txBody>
      </p:sp>
    </p:spTree>
    <p:extLst>
      <p:ext uri="{BB962C8B-B14F-4D97-AF65-F5344CB8AC3E}">
        <p14:creationId xmlns:p14="http://schemas.microsoft.com/office/powerpoint/2010/main" val="270475073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par>
                                <p:cTn id="8" presetID="22" presetClass="entr" presetSubtype="8" fill="hold" nodeType="withEffect">
                                  <p:stCondLst>
                                    <p:cond delay="0"/>
                                  </p:stCondLst>
                                  <p:childTnLst>
                                    <p:set>
                                      <p:cBhvr>
                                        <p:cTn id="9" dur="1" fill="hold">
                                          <p:stCondLst>
                                            <p:cond delay="0"/>
                                          </p:stCondLst>
                                        </p:cTn>
                                        <p:tgtEl>
                                          <p:spTgt spid="510"/>
                                        </p:tgtEl>
                                        <p:attrNameLst>
                                          <p:attrName>style.visibility</p:attrName>
                                        </p:attrNameLst>
                                      </p:cBhvr>
                                      <p:to>
                                        <p:strVal val="visible"/>
                                      </p:to>
                                    </p:set>
                                    <p:animEffect transition="in" filter="wipe(left)">
                                      <p:cBhvr>
                                        <p:cTn id="10" dur="500"/>
                                        <p:tgtEl>
                                          <p:spTgt spid="5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3"/>
                                        </p:tgtEl>
                                        <p:attrNameLst>
                                          <p:attrName>style.visibility</p:attrName>
                                        </p:attrNameLst>
                                      </p:cBhvr>
                                      <p:to>
                                        <p:strVal val="visible"/>
                                      </p:to>
                                    </p:set>
                                    <p:animEffect transition="in" filter="wipe(left)">
                                      <p:cBhvr>
                                        <p:cTn id="18" dur="500"/>
                                        <p:tgtEl>
                                          <p:spTgt spid="5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4"/>
                                        </p:tgtEl>
                                        <p:attrNameLst>
                                          <p:attrName>style.visibility</p:attrName>
                                        </p:attrNameLst>
                                      </p:cBhvr>
                                      <p:to>
                                        <p:strVal val="visible"/>
                                      </p:to>
                                    </p:set>
                                    <p:animEffect transition="in" filter="wipe(left)">
                                      <p:cBhvr>
                                        <p:cTn id="23" dur="500"/>
                                        <p:tgtEl>
                                          <p:spTgt spid="514"/>
                                        </p:tgtEl>
                                      </p:cBhvr>
                                    </p:animEffect>
                                  </p:childTnLst>
                                </p:cTn>
                              </p:par>
                              <p:par>
                                <p:cTn id="24" presetID="22" presetClass="entr" presetSubtype="8"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p:bldP spid="513" grpId="0"/>
      <p:bldP spid="5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BDDC-22B0-FFEC-C09A-537B9507B99D}"/>
              </a:ext>
            </a:extLst>
          </p:cNvPr>
          <p:cNvSpPr>
            <a:spLocks noGrp="1"/>
          </p:cNvSpPr>
          <p:nvPr>
            <p:ph type="title"/>
          </p:nvPr>
        </p:nvSpPr>
        <p:spPr>
          <a:xfrm>
            <a:off x="586741" y="-115093"/>
            <a:ext cx="9342117" cy="1325563"/>
          </a:xfrm>
        </p:spPr>
        <p:txBody>
          <a:bodyPr>
            <a:normAutofit/>
          </a:bodyPr>
          <a:lstStyle/>
          <a:p>
            <a:pPr algn="r"/>
            <a:r>
              <a:rPr lang="en-US" sz="4000" dirty="0">
                <a:solidFill>
                  <a:schemeClr val="bg1"/>
                </a:solidFill>
              </a:rPr>
              <a:t>Sunfish Multiple Agent Aggregation Options</a:t>
            </a:r>
            <a:endParaRPr lang="en-GB" sz="4000" dirty="0">
              <a:solidFill>
                <a:schemeClr val="bg1"/>
              </a:solidFill>
            </a:endParaRPr>
          </a:p>
        </p:txBody>
      </p:sp>
      <p:sp>
        <p:nvSpPr>
          <p:cNvPr id="3" name="Content Placeholder 2">
            <a:extLst>
              <a:ext uri="{FF2B5EF4-FFF2-40B4-BE49-F238E27FC236}">
                <a16:creationId xmlns:a16="http://schemas.microsoft.com/office/drawing/2014/main" id="{DF993DDA-93AC-158C-1183-B9CEF98B0E66}"/>
              </a:ext>
            </a:extLst>
          </p:cNvPr>
          <p:cNvSpPr>
            <a:spLocks noGrp="1"/>
          </p:cNvSpPr>
          <p:nvPr>
            <p:ph idx="4294967295"/>
          </p:nvPr>
        </p:nvSpPr>
        <p:spPr>
          <a:xfrm>
            <a:off x="838200" y="1638659"/>
            <a:ext cx="10515600" cy="4663152"/>
          </a:xfrm>
        </p:spPr>
        <p:txBody>
          <a:bodyPr>
            <a:normAutofit fontScale="62500" lnSpcReduction="20000"/>
          </a:bodyPr>
          <a:lstStyle/>
          <a:p>
            <a:pPr marL="0" indent="0">
              <a:buNone/>
            </a:pPr>
            <a:r>
              <a:rPr lang="en-US" sz="3800" dirty="0">
                <a:solidFill>
                  <a:schemeClr val="tx1"/>
                </a:solidFill>
                <a:cs typeface="Arial" panose="020B0604020202020204" pitchFamily="34" charset="0"/>
              </a:rPr>
              <a:t>Sunfish supports two methods for resolving Redfish URI conflicts among multiple Agents:</a:t>
            </a:r>
          </a:p>
          <a:p>
            <a:pPr marL="0" indent="0">
              <a:buNone/>
            </a:pPr>
            <a:endParaRPr lang="en-US" sz="3800" dirty="0">
              <a:solidFill>
                <a:schemeClr val="tx1"/>
              </a:solidFill>
              <a:cs typeface="Arial" panose="020B0604020202020204" pitchFamily="34" charset="0"/>
            </a:endParaRPr>
          </a:p>
          <a:p>
            <a:pPr marL="971550" lvl="1" indent="-514350">
              <a:buFont typeface="+mj-lt"/>
              <a:buAutoNum type="arabicParenR"/>
            </a:pPr>
            <a:r>
              <a:rPr lang="en-US" sz="3800" dirty="0">
                <a:solidFill>
                  <a:schemeClr val="tx1"/>
                </a:solidFill>
                <a:cs typeface="Arial" panose="020B0604020202020204" pitchFamily="34" charset="0"/>
              </a:rPr>
              <a:t>Sunfish aliases duplicate Redfish names (URIs); clients see and manage the individual Agent domains and infer when fabrics of different names are really one fabric.  </a:t>
            </a:r>
          </a:p>
          <a:p>
            <a:pPr marL="971550" lvl="1" indent="-514350">
              <a:buFont typeface="+mj-lt"/>
              <a:buAutoNum type="arabicParenR"/>
            </a:pPr>
            <a:endParaRPr lang="en-US" sz="3800" dirty="0">
              <a:solidFill>
                <a:schemeClr val="tx1"/>
              </a:solidFill>
              <a:cs typeface="Arial" panose="020B0604020202020204" pitchFamily="34" charset="0"/>
            </a:endParaRPr>
          </a:p>
          <a:p>
            <a:pPr marL="971550" lvl="1" indent="-514350">
              <a:buFont typeface="+mj-lt"/>
              <a:buAutoNum type="arabicParenR"/>
            </a:pPr>
            <a:r>
              <a:rPr lang="en-US" sz="3800" dirty="0">
                <a:cs typeface="Arial" panose="020B0604020202020204" pitchFamily="34" charset="0"/>
              </a:rPr>
              <a:t>All Agents managing resources on the same Fabric upload the same Fabrics object model (with the same Redfish Fabric UUID property);  </a:t>
            </a:r>
            <a:r>
              <a:rPr lang="en-US" sz="3800" dirty="0">
                <a:solidFill>
                  <a:schemeClr val="tx1"/>
                </a:solidFill>
                <a:cs typeface="Arial" panose="020B0604020202020204" pitchFamily="34" charset="0"/>
              </a:rPr>
              <a:t>Sunfish </a:t>
            </a:r>
            <a:r>
              <a:rPr lang="en-US" sz="3800" i="1" dirty="0">
                <a:solidFill>
                  <a:schemeClr val="tx1"/>
                </a:solidFill>
                <a:cs typeface="Arial" panose="020B0604020202020204" pitchFamily="34" charset="0"/>
              </a:rPr>
              <a:t>merges </a:t>
            </a:r>
            <a:r>
              <a:rPr lang="en-US" sz="3800" dirty="0">
                <a:solidFill>
                  <a:schemeClr val="tx1"/>
                </a:solidFill>
                <a:cs typeface="Arial" panose="020B0604020202020204" pitchFamily="34" charset="0"/>
              </a:rPr>
              <a:t>duplicate Fabrics objects into one object, but </a:t>
            </a:r>
            <a:r>
              <a:rPr lang="en-US" sz="3800" i="1" dirty="0">
                <a:solidFill>
                  <a:schemeClr val="tx1"/>
                </a:solidFill>
                <a:cs typeface="Arial" panose="020B0604020202020204" pitchFamily="34" charset="0"/>
              </a:rPr>
              <a:t>aliases</a:t>
            </a:r>
            <a:r>
              <a:rPr lang="en-US" sz="3800" dirty="0">
                <a:solidFill>
                  <a:schemeClr val="tx1"/>
                </a:solidFill>
                <a:cs typeface="Arial" panose="020B0604020202020204" pitchFamily="34" charset="0"/>
              </a:rPr>
              <a:t> name conflicts below the shared Fabrics object.  </a:t>
            </a:r>
          </a:p>
          <a:p>
            <a:pPr marL="971550" lvl="1" indent="-514350">
              <a:buFont typeface="+mj-lt"/>
              <a:buAutoNum type="arabicParenR"/>
            </a:pPr>
            <a:endParaRPr lang="en-US" sz="3100" dirty="0">
              <a:cs typeface="Arial" panose="020B0604020202020204" pitchFamily="34" charset="0"/>
            </a:endParaRPr>
          </a:p>
          <a:p>
            <a:pPr marL="0" indent="0">
              <a:buNone/>
            </a:pPr>
            <a:r>
              <a:rPr lang="en-US" sz="3400" dirty="0">
                <a:cs typeface="Arial" panose="020B0604020202020204" pitchFamily="34" charset="0"/>
              </a:rPr>
              <a:t>For those fabrics (for example, CXL) that support hardware-link-partner-identity exchanges over Boundary Links, </a:t>
            </a:r>
            <a:r>
              <a:rPr lang="en-US" sz="3400" dirty="0">
                <a:solidFill>
                  <a:schemeClr val="tx1"/>
                </a:solidFill>
                <a:cs typeface="Arial" panose="020B0604020202020204" pitchFamily="34" charset="0"/>
              </a:rPr>
              <a:t>Sunfish also supports connecting Boundary Links between the Redfish models of the associated boundary Ports being uploaded by different Agents.  </a:t>
            </a:r>
          </a:p>
          <a:p>
            <a:pPr marL="457200" lvl="1" indent="0">
              <a:buNone/>
            </a:pPr>
            <a:endParaRPr lang="en-US" dirty="0">
              <a:solidFill>
                <a:schemeClr val="tx1"/>
              </a:solidFill>
              <a:cs typeface="Arial" panose="020B0604020202020204" pitchFamily="34" charset="0"/>
            </a:endParaRPr>
          </a:p>
        </p:txBody>
      </p:sp>
      <p:pic>
        <p:nvPicPr>
          <p:cNvPr id="5" name="Picture 4" descr="A blue fish with white text&#10;&#10;Description automatically generated">
            <a:extLst>
              <a:ext uri="{FF2B5EF4-FFF2-40B4-BE49-F238E27FC236}">
                <a16:creationId xmlns:a16="http://schemas.microsoft.com/office/drawing/2014/main" id="{435C52B2-662D-2F5C-EA47-9732F3C6DF3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10059642" y="-115093"/>
            <a:ext cx="1974883" cy="1441938"/>
          </a:xfrm>
          <a:prstGeom prst="rect">
            <a:avLst/>
          </a:prstGeom>
        </p:spPr>
      </p:pic>
      <p:sp>
        <p:nvSpPr>
          <p:cNvPr id="6" name="Slide Number Placeholder 3">
            <a:extLst>
              <a:ext uri="{FF2B5EF4-FFF2-40B4-BE49-F238E27FC236}">
                <a16:creationId xmlns:a16="http://schemas.microsoft.com/office/drawing/2014/main" id="{52127D9E-712B-BAEC-55FF-2520F03A224C}"/>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pPr algn="ctr" defTabSz="1088421"/>
              <a:t>15</a:t>
            </a:fld>
            <a:endParaRPr lang="en-US" dirty="0"/>
          </a:p>
        </p:txBody>
      </p:sp>
      <p:sp>
        <p:nvSpPr>
          <p:cNvPr id="7" name="TextBox 6">
            <a:extLst>
              <a:ext uri="{FF2B5EF4-FFF2-40B4-BE49-F238E27FC236}">
                <a16:creationId xmlns:a16="http://schemas.microsoft.com/office/drawing/2014/main" id="{E2161D15-D812-CEBE-C9EB-2C6116C70C45}"/>
              </a:ext>
            </a:extLst>
          </p:cNvPr>
          <p:cNvSpPr txBox="1"/>
          <p:nvPr/>
        </p:nvSpPr>
        <p:spPr>
          <a:xfrm>
            <a:off x="0" y="6482270"/>
            <a:ext cx="6168980" cy="369332"/>
          </a:xfrm>
          <a:prstGeom prst="rect">
            <a:avLst/>
          </a:prstGeom>
          <a:noFill/>
        </p:spPr>
        <p:txBody>
          <a:bodyPr wrap="square">
            <a:spAutoFit/>
          </a:bodyPr>
          <a:lstStyle/>
          <a:p>
            <a:r>
              <a:rPr lang="en-US" dirty="0"/>
              <a:t>© </a:t>
            </a:r>
            <a:r>
              <a:rPr lang="en-US" dirty="0" err="1"/>
              <a:t>OpenFabrics</a:t>
            </a:r>
            <a:r>
              <a:rPr lang="en-US" dirty="0"/>
              <a:t> Alliance 2025</a:t>
            </a:r>
          </a:p>
        </p:txBody>
      </p:sp>
    </p:spTree>
    <p:extLst>
      <p:ext uri="{BB962C8B-B14F-4D97-AF65-F5344CB8AC3E}">
        <p14:creationId xmlns:p14="http://schemas.microsoft.com/office/powerpoint/2010/main" val="2044544089"/>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B1F4F-2129-EA4A-74AD-E0EDFE2E3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7C56E-0DCB-7E50-940B-7C5EC9F6D6C1}"/>
              </a:ext>
            </a:extLst>
          </p:cNvPr>
          <p:cNvSpPr>
            <a:spLocks noGrp="1"/>
          </p:cNvSpPr>
          <p:nvPr>
            <p:ph type="title"/>
          </p:nvPr>
        </p:nvSpPr>
        <p:spPr>
          <a:xfrm>
            <a:off x="2407895" y="53757"/>
            <a:ext cx="7376210" cy="1325563"/>
          </a:xfrm>
        </p:spPr>
        <p:txBody>
          <a:bodyPr>
            <a:normAutofit fontScale="90000"/>
          </a:bodyPr>
          <a:lstStyle/>
          <a:p>
            <a:pPr algn="ctr"/>
            <a:r>
              <a:rPr lang="en-US" sz="3600" i="1" dirty="0">
                <a:solidFill>
                  <a:schemeClr val="bg1"/>
                </a:solidFill>
              </a:rPr>
              <a:t>A Simple Solution is to Rename all Conflicts</a:t>
            </a:r>
            <a:br>
              <a:rPr lang="en-US" sz="3600" i="1" dirty="0">
                <a:solidFill>
                  <a:schemeClr val="bg1"/>
                </a:solidFill>
              </a:rPr>
            </a:br>
            <a:r>
              <a:rPr lang="en-US" sz="3600" i="1" dirty="0">
                <a:solidFill>
                  <a:schemeClr val="bg1"/>
                </a:solidFill>
              </a:rPr>
              <a:t>(Sunfish Exposes All Agent Domains)</a:t>
            </a:r>
            <a:br>
              <a:rPr lang="en-US" sz="3600" i="1" dirty="0">
                <a:solidFill>
                  <a:schemeClr val="bg1"/>
                </a:solidFill>
              </a:rPr>
            </a:br>
            <a:endParaRPr lang="en-GB" sz="3600" dirty="0">
              <a:solidFill>
                <a:schemeClr val="bg1"/>
              </a:solidFill>
            </a:endParaRPr>
          </a:p>
        </p:txBody>
      </p:sp>
      <p:grpSp>
        <p:nvGrpSpPr>
          <p:cNvPr id="470" name="Group 469">
            <a:extLst>
              <a:ext uri="{FF2B5EF4-FFF2-40B4-BE49-F238E27FC236}">
                <a16:creationId xmlns:a16="http://schemas.microsoft.com/office/drawing/2014/main" id="{D4E694AA-0627-B100-DF1E-A0AF963D9321}"/>
              </a:ext>
            </a:extLst>
          </p:cNvPr>
          <p:cNvGrpSpPr/>
          <p:nvPr/>
        </p:nvGrpSpPr>
        <p:grpSpPr>
          <a:xfrm>
            <a:off x="5074326" y="1833536"/>
            <a:ext cx="6812874" cy="4279903"/>
            <a:chOff x="2545739" y="1457073"/>
            <a:chExt cx="9533086" cy="5143379"/>
          </a:xfrm>
        </p:grpSpPr>
        <p:sp>
          <p:nvSpPr>
            <p:cNvPr id="425" name="Oval 424">
              <a:extLst>
                <a:ext uri="{FF2B5EF4-FFF2-40B4-BE49-F238E27FC236}">
                  <a16:creationId xmlns:a16="http://schemas.microsoft.com/office/drawing/2014/main" id="{7D300AD4-BEA2-19D1-69C5-171A1CCC9FD4}"/>
                </a:ext>
              </a:extLst>
            </p:cNvPr>
            <p:cNvSpPr/>
            <p:nvPr/>
          </p:nvSpPr>
          <p:spPr>
            <a:xfrm>
              <a:off x="4595128" y="5844302"/>
              <a:ext cx="1251792" cy="5177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Ports</a:t>
              </a:r>
            </a:p>
          </p:txBody>
        </p:sp>
        <p:sp>
          <p:nvSpPr>
            <p:cNvPr id="19" name="Oval 18">
              <a:extLst>
                <a:ext uri="{FF2B5EF4-FFF2-40B4-BE49-F238E27FC236}">
                  <a16:creationId xmlns:a16="http://schemas.microsoft.com/office/drawing/2014/main" id="{ACE9D66D-F0D2-99A5-2BA0-7A96AFA4952C}"/>
                </a:ext>
              </a:extLst>
            </p:cNvPr>
            <p:cNvSpPr/>
            <p:nvPr/>
          </p:nvSpPr>
          <p:spPr>
            <a:xfrm>
              <a:off x="2545739" y="2888910"/>
              <a:ext cx="2367900" cy="4438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Sunfish_3d74_CXL</a:t>
              </a:r>
            </a:p>
          </p:txBody>
        </p:sp>
        <p:sp>
          <p:nvSpPr>
            <p:cNvPr id="21" name="Oval 20">
              <a:extLst>
                <a:ext uri="{FF2B5EF4-FFF2-40B4-BE49-F238E27FC236}">
                  <a16:creationId xmlns:a16="http://schemas.microsoft.com/office/drawing/2014/main" id="{A13CB2BC-095C-99D2-B869-1B119042B329}"/>
                </a:ext>
              </a:extLst>
            </p:cNvPr>
            <p:cNvSpPr/>
            <p:nvPr/>
          </p:nvSpPr>
          <p:spPr>
            <a:xfrm>
              <a:off x="3102545" y="3999867"/>
              <a:ext cx="1176707" cy="53155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Switches</a:t>
              </a:r>
            </a:p>
          </p:txBody>
        </p:sp>
        <p:cxnSp>
          <p:nvCxnSpPr>
            <p:cNvPr id="26" name="Connector: Curved 25">
              <a:extLst>
                <a:ext uri="{FF2B5EF4-FFF2-40B4-BE49-F238E27FC236}">
                  <a16:creationId xmlns:a16="http://schemas.microsoft.com/office/drawing/2014/main" id="{828082AF-BB8E-CB31-DE07-360CDC774E4D}"/>
                </a:ext>
              </a:extLst>
            </p:cNvPr>
            <p:cNvCxnSpPr>
              <a:cxnSpLocks/>
              <a:stCxn id="19" idx="4"/>
              <a:endCxn id="21" idx="0"/>
            </p:cNvCxnSpPr>
            <p:nvPr/>
          </p:nvCxnSpPr>
          <p:spPr>
            <a:xfrm rot="5400000">
              <a:off x="3376739" y="3646916"/>
              <a:ext cx="667111" cy="3879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2627B9A5-0991-4906-1E99-0D43F7C7F6BB}"/>
                </a:ext>
              </a:extLst>
            </p:cNvPr>
            <p:cNvSpPr/>
            <p:nvPr/>
          </p:nvSpPr>
          <p:spPr>
            <a:xfrm>
              <a:off x="7578007" y="1619445"/>
              <a:ext cx="993491" cy="34776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Chassis</a:t>
              </a:r>
            </a:p>
          </p:txBody>
        </p:sp>
        <p:sp>
          <p:nvSpPr>
            <p:cNvPr id="72" name="Oval 71">
              <a:extLst>
                <a:ext uri="{FF2B5EF4-FFF2-40B4-BE49-F238E27FC236}">
                  <a16:creationId xmlns:a16="http://schemas.microsoft.com/office/drawing/2014/main" id="{DFCEBCAE-BFCD-2FB3-5EA9-CAD18E07B150}"/>
                </a:ext>
              </a:extLst>
            </p:cNvPr>
            <p:cNvSpPr/>
            <p:nvPr/>
          </p:nvSpPr>
          <p:spPr>
            <a:xfrm>
              <a:off x="7608111" y="1901960"/>
              <a:ext cx="1651349" cy="31217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tx1"/>
                  </a:solidFill>
                </a:rPr>
                <a:t>PooledCXL</a:t>
              </a:r>
              <a:endParaRPr lang="en-GB" sz="900" dirty="0">
                <a:solidFill>
                  <a:schemeClr val="tx1"/>
                </a:solidFill>
              </a:endParaRPr>
            </a:p>
          </p:txBody>
        </p:sp>
        <p:cxnSp>
          <p:nvCxnSpPr>
            <p:cNvPr id="74" name="Connector: Curved 73">
              <a:extLst>
                <a:ext uri="{FF2B5EF4-FFF2-40B4-BE49-F238E27FC236}">
                  <a16:creationId xmlns:a16="http://schemas.microsoft.com/office/drawing/2014/main" id="{44217FDD-2ABC-934B-EEE5-20C75549B90D}"/>
                </a:ext>
              </a:extLst>
            </p:cNvPr>
            <p:cNvCxnSpPr>
              <a:cxnSpLocks/>
              <a:stCxn id="47" idx="6"/>
              <a:endCxn id="71" idx="0"/>
            </p:cNvCxnSpPr>
            <p:nvPr/>
          </p:nvCxnSpPr>
          <p:spPr>
            <a:xfrm>
              <a:off x="3312705" y="1457073"/>
              <a:ext cx="4762047" cy="162372"/>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5" name="Oval 84">
              <a:extLst>
                <a:ext uri="{FF2B5EF4-FFF2-40B4-BE49-F238E27FC236}">
                  <a16:creationId xmlns:a16="http://schemas.microsoft.com/office/drawing/2014/main" id="{723025FE-D060-8483-F6B6-1025FA65C983}"/>
                </a:ext>
              </a:extLst>
            </p:cNvPr>
            <p:cNvSpPr/>
            <p:nvPr/>
          </p:nvSpPr>
          <p:spPr>
            <a:xfrm>
              <a:off x="8014145" y="3072129"/>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PCIe</a:t>
              </a:r>
            </a:p>
            <a:p>
              <a:pPr algn="ctr"/>
              <a:r>
                <a:rPr lang="en-GB" sz="600" dirty="0"/>
                <a:t>Devices</a:t>
              </a:r>
            </a:p>
          </p:txBody>
        </p:sp>
        <p:cxnSp>
          <p:nvCxnSpPr>
            <p:cNvPr id="90" name="Connector: Curved 89">
              <a:extLst>
                <a:ext uri="{FF2B5EF4-FFF2-40B4-BE49-F238E27FC236}">
                  <a16:creationId xmlns:a16="http://schemas.microsoft.com/office/drawing/2014/main" id="{CBCBF126-57F8-3EDE-E8F8-C48AE7B1169C}"/>
                </a:ext>
              </a:extLst>
            </p:cNvPr>
            <p:cNvCxnSpPr>
              <a:cxnSpLocks/>
              <a:stCxn id="72" idx="4"/>
              <a:endCxn id="85" idx="0"/>
            </p:cNvCxnSpPr>
            <p:nvPr/>
          </p:nvCxnSpPr>
          <p:spPr>
            <a:xfrm rot="16200000" flipH="1">
              <a:off x="8029274" y="2618645"/>
              <a:ext cx="857996" cy="48972"/>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5" name="Connector: Curved 102">
              <a:extLst>
                <a:ext uri="{FF2B5EF4-FFF2-40B4-BE49-F238E27FC236}">
                  <a16:creationId xmlns:a16="http://schemas.microsoft.com/office/drawing/2014/main" id="{A835AC5A-9D3B-EEF2-A59C-538876779F30}"/>
                </a:ext>
              </a:extLst>
            </p:cNvPr>
            <p:cNvCxnSpPr>
              <a:cxnSpLocks/>
              <a:stCxn id="19" idx="4"/>
              <a:endCxn id="92" idx="0"/>
            </p:cNvCxnSpPr>
            <p:nvPr/>
          </p:nvCxnSpPr>
          <p:spPr>
            <a:xfrm rot="16200000" flipH="1">
              <a:off x="3988903" y="3073541"/>
              <a:ext cx="965155" cy="148358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9" name="Oval 98">
              <a:extLst>
                <a:ext uri="{FF2B5EF4-FFF2-40B4-BE49-F238E27FC236}">
                  <a16:creationId xmlns:a16="http://schemas.microsoft.com/office/drawing/2014/main" id="{32B059CA-0836-561B-2E1A-1DBC9CF0DA16}"/>
                </a:ext>
              </a:extLst>
            </p:cNvPr>
            <p:cNvSpPr/>
            <p:nvPr/>
          </p:nvSpPr>
          <p:spPr>
            <a:xfrm>
              <a:off x="8643509" y="3290954"/>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100" name="Oval 99">
              <a:extLst>
                <a:ext uri="{FF2B5EF4-FFF2-40B4-BE49-F238E27FC236}">
                  <a16:creationId xmlns:a16="http://schemas.microsoft.com/office/drawing/2014/main" id="{E58DF7B8-D633-4153-6ED5-84265B8EF378}"/>
                </a:ext>
              </a:extLst>
            </p:cNvPr>
            <p:cNvSpPr/>
            <p:nvPr/>
          </p:nvSpPr>
          <p:spPr>
            <a:xfrm>
              <a:off x="9323838" y="6248791"/>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cxnSp>
          <p:nvCxnSpPr>
            <p:cNvPr id="102" name="Connector: Curved 101">
              <a:extLst>
                <a:ext uri="{FF2B5EF4-FFF2-40B4-BE49-F238E27FC236}">
                  <a16:creationId xmlns:a16="http://schemas.microsoft.com/office/drawing/2014/main" id="{B6B1CCB1-6E47-D490-9B55-425C02EA4AFE}"/>
                </a:ext>
              </a:extLst>
            </p:cNvPr>
            <p:cNvCxnSpPr>
              <a:cxnSpLocks/>
              <a:stCxn id="99" idx="4"/>
              <a:endCxn id="100" idx="0"/>
            </p:cNvCxnSpPr>
            <p:nvPr/>
          </p:nvCxnSpPr>
          <p:spPr>
            <a:xfrm rot="16200000" flipH="1">
              <a:off x="7846085" y="4451166"/>
              <a:ext cx="2791758" cy="803492"/>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36552AE8-F1E8-3267-3A3F-0EEDCE7F1055}"/>
                </a:ext>
              </a:extLst>
            </p:cNvPr>
            <p:cNvSpPr/>
            <p:nvPr/>
          </p:nvSpPr>
          <p:spPr>
            <a:xfrm>
              <a:off x="9342935" y="2580471"/>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Domains</a:t>
              </a:r>
            </a:p>
          </p:txBody>
        </p:sp>
        <p:cxnSp>
          <p:nvCxnSpPr>
            <p:cNvPr id="119" name="Connector: Curved 118">
              <a:extLst>
                <a:ext uri="{FF2B5EF4-FFF2-40B4-BE49-F238E27FC236}">
                  <a16:creationId xmlns:a16="http://schemas.microsoft.com/office/drawing/2014/main" id="{7F324B30-A8F1-6768-3E9D-01C243775200}"/>
                </a:ext>
              </a:extLst>
            </p:cNvPr>
            <p:cNvCxnSpPr>
              <a:cxnSpLocks/>
              <a:stCxn id="72" idx="5"/>
              <a:endCxn id="113" idx="0"/>
            </p:cNvCxnSpPr>
            <p:nvPr/>
          </p:nvCxnSpPr>
          <p:spPr>
            <a:xfrm rot="16200000" flipH="1">
              <a:off x="9208560" y="1977481"/>
              <a:ext cx="412055" cy="79392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0" name="Oval 119">
              <a:extLst>
                <a:ext uri="{FF2B5EF4-FFF2-40B4-BE49-F238E27FC236}">
                  <a16:creationId xmlns:a16="http://schemas.microsoft.com/office/drawing/2014/main" id="{072A4D1E-ED7E-11A4-4347-8A3309FDE59D}"/>
                </a:ext>
              </a:extLst>
            </p:cNvPr>
            <p:cNvSpPr/>
            <p:nvPr/>
          </p:nvSpPr>
          <p:spPr>
            <a:xfrm>
              <a:off x="10888821" y="2621659"/>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p:txBody>
        </p:sp>
        <p:sp>
          <p:nvSpPr>
            <p:cNvPr id="121" name="Oval 120">
              <a:extLst>
                <a:ext uri="{FF2B5EF4-FFF2-40B4-BE49-F238E27FC236}">
                  <a16:creationId xmlns:a16="http://schemas.microsoft.com/office/drawing/2014/main" id="{7187CE0C-849F-9AF0-8095-F707B9CD87BA}"/>
                </a:ext>
              </a:extLst>
            </p:cNvPr>
            <p:cNvSpPr/>
            <p:nvPr/>
          </p:nvSpPr>
          <p:spPr>
            <a:xfrm>
              <a:off x="10819068" y="284300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122" name="Oval 121">
              <a:extLst>
                <a:ext uri="{FF2B5EF4-FFF2-40B4-BE49-F238E27FC236}">
                  <a16:creationId xmlns:a16="http://schemas.microsoft.com/office/drawing/2014/main" id="{F342BC79-F927-6FE7-2603-ED7FBD686864}"/>
                </a:ext>
              </a:extLst>
            </p:cNvPr>
            <p:cNvSpPr/>
            <p:nvPr/>
          </p:nvSpPr>
          <p:spPr>
            <a:xfrm>
              <a:off x="11075088" y="288815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cxnSp>
          <p:nvCxnSpPr>
            <p:cNvPr id="128" name="Connector: Curved 127">
              <a:extLst>
                <a:ext uri="{FF2B5EF4-FFF2-40B4-BE49-F238E27FC236}">
                  <a16:creationId xmlns:a16="http://schemas.microsoft.com/office/drawing/2014/main" id="{7982EDB3-85FC-6580-AF8D-2572ADF15316}"/>
                </a:ext>
              </a:extLst>
            </p:cNvPr>
            <p:cNvCxnSpPr>
              <a:cxnSpLocks/>
              <a:stCxn id="121" idx="4"/>
              <a:endCxn id="271" idx="4"/>
            </p:cNvCxnSpPr>
            <p:nvPr/>
          </p:nvCxnSpPr>
          <p:spPr>
            <a:xfrm rot="5400000" flipH="1">
              <a:off x="10142740" y="2168855"/>
              <a:ext cx="70218" cy="1593058"/>
            </a:xfrm>
            <a:prstGeom prst="curvedConnector3">
              <a:avLst>
                <a:gd name="adj1" fmla="val -3255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1" name="Connector: Curved 130">
              <a:extLst>
                <a:ext uri="{FF2B5EF4-FFF2-40B4-BE49-F238E27FC236}">
                  <a16:creationId xmlns:a16="http://schemas.microsoft.com/office/drawing/2014/main" id="{DBC86C1A-CB15-D8F8-BAB6-398EEFCC9FFF}"/>
                </a:ext>
              </a:extLst>
            </p:cNvPr>
            <p:cNvCxnSpPr>
              <a:cxnSpLocks/>
              <a:stCxn id="122" idx="4"/>
              <a:endCxn id="272" idx="4"/>
            </p:cNvCxnSpPr>
            <p:nvPr/>
          </p:nvCxnSpPr>
          <p:spPr>
            <a:xfrm rot="5400000" flipH="1">
              <a:off x="10446649" y="2261894"/>
              <a:ext cx="1164" cy="1566335"/>
            </a:xfrm>
            <a:prstGeom prst="curvedConnector3">
              <a:avLst>
                <a:gd name="adj1" fmla="val -19639175"/>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9" name="Oval 58">
              <a:extLst>
                <a:ext uri="{FF2B5EF4-FFF2-40B4-BE49-F238E27FC236}">
                  <a16:creationId xmlns:a16="http://schemas.microsoft.com/office/drawing/2014/main" id="{0C0465C1-6C5C-EDC0-F093-6B772272455A}"/>
                </a:ext>
              </a:extLst>
            </p:cNvPr>
            <p:cNvSpPr/>
            <p:nvPr/>
          </p:nvSpPr>
          <p:spPr>
            <a:xfrm>
              <a:off x="3312705" y="4420568"/>
              <a:ext cx="887538" cy="3453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CXL2</a:t>
              </a:r>
            </a:p>
          </p:txBody>
        </p:sp>
        <p:sp>
          <p:nvSpPr>
            <p:cNvPr id="136" name="Oval 135">
              <a:extLst>
                <a:ext uri="{FF2B5EF4-FFF2-40B4-BE49-F238E27FC236}">
                  <a16:creationId xmlns:a16="http://schemas.microsoft.com/office/drawing/2014/main" id="{BD958FB4-2CEB-2064-34E8-4E6E825D63DF}"/>
                </a:ext>
              </a:extLst>
            </p:cNvPr>
            <p:cNvSpPr/>
            <p:nvPr/>
          </p:nvSpPr>
          <p:spPr>
            <a:xfrm>
              <a:off x="7816706" y="3239913"/>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137" name="Oval 136">
              <a:extLst>
                <a:ext uri="{FF2B5EF4-FFF2-40B4-BE49-F238E27FC236}">
                  <a16:creationId xmlns:a16="http://schemas.microsoft.com/office/drawing/2014/main" id="{55859BCF-DB07-3B9A-748C-9820D6F65754}"/>
                </a:ext>
              </a:extLst>
            </p:cNvPr>
            <p:cNvSpPr/>
            <p:nvPr/>
          </p:nvSpPr>
          <p:spPr>
            <a:xfrm>
              <a:off x="7050579" y="4420997"/>
              <a:ext cx="647480"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sp>
          <p:nvSpPr>
            <p:cNvPr id="138" name="Oval 137">
              <a:extLst>
                <a:ext uri="{FF2B5EF4-FFF2-40B4-BE49-F238E27FC236}">
                  <a16:creationId xmlns:a16="http://schemas.microsoft.com/office/drawing/2014/main" id="{539FD2C2-19B2-FD46-0D3E-11129BBD5553}"/>
                </a:ext>
              </a:extLst>
            </p:cNvPr>
            <p:cNvSpPr/>
            <p:nvPr/>
          </p:nvSpPr>
          <p:spPr>
            <a:xfrm>
              <a:off x="8016117" y="3363922"/>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139" name="Oval 138">
              <a:extLst>
                <a:ext uri="{FF2B5EF4-FFF2-40B4-BE49-F238E27FC236}">
                  <a16:creationId xmlns:a16="http://schemas.microsoft.com/office/drawing/2014/main" id="{EEBB76ED-82F6-EFA0-FFB8-D47B2129CC87}"/>
                </a:ext>
              </a:extLst>
            </p:cNvPr>
            <p:cNvSpPr/>
            <p:nvPr/>
          </p:nvSpPr>
          <p:spPr>
            <a:xfrm>
              <a:off x="7834207" y="5037728"/>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sp>
          <p:nvSpPr>
            <p:cNvPr id="140" name="Oval 139">
              <a:extLst>
                <a:ext uri="{FF2B5EF4-FFF2-40B4-BE49-F238E27FC236}">
                  <a16:creationId xmlns:a16="http://schemas.microsoft.com/office/drawing/2014/main" id="{8D900156-46F3-B9AF-414F-197571F9DDDF}"/>
                </a:ext>
              </a:extLst>
            </p:cNvPr>
            <p:cNvSpPr/>
            <p:nvPr/>
          </p:nvSpPr>
          <p:spPr>
            <a:xfrm>
              <a:off x="8341141" y="3350073"/>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141" name="Oval 140">
              <a:extLst>
                <a:ext uri="{FF2B5EF4-FFF2-40B4-BE49-F238E27FC236}">
                  <a16:creationId xmlns:a16="http://schemas.microsoft.com/office/drawing/2014/main" id="{144217D4-5DD8-9A4F-716D-BE145B90A7D6}"/>
                </a:ext>
              </a:extLst>
            </p:cNvPr>
            <p:cNvSpPr/>
            <p:nvPr/>
          </p:nvSpPr>
          <p:spPr>
            <a:xfrm>
              <a:off x="8564569" y="5592803"/>
              <a:ext cx="639743" cy="3516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cxnSp>
          <p:nvCxnSpPr>
            <p:cNvPr id="143" name="Connector: Curved 142">
              <a:extLst>
                <a:ext uri="{FF2B5EF4-FFF2-40B4-BE49-F238E27FC236}">
                  <a16:creationId xmlns:a16="http://schemas.microsoft.com/office/drawing/2014/main" id="{3F1B66D2-55CB-158A-1D28-7D371F07AF5F}"/>
                </a:ext>
              </a:extLst>
            </p:cNvPr>
            <p:cNvCxnSpPr>
              <a:cxnSpLocks/>
              <a:stCxn id="140" idx="4"/>
              <a:endCxn id="141" idx="0"/>
            </p:cNvCxnSpPr>
            <p:nvPr/>
          </p:nvCxnSpPr>
          <p:spPr>
            <a:xfrm rot="16200000" flipH="1">
              <a:off x="7672820" y="4381181"/>
              <a:ext cx="2076651" cy="346591"/>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6" name="Connector: Curved 145">
              <a:extLst>
                <a:ext uri="{FF2B5EF4-FFF2-40B4-BE49-F238E27FC236}">
                  <a16:creationId xmlns:a16="http://schemas.microsoft.com/office/drawing/2014/main" id="{25FDD26E-CC71-39F7-470F-58A46CC197A6}"/>
                </a:ext>
              </a:extLst>
            </p:cNvPr>
            <p:cNvCxnSpPr>
              <a:cxnSpLocks/>
              <a:stCxn id="138" idx="4"/>
              <a:endCxn id="139" idx="0"/>
            </p:cNvCxnSpPr>
            <p:nvPr/>
          </p:nvCxnSpPr>
          <p:spPr>
            <a:xfrm rot="5400000">
              <a:off x="7429590" y="4254491"/>
              <a:ext cx="1507727" cy="58747"/>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9" name="Connector: Curved 148">
              <a:extLst>
                <a:ext uri="{FF2B5EF4-FFF2-40B4-BE49-F238E27FC236}">
                  <a16:creationId xmlns:a16="http://schemas.microsoft.com/office/drawing/2014/main" id="{6E26B792-EC29-D453-8B49-0480E3D85C12}"/>
                </a:ext>
              </a:extLst>
            </p:cNvPr>
            <p:cNvCxnSpPr>
              <a:cxnSpLocks/>
              <a:stCxn id="136" idx="3"/>
              <a:endCxn id="137" idx="0"/>
            </p:cNvCxnSpPr>
            <p:nvPr/>
          </p:nvCxnSpPr>
          <p:spPr>
            <a:xfrm rot="5400000">
              <a:off x="7104657" y="3651332"/>
              <a:ext cx="1039327" cy="50000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1" name="Connector: Curved 180">
              <a:extLst>
                <a:ext uri="{FF2B5EF4-FFF2-40B4-BE49-F238E27FC236}">
                  <a16:creationId xmlns:a16="http://schemas.microsoft.com/office/drawing/2014/main" id="{C64873B7-E064-9269-6D45-7CEEA97DBC2D}"/>
                </a:ext>
              </a:extLst>
            </p:cNvPr>
            <p:cNvCxnSpPr>
              <a:cxnSpLocks/>
              <a:stCxn id="72" idx="6"/>
              <a:endCxn id="120" idx="0"/>
            </p:cNvCxnSpPr>
            <p:nvPr/>
          </p:nvCxnSpPr>
          <p:spPr>
            <a:xfrm>
              <a:off x="9259460" y="2058047"/>
              <a:ext cx="2097974" cy="563612"/>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2" name="Oval 91">
              <a:extLst>
                <a:ext uri="{FF2B5EF4-FFF2-40B4-BE49-F238E27FC236}">
                  <a16:creationId xmlns:a16="http://schemas.microsoft.com/office/drawing/2014/main" id="{D84C4994-56A2-C6B8-AA62-004285798806}"/>
                </a:ext>
              </a:extLst>
            </p:cNvPr>
            <p:cNvSpPr/>
            <p:nvPr/>
          </p:nvSpPr>
          <p:spPr>
            <a:xfrm>
              <a:off x="4521959" y="4297911"/>
              <a:ext cx="1382627" cy="4547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Endpoints</a:t>
              </a:r>
            </a:p>
          </p:txBody>
        </p:sp>
        <p:sp>
          <p:nvSpPr>
            <p:cNvPr id="124" name="Oval 123">
              <a:extLst>
                <a:ext uri="{FF2B5EF4-FFF2-40B4-BE49-F238E27FC236}">
                  <a16:creationId xmlns:a16="http://schemas.microsoft.com/office/drawing/2014/main" id="{7B0909A0-7412-7CEC-B228-5C6B83278DE3}"/>
                </a:ext>
              </a:extLst>
            </p:cNvPr>
            <p:cNvSpPr/>
            <p:nvPr/>
          </p:nvSpPr>
          <p:spPr>
            <a:xfrm>
              <a:off x="5674628" y="4449049"/>
              <a:ext cx="726428" cy="21656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T2</a:t>
              </a:r>
            </a:p>
          </p:txBody>
        </p:sp>
        <p:sp>
          <p:nvSpPr>
            <p:cNvPr id="125" name="Oval 124">
              <a:extLst>
                <a:ext uri="{FF2B5EF4-FFF2-40B4-BE49-F238E27FC236}">
                  <a16:creationId xmlns:a16="http://schemas.microsoft.com/office/drawing/2014/main" id="{213D0296-7A0E-D047-19F5-35AB76242965}"/>
                </a:ext>
              </a:extLst>
            </p:cNvPr>
            <p:cNvSpPr/>
            <p:nvPr/>
          </p:nvSpPr>
          <p:spPr>
            <a:xfrm>
              <a:off x="5617551" y="4620252"/>
              <a:ext cx="655555" cy="29260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T3</a:t>
              </a:r>
              <a:endParaRPr lang="en-GB" sz="800" dirty="0">
                <a:solidFill>
                  <a:schemeClr val="tx1"/>
                </a:solidFill>
              </a:endParaRPr>
            </a:p>
          </p:txBody>
        </p:sp>
        <p:sp>
          <p:nvSpPr>
            <p:cNvPr id="231" name="Oval 230">
              <a:extLst>
                <a:ext uri="{FF2B5EF4-FFF2-40B4-BE49-F238E27FC236}">
                  <a16:creationId xmlns:a16="http://schemas.microsoft.com/office/drawing/2014/main" id="{94C987A9-0250-5AAD-285D-588FF2E8AF89}"/>
                </a:ext>
              </a:extLst>
            </p:cNvPr>
            <p:cNvSpPr/>
            <p:nvPr/>
          </p:nvSpPr>
          <p:spPr>
            <a:xfrm>
              <a:off x="5636513" y="4253529"/>
              <a:ext cx="668581" cy="239866"/>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T1</a:t>
              </a:r>
            </a:p>
          </p:txBody>
        </p:sp>
        <p:sp>
          <p:nvSpPr>
            <p:cNvPr id="232" name="Oval 231">
              <a:extLst>
                <a:ext uri="{FF2B5EF4-FFF2-40B4-BE49-F238E27FC236}">
                  <a16:creationId xmlns:a16="http://schemas.microsoft.com/office/drawing/2014/main" id="{D38FA99C-5DD1-39F8-769E-C14C178F5D10}"/>
                </a:ext>
              </a:extLst>
            </p:cNvPr>
            <p:cNvSpPr/>
            <p:nvPr/>
          </p:nvSpPr>
          <p:spPr>
            <a:xfrm>
              <a:off x="5444098" y="4108090"/>
              <a:ext cx="768962" cy="2287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t>
              </a:r>
              <a:r>
                <a:rPr lang="en-GB" sz="800" dirty="0">
                  <a:solidFill>
                    <a:schemeClr val="tx1"/>
                  </a:solidFill>
                </a:rPr>
                <a:t>T1.1</a:t>
              </a:r>
            </a:p>
          </p:txBody>
        </p:sp>
        <p:sp>
          <p:nvSpPr>
            <p:cNvPr id="234" name="Oval 233">
              <a:extLst>
                <a:ext uri="{FF2B5EF4-FFF2-40B4-BE49-F238E27FC236}">
                  <a16:creationId xmlns:a16="http://schemas.microsoft.com/office/drawing/2014/main" id="{1998AD0F-F0D1-7658-A9C1-1EFFF47255F1}"/>
                </a:ext>
              </a:extLst>
            </p:cNvPr>
            <p:cNvSpPr/>
            <p:nvPr/>
          </p:nvSpPr>
          <p:spPr>
            <a:xfrm>
              <a:off x="5425440" y="3937602"/>
              <a:ext cx="739595" cy="1935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t>
              </a:r>
              <a:r>
                <a:rPr lang="en-GB" sz="800" dirty="0">
                  <a:solidFill>
                    <a:schemeClr val="tx1"/>
                  </a:solidFill>
                </a:rPr>
                <a:t>T1.2</a:t>
              </a:r>
            </a:p>
          </p:txBody>
        </p:sp>
        <p:sp>
          <p:nvSpPr>
            <p:cNvPr id="270" name="Oval 269">
              <a:extLst>
                <a:ext uri="{FF2B5EF4-FFF2-40B4-BE49-F238E27FC236}">
                  <a16:creationId xmlns:a16="http://schemas.microsoft.com/office/drawing/2014/main" id="{85D7212C-4B53-DD80-21AD-51DE77D0A262}"/>
                </a:ext>
              </a:extLst>
            </p:cNvPr>
            <p:cNvSpPr/>
            <p:nvPr/>
          </p:nvSpPr>
          <p:spPr>
            <a:xfrm>
              <a:off x="10076214" y="2685449"/>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271" name="Oval 270">
              <a:extLst>
                <a:ext uri="{FF2B5EF4-FFF2-40B4-BE49-F238E27FC236}">
                  <a16:creationId xmlns:a16="http://schemas.microsoft.com/office/drawing/2014/main" id="{A9348152-0101-EFA9-4C67-3675C9228E36}"/>
                </a:ext>
              </a:extLst>
            </p:cNvPr>
            <p:cNvSpPr/>
            <p:nvPr/>
          </p:nvSpPr>
          <p:spPr>
            <a:xfrm>
              <a:off x="9184611" y="2764196"/>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272" name="Oval 271">
              <a:extLst>
                <a:ext uri="{FF2B5EF4-FFF2-40B4-BE49-F238E27FC236}">
                  <a16:creationId xmlns:a16="http://schemas.microsoft.com/office/drawing/2014/main" id="{D191416D-E710-71DA-2AAF-9BB4B7879F3D}"/>
                </a:ext>
              </a:extLst>
            </p:cNvPr>
            <p:cNvSpPr/>
            <p:nvPr/>
          </p:nvSpPr>
          <p:spPr>
            <a:xfrm>
              <a:off x="9467354" y="2878400"/>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273" name="Oval 272">
              <a:extLst>
                <a:ext uri="{FF2B5EF4-FFF2-40B4-BE49-F238E27FC236}">
                  <a16:creationId xmlns:a16="http://schemas.microsoft.com/office/drawing/2014/main" id="{0D6EDB13-4AF0-6802-EB5F-B2F32C1DBDD9}"/>
                </a:ext>
              </a:extLst>
            </p:cNvPr>
            <p:cNvSpPr/>
            <p:nvPr/>
          </p:nvSpPr>
          <p:spPr>
            <a:xfrm>
              <a:off x="9819372" y="2864496"/>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278" name="Oval 277">
              <a:extLst>
                <a:ext uri="{FF2B5EF4-FFF2-40B4-BE49-F238E27FC236}">
                  <a16:creationId xmlns:a16="http://schemas.microsoft.com/office/drawing/2014/main" id="{D9094B00-C2B8-D481-AA93-95385064AC6D}"/>
                </a:ext>
              </a:extLst>
            </p:cNvPr>
            <p:cNvSpPr/>
            <p:nvPr/>
          </p:nvSpPr>
          <p:spPr>
            <a:xfrm>
              <a:off x="11313194" y="2875030"/>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279" name="Oval 278">
              <a:extLst>
                <a:ext uri="{FF2B5EF4-FFF2-40B4-BE49-F238E27FC236}">
                  <a16:creationId xmlns:a16="http://schemas.microsoft.com/office/drawing/2014/main" id="{E1A2AC02-8ED4-8E54-7671-737B5E0EAE50}"/>
                </a:ext>
              </a:extLst>
            </p:cNvPr>
            <p:cNvSpPr/>
            <p:nvPr/>
          </p:nvSpPr>
          <p:spPr>
            <a:xfrm>
              <a:off x="11578149" y="2836275"/>
              <a:ext cx="310619" cy="1574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cxnSp>
          <p:nvCxnSpPr>
            <p:cNvPr id="280" name="Connector: Curved 279">
              <a:extLst>
                <a:ext uri="{FF2B5EF4-FFF2-40B4-BE49-F238E27FC236}">
                  <a16:creationId xmlns:a16="http://schemas.microsoft.com/office/drawing/2014/main" id="{AC51AB1D-AD2D-A51E-65DC-A517AECC88F4}"/>
                </a:ext>
              </a:extLst>
            </p:cNvPr>
            <p:cNvCxnSpPr>
              <a:cxnSpLocks/>
              <a:stCxn id="278" idx="4"/>
              <a:endCxn id="273" idx="4"/>
            </p:cNvCxnSpPr>
            <p:nvPr/>
          </p:nvCxnSpPr>
          <p:spPr>
            <a:xfrm rot="5400000" flipH="1">
              <a:off x="10741319" y="2305338"/>
              <a:ext cx="1948" cy="1452423"/>
            </a:xfrm>
            <a:prstGeom prst="curvedConnector3">
              <a:avLst>
                <a:gd name="adj1" fmla="val -11735113"/>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1" name="Connector: Curved 280">
              <a:extLst>
                <a:ext uri="{FF2B5EF4-FFF2-40B4-BE49-F238E27FC236}">
                  <a16:creationId xmlns:a16="http://schemas.microsoft.com/office/drawing/2014/main" id="{D0088D6E-BAE2-8CDE-1C8F-D5798E19CDD2}"/>
                </a:ext>
              </a:extLst>
            </p:cNvPr>
            <p:cNvCxnSpPr>
              <a:cxnSpLocks/>
              <a:stCxn id="279" idx="4"/>
              <a:endCxn id="270" idx="4"/>
            </p:cNvCxnSpPr>
            <p:nvPr/>
          </p:nvCxnSpPr>
          <p:spPr>
            <a:xfrm rot="5400000" flipH="1">
              <a:off x="10932071" y="2192380"/>
              <a:ext cx="142240" cy="1460536"/>
            </a:xfrm>
            <a:prstGeom prst="curvedConnector3">
              <a:avLst>
                <a:gd name="adj1" fmla="val -16071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6" name="Oval 285">
              <a:extLst>
                <a:ext uri="{FF2B5EF4-FFF2-40B4-BE49-F238E27FC236}">
                  <a16:creationId xmlns:a16="http://schemas.microsoft.com/office/drawing/2014/main" id="{4201DABB-A959-A075-908C-91D56EA09471}"/>
                </a:ext>
              </a:extLst>
            </p:cNvPr>
            <p:cNvSpPr/>
            <p:nvPr/>
          </p:nvSpPr>
          <p:spPr>
            <a:xfrm>
              <a:off x="6709642" y="2875033"/>
              <a:ext cx="1081278" cy="44659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Fabric</a:t>
              </a:r>
            </a:p>
            <a:p>
              <a:pPr algn="ctr"/>
              <a:r>
                <a:rPr lang="en-GB" sz="600" dirty="0"/>
                <a:t>Adapters</a:t>
              </a:r>
            </a:p>
          </p:txBody>
        </p:sp>
        <p:sp>
          <p:nvSpPr>
            <p:cNvPr id="287" name="Oval 286">
              <a:extLst>
                <a:ext uri="{FF2B5EF4-FFF2-40B4-BE49-F238E27FC236}">
                  <a16:creationId xmlns:a16="http://schemas.microsoft.com/office/drawing/2014/main" id="{C135094B-F3C1-2DD5-4092-9C5C6234EDE3}"/>
                </a:ext>
              </a:extLst>
            </p:cNvPr>
            <p:cNvSpPr/>
            <p:nvPr/>
          </p:nvSpPr>
          <p:spPr>
            <a:xfrm>
              <a:off x="7356775" y="3191674"/>
              <a:ext cx="393418" cy="1660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288" name="Oval 287">
              <a:extLst>
                <a:ext uri="{FF2B5EF4-FFF2-40B4-BE49-F238E27FC236}">
                  <a16:creationId xmlns:a16="http://schemas.microsoft.com/office/drawing/2014/main" id="{341D32EA-E9ED-5FAC-B941-63BA58598091}"/>
                </a:ext>
              </a:extLst>
            </p:cNvPr>
            <p:cNvSpPr/>
            <p:nvPr/>
          </p:nvSpPr>
          <p:spPr>
            <a:xfrm>
              <a:off x="6566046" y="3120809"/>
              <a:ext cx="393418" cy="166079"/>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289" name="Oval 288">
              <a:extLst>
                <a:ext uri="{FF2B5EF4-FFF2-40B4-BE49-F238E27FC236}">
                  <a16:creationId xmlns:a16="http://schemas.microsoft.com/office/drawing/2014/main" id="{E2C1B993-52CE-6E0E-78A0-862E591D909A}"/>
                </a:ext>
              </a:extLst>
            </p:cNvPr>
            <p:cNvSpPr/>
            <p:nvPr/>
          </p:nvSpPr>
          <p:spPr>
            <a:xfrm>
              <a:off x="6693078" y="3226445"/>
              <a:ext cx="393418" cy="16607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290" name="Oval 289">
              <a:extLst>
                <a:ext uri="{FF2B5EF4-FFF2-40B4-BE49-F238E27FC236}">
                  <a16:creationId xmlns:a16="http://schemas.microsoft.com/office/drawing/2014/main" id="{7FFB1F45-CB84-320C-D7BA-655FCF8BF744}"/>
                </a:ext>
              </a:extLst>
            </p:cNvPr>
            <p:cNvSpPr/>
            <p:nvPr/>
          </p:nvSpPr>
          <p:spPr>
            <a:xfrm>
              <a:off x="7017079" y="3231896"/>
              <a:ext cx="393418" cy="16607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cxnSp>
          <p:nvCxnSpPr>
            <p:cNvPr id="291" name="Connector: Curved 290">
              <a:extLst>
                <a:ext uri="{FF2B5EF4-FFF2-40B4-BE49-F238E27FC236}">
                  <a16:creationId xmlns:a16="http://schemas.microsoft.com/office/drawing/2014/main" id="{657CDAE8-A228-5F15-565D-6D21B5BD808C}"/>
                </a:ext>
              </a:extLst>
            </p:cNvPr>
            <p:cNvCxnSpPr>
              <a:cxnSpLocks/>
              <a:stCxn id="136" idx="3"/>
              <a:endCxn id="288" idx="3"/>
            </p:cNvCxnSpPr>
            <p:nvPr/>
          </p:nvCxnSpPr>
          <p:spPr>
            <a:xfrm rot="5400000" flipH="1">
              <a:off x="7189439" y="2696788"/>
              <a:ext cx="119104" cy="1250660"/>
            </a:xfrm>
            <a:prstGeom prst="curvedConnector3">
              <a:avLst>
                <a:gd name="adj1" fmla="val -21235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2" name="Connector: Curved 291">
              <a:extLst>
                <a:ext uri="{FF2B5EF4-FFF2-40B4-BE49-F238E27FC236}">
                  <a16:creationId xmlns:a16="http://schemas.microsoft.com/office/drawing/2014/main" id="{3F883E2E-1D61-41EC-365C-9916612A4D46}"/>
                </a:ext>
              </a:extLst>
            </p:cNvPr>
            <p:cNvCxnSpPr>
              <a:cxnSpLocks/>
              <a:stCxn id="138" idx="3"/>
              <a:endCxn id="289" idx="4"/>
            </p:cNvCxnSpPr>
            <p:nvPr/>
          </p:nvCxnSpPr>
          <p:spPr>
            <a:xfrm rot="5400000" flipH="1">
              <a:off x="7425182" y="2857130"/>
              <a:ext cx="113155" cy="1183945"/>
            </a:xfrm>
            <a:prstGeom prst="curvedConnector3">
              <a:avLst>
                <a:gd name="adj1" fmla="val -22351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3" name="Connector: Curved 292">
              <a:extLst>
                <a:ext uri="{FF2B5EF4-FFF2-40B4-BE49-F238E27FC236}">
                  <a16:creationId xmlns:a16="http://schemas.microsoft.com/office/drawing/2014/main" id="{40A350B2-E415-5C1D-4D19-EA77250EAC78}"/>
                </a:ext>
              </a:extLst>
            </p:cNvPr>
            <p:cNvCxnSpPr>
              <a:cxnSpLocks/>
              <a:stCxn id="140" idx="4"/>
              <a:endCxn id="290" idx="4"/>
            </p:cNvCxnSpPr>
            <p:nvPr/>
          </p:nvCxnSpPr>
          <p:spPr>
            <a:xfrm rot="5400000" flipH="1">
              <a:off x="7816730" y="2795033"/>
              <a:ext cx="118177" cy="1324062"/>
            </a:xfrm>
            <a:prstGeom prst="curvedConnector3">
              <a:avLst>
                <a:gd name="adj1" fmla="val -19343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4" name="Connector: Curved 293">
              <a:extLst>
                <a:ext uri="{FF2B5EF4-FFF2-40B4-BE49-F238E27FC236}">
                  <a16:creationId xmlns:a16="http://schemas.microsoft.com/office/drawing/2014/main" id="{61E6F4AB-0772-2337-206B-B50D292263D8}"/>
                </a:ext>
              </a:extLst>
            </p:cNvPr>
            <p:cNvCxnSpPr>
              <a:cxnSpLocks/>
              <a:stCxn id="99" idx="4"/>
              <a:endCxn id="287" idx="4"/>
            </p:cNvCxnSpPr>
            <p:nvPr/>
          </p:nvCxnSpPr>
          <p:spPr>
            <a:xfrm rot="5400000" flipH="1">
              <a:off x="8147211" y="2764026"/>
              <a:ext cx="99280" cy="1286734"/>
            </a:xfrm>
            <a:prstGeom prst="curvedConnector3">
              <a:avLst>
                <a:gd name="adj1" fmla="val -2302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11" name="Connector: Curved 310">
              <a:extLst>
                <a:ext uri="{FF2B5EF4-FFF2-40B4-BE49-F238E27FC236}">
                  <a16:creationId xmlns:a16="http://schemas.microsoft.com/office/drawing/2014/main" id="{FF344AFD-9442-0B30-8B3E-FB91974383E6}"/>
                </a:ext>
              </a:extLst>
            </p:cNvPr>
            <p:cNvCxnSpPr>
              <a:cxnSpLocks/>
              <a:stCxn id="271" idx="4"/>
              <a:endCxn id="308" idx="0"/>
            </p:cNvCxnSpPr>
            <p:nvPr/>
          </p:nvCxnSpPr>
          <p:spPr>
            <a:xfrm rot="16200000" flipH="1">
              <a:off x="9021947" y="3289647"/>
              <a:ext cx="1210041" cy="491295"/>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28" name="Group 327">
              <a:extLst>
                <a:ext uri="{FF2B5EF4-FFF2-40B4-BE49-F238E27FC236}">
                  <a16:creationId xmlns:a16="http://schemas.microsoft.com/office/drawing/2014/main" id="{DBEA8CB2-27D5-E4ED-3D99-966EB3ED4802}"/>
                </a:ext>
              </a:extLst>
            </p:cNvPr>
            <p:cNvGrpSpPr/>
            <p:nvPr/>
          </p:nvGrpSpPr>
          <p:grpSpPr>
            <a:xfrm>
              <a:off x="9275224" y="3999279"/>
              <a:ext cx="1180926" cy="657547"/>
              <a:chOff x="9131951" y="4244831"/>
              <a:chExt cx="1180926" cy="657547"/>
            </a:xfrm>
          </p:grpSpPr>
          <p:sp>
            <p:nvSpPr>
              <p:cNvPr id="308" name="Oval 307">
                <a:extLst>
                  <a:ext uri="{FF2B5EF4-FFF2-40B4-BE49-F238E27FC236}">
                    <a16:creationId xmlns:a16="http://schemas.microsoft.com/office/drawing/2014/main" id="{AB10EE31-C679-254C-6F72-CE1BEC4923E3}"/>
                  </a:ext>
                </a:extLst>
              </p:cNvPr>
              <p:cNvSpPr/>
              <p:nvPr/>
            </p:nvSpPr>
            <p:spPr>
              <a:xfrm>
                <a:off x="9260729" y="4385868"/>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09" name="Oval 308">
                <a:extLst>
                  <a:ext uri="{FF2B5EF4-FFF2-40B4-BE49-F238E27FC236}">
                    <a16:creationId xmlns:a16="http://schemas.microsoft.com/office/drawing/2014/main" id="{A8767D75-BA04-BCFF-2DDA-21C4C922968B}"/>
                  </a:ext>
                </a:extLst>
              </p:cNvPr>
              <p:cNvSpPr/>
              <p:nvPr/>
            </p:nvSpPr>
            <p:spPr>
              <a:xfrm>
                <a:off x="9271146" y="424483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310" name="Oval 309">
                <a:extLst>
                  <a:ext uri="{FF2B5EF4-FFF2-40B4-BE49-F238E27FC236}">
                    <a16:creationId xmlns:a16="http://schemas.microsoft.com/office/drawing/2014/main" id="{B52A5572-054F-ECC4-D871-2B5494F29BE9}"/>
                  </a:ext>
                </a:extLst>
              </p:cNvPr>
              <p:cNvSpPr/>
              <p:nvPr/>
            </p:nvSpPr>
            <p:spPr>
              <a:xfrm>
                <a:off x="9131951" y="441848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2</a:t>
                </a:r>
                <a:endParaRPr lang="en-GB" sz="600" dirty="0">
                  <a:solidFill>
                    <a:schemeClr val="tx1"/>
                  </a:solidFill>
                </a:endParaRPr>
              </a:p>
            </p:txBody>
          </p:sp>
          <p:sp>
            <p:nvSpPr>
              <p:cNvPr id="314" name="Oval 313">
                <a:extLst>
                  <a:ext uri="{FF2B5EF4-FFF2-40B4-BE49-F238E27FC236}">
                    <a16:creationId xmlns:a16="http://schemas.microsoft.com/office/drawing/2014/main" id="{09D3C0FD-C6C5-885F-4ED1-C79E83A17F8C}"/>
                  </a:ext>
                </a:extLst>
              </p:cNvPr>
              <p:cNvSpPr/>
              <p:nvPr/>
            </p:nvSpPr>
            <p:spPr>
              <a:xfrm>
                <a:off x="9161886" y="46117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3</a:t>
                </a:r>
                <a:endParaRPr lang="en-GB" sz="600" dirty="0">
                  <a:solidFill>
                    <a:schemeClr val="tx1"/>
                  </a:solidFill>
                </a:endParaRPr>
              </a:p>
            </p:txBody>
          </p:sp>
          <p:sp>
            <p:nvSpPr>
              <p:cNvPr id="315" name="Oval 314">
                <a:extLst>
                  <a:ext uri="{FF2B5EF4-FFF2-40B4-BE49-F238E27FC236}">
                    <a16:creationId xmlns:a16="http://schemas.microsoft.com/office/drawing/2014/main" id="{8B8A3C38-6581-E591-1726-3DA21F3E982E}"/>
                  </a:ext>
                </a:extLst>
              </p:cNvPr>
              <p:cNvSpPr/>
              <p:nvPr/>
            </p:nvSpPr>
            <p:spPr>
              <a:xfrm>
                <a:off x="9347674" y="4675067"/>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9</a:t>
                </a:r>
              </a:p>
            </p:txBody>
          </p:sp>
          <p:sp>
            <p:nvSpPr>
              <p:cNvPr id="316" name="Oval 315">
                <a:extLst>
                  <a:ext uri="{FF2B5EF4-FFF2-40B4-BE49-F238E27FC236}">
                    <a16:creationId xmlns:a16="http://schemas.microsoft.com/office/drawing/2014/main" id="{3501E3D4-A685-284E-E07C-009403C06851}"/>
                  </a:ext>
                </a:extLst>
              </p:cNvPr>
              <p:cNvSpPr/>
              <p:nvPr/>
            </p:nvSpPr>
            <p:spPr>
              <a:xfrm>
                <a:off x="9567965" y="4707478"/>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317" name="Oval 316">
                <a:extLst>
                  <a:ext uri="{FF2B5EF4-FFF2-40B4-BE49-F238E27FC236}">
                    <a16:creationId xmlns:a16="http://schemas.microsoft.com/office/drawing/2014/main" id="{DC0D6865-0B7E-9F56-E799-70FD31AEE165}"/>
                  </a:ext>
                </a:extLst>
              </p:cNvPr>
              <p:cNvSpPr/>
              <p:nvPr/>
            </p:nvSpPr>
            <p:spPr>
              <a:xfrm>
                <a:off x="9744198" y="4704277"/>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5</a:t>
                </a:r>
              </a:p>
            </p:txBody>
          </p:sp>
          <p:sp>
            <p:nvSpPr>
              <p:cNvPr id="318" name="Oval 317">
                <a:extLst>
                  <a:ext uri="{FF2B5EF4-FFF2-40B4-BE49-F238E27FC236}">
                    <a16:creationId xmlns:a16="http://schemas.microsoft.com/office/drawing/2014/main" id="{3BCC2F7B-4BE2-8E0B-CF62-923D939DC2E6}"/>
                  </a:ext>
                </a:extLst>
              </p:cNvPr>
              <p:cNvSpPr/>
              <p:nvPr/>
            </p:nvSpPr>
            <p:spPr>
              <a:xfrm>
                <a:off x="9941302" y="46509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6</a:t>
                </a:r>
              </a:p>
            </p:txBody>
          </p:sp>
          <p:sp>
            <p:nvSpPr>
              <p:cNvPr id="319" name="Oval 318">
                <a:extLst>
                  <a:ext uri="{FF2B5EF4-FFF2-40B4-BE49-F238E27FC236}">
                    <a16:creationId xmlns:a16="http://schemas.microsoft.com/office/drawing/2014/main" id="{2E7FB285-A42F-D97A-6A37-CE2B5ED334D9}"/>
                  </a:ext>
                </a:extLst>
              </p:cNvPr>
              <p:cNvSpPr/>
              <p:nvPr/>
            </p:nvSpPr>
            <p:spPr>
              <a:xfrm>
                <a:off x="10083031" y="4529524"/>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7</a:t>
                </a:r>
              </a:p>
            </p:txBody>
          </p:sp>
          <p:sp>
            <p:nvSpPr>
              <p:cNvPr id="320" name="Oval 319">
                <a:extLst>
                  <a:ext uri="{FF2B5EF4-FFF2-40B4-BE49-F238E27FC236}">
                    <a16:creationId xmlns:a16="http://schemas.microsoft.com/office/drawing/2014/main" id="{D54B26F4-2FFA-575E-EFB2-EBC422605738}"/>
                  </a:ext>
                </a:extLst>
              </p:cNvPr>
              <p:cNvSpPr/>
              <p:nvPr/>
            </p:nvSpPr>
            <p:spPr>
              <a:xfrm>
                <a:off x="10035646" y="4337636"/>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8</a:t>
                </a:r>
              </a:p>
            </p:txBody>
          </p:sp>
        </p:grpSp>
        <p:cxnSp>
          <p:nvCxnSpPr>
            <p:cNvPr id="329" name="Connector: Curved 328">
              <a:extLst>
                <a:ext uri="{FF2B5EF4-FFF2-40B4-BE49-F238E27FC236}">
                  <a16:creationId xmlns:a16="http://schemas.microsoft.com/office/drawing/2014/main" id="{C0191E8B-D55F-7AD9-6DA6-82DA1B202ED4}"/>
                </a:ext>
              </a:extLst>
            </p:cNvPr>
            <p:cNvCxnSpPr>
              <a:cxnSpLocks/>
              <a:stCxn id="272" idx="4"/>
              <a:endCxn id="331" idx="1"/>
            </p:cNvCxnSpPr>
            <p:nvPr/>
          </p:nvCxnSpPr>
          <p:spPr>
            <a:xfrm rot="16200000" flipH="1">
              <a:off x="9068913" y="3639629"/>
              <a:ext cx="2403150" cy="121285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46" name="Group 345">
              <a:extLst>
                <a:ext uri="{FF2B5EF4-FFF2-40B4-BE49-F238E27FC236}">
                  <a16:creationId xmlns:a16="http://schemas.microsoft.com/office/drawing/2014/main" id="{6004E0F1-2F06-F423-8C0B-A88515D0CD4E}"/>
                </a:ext>
              </a:extLst>
            </p:cNvPr>
            <p:cNvGrpSpPr/>
            <p:nvPr/>
          </p:nvGrpSpPr>
          <p:grpSpPr>
            <a:xfrm>
              <a:off x="10658985" y="5389389"/>
              <a:ext cx="1002549" cy="397688"/>
              <a:chOff x="10116886" y="4985022"/>
              <a:chExt cx="1002549" cy="397688"/>
            </a:xfrm>
          </p:grpSpPr>
          <p:sp>
            <p:nvSpPr>
              <p:cNvPr id="331" name="Oval 330">
                <a:extLst>
                  <a:ext uri="{FF2B5EF4-FFF2-40B4-BE49-F238E27FC236}">
                    <a16:creationId xmlns:a16="http://schemas.microsoft.com/office/drawing/2014/main" id="{488E302B-5054-DB3E-23D5-1B1334AF8715}"/>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32" name="Oval 331">
                <a:extLst>
                  <a:ext uri="{FF2B5EF4-FFF2-40B4-BE49-F238E27FC236}">
                    <a16:creationId xmlns:a16="http://schemas.microsoft.com/office/drawing/2014/main" id="{38EFE937-1428-F4A2-A559-69207540FFC7}"/>
                  </a:ext>
                </a:extLst>
              </p:cNvPr>
              <p:cNvSpPr/>
              <p:nvPr/>
            </p:nvSpPr>
            <p:spPr>
              <a:xfrm>
                <a:off x="10116886" y="5115536"/>
                <a:ext cx="229846" cy="1949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grpSp>
          <p:nvGrpSpPr>
            <p:cNvPr id="347" name="Group 346">
              <a:extLst>
                <a:ext uri="{FF2B5EF4-FFF2-40B4-BE49-F238E27FC236}">
                  <a16:creationId xmlns:a16="http://schemas.microsoft.com/office/drawing/2014/main" id="{0C507E0D-330C-A24F-84F2-3ACD10B55B6F}"/>
                </a:ext>
              </a:extLst>
            </p:cNvPr>
            <p:cNvGrpSpPr/>
            <p:nvPr/>
          </p:nvGrpSpPr>
          <p:grpSpPr>
            <a:xfrm>
              <a:off x="11159584" y="3769601"/>
              <a:ext cx="919241" cy="495138"/>
              <a:chOff x="10200194" y="4985022"/>
              <a:chExt cx="919241" cy="495138"/>
            </a:xfrm>
          </p:grpSpPr>
          <p:sp>
            <p:nvSpPr>
              <p:cNvPr id="348" name="Oval 347">
                <a:extLst>
                  <a:ext uri="{FF2B5EF4-FFF2-40B4-BE49-F238E27FC236}">
                    <a16:creationId xmlns:a16="http://schemas.microsoft.com/office/drawing/2014/main" id="{F4B4A4A4-3622-2D2C-D7FB-3BAC1C756791}"/>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49" name="Oval 348">
                <a:extLst>
                  <a:ext uri="{FF2B5EF4-FFF2-40B4-BE49-F238E27FC236}">
                    <a16:creationId xmlns:a16="http://schemas.microsoft.com/office/drawing/2014/main" id="{D6BD0BB9-BAB1-BC5A-3D50-2AA8B254E3E9}"/>
                  </a:ext>
                </a:extLst>
              </p:cNvPr>
              <p:cNvSpPr/>
              <p:nvPr/>
            </p:nvSpPr>
            <p:spPr>
              <a:xfrm>
                <a:off x="10247389" y="5285260"/>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grpSp>
          <p:nvGrpSpPr>
            <p:cNvPr id="350" name="Group 349">
              <a:extLst>
                <a:ext uri="{FF2B5EF4-FFF2-40B4-BE49-F238E27FC236}">
                  <a16:creationId xmlns:a16="http://schemas.microsoft.com/office/drawing/2014/main" id="{C6AE2E22-D497-C0F5-9F12-9B11D645057E}"/>
                </a:ext>
              </a:extLst>
            </p:cNvPr>
            <p:cNvGrpSpPr/>
            <p:nvPr/>
          </p:nvGrpSpPr>
          <p:grpSpPr>
            <a:xfrm>
              <a:off x="10977004" y="4358164"/>
              <a:ext cx="919241" cy="523330"/>
              <a:chOff x="10083853" y="4579483"/>
              <a:chExt cx="919241" cy="523330"/>
            </a:xfrm>
          </p:grpSpPr>
          <p:sp>
            <p:nvSpPr>
              <p:cNvPr id="351" name="Oval 350">
                <a:extLst>
                  <a:ext uri="{FF2B5EF4-FFF2-40B4-BE49-F238E27FC236}">
                    <a16:creationId xmlns:a16="http://schemas.microsoft.com/office/drawing/2014/main" id="{05CF2568-AF19-42E0-5E6E-AB47D8033A01}"/>
                  </a:ext>
                </a:extLst>
              </p:cNvPr>
              <p:cNvSpPr/>
              <p:nvPr/>
            </p:nvSpPr>
            <p:spPr>
              <a:xfrm>
                <a:off x="10083853" y="4579483"/>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52" name="Oval 351">
                <a:extLst>
                  <a:ext uri="{FF2B5EF4-FFF2-40B4-BE49-F238E27FC236}">
                    <a16:creationId xmlns:a16="http://schemas.microsoft.com/office/drawing/2014/main" id="{9C6A508A-24C3-D9E0-AED3-7871D5956310}"/>
                  </a:ext>
                </a:extLst>
              </p:cNvPr>
              <p:cNvSpPr/>
              <p:nvPr/>
            </p:nvSpPr>
            <p:spPr>
              <a:xfrm>
                <a:off x="10262710" y="490791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cxnSp>
          <p:nvCxnSpPr>
            <p:cNvPr id="354" name="Connector: Curved 353">
              <a:extLst>
                <a:ext uri="{FF2B5EF4-FFF2-40B4-BE49-F238E27FC236}">
                  <a16:creationId xmlns:a16="http://schemas.microsoft.com/office/drawing/2014/main" id="{C7F50A70-FF41-19C6-D86C-366505D836B3}"/>
                </a:ext>
              </a:extLst>
            </p:cNvPr>
            <p:cNvCxnSpPr>
              <a:cxnSpLocks/>
              <a:stCxn id="273" idx="4"/>
              <a:endCxn id="351" idx="1"/>
            </p:cNvCxnSpPr>
            <p:nvPr/>
          </p:nvCxnSpPr>
          <p:spPr>
            <a:xfrm rot="16200000" flipH="1">
              <a:off x="9870938" y="3175717"/>
              <a:ext cx="1385829" cy="109554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7" name="Connector: Curved 356">
              <a:extLst>
                <a:ext uri="{FF2B5EF4-FFF2-40B4-BE49-F238E27FC236}">
                  <a16:creationId xmlns:a16="http://schemas.microsoft.com/office/drawing/2014/main" id="{D8073C85-5650-61E4-3416-0CC88372D967}"/>
                </a:ext>
              </a:extLst>
            </p:cNvPr>
            <p:cNvCxnSpPr>
              <a:cxnSpLocks/>
              <a:stCxn id="270" idx="5"/>
              <a:endCxn id="348" idx="0"/>
            </p:cNvCxnSpPr>
            <p:nvPr/>
          </p:nvCxnSpPr>
          <p:spPr>
            <a:xfrm rot="16200000" flipH="1">
              <a:off x="10544414" y="2694809"/>
              <a:ext cx="942395" cy="120718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1" name="Oval 100">
              <a:extLst>
                <a:ext uri="{FF2B5EF4-FFF2-40B4-BE49-F238E27FC236}">
                  <a16:creationId xmlns:a16="http://schemas.microsoft.com/office/drawing/2014/main" id="{CF83785B-DA93-8745-17ED-455FF319258F}"/>
                </a:ext>
              </a:extLst>
            </p:cNvPr>
            <p:cNvSpPr/>
            <p:nvPr/>
          </p:nvSpPr>
          <p:spPr>
            <a:xfrm>
              <a:off x="6978472" y="4621586"/>
              <a:ext cx="256364" cy="190812"/>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2" name="Oval 361">
              <a:extLst>
                <a:ext uri="{FF2B5EF4-FFF2-40B4-BE49-F238E27FC236}">
                  <a16:creationId xmlns:a16="http://schemas.microsoft.com/office/drawing/2014/main" id="{87949914-D26D-32DD-967D-5155E0289D78}"/>
                </a:ext>
              </a:extLst>
            </p:cNvPr>
            <p:cNvSpPr/>
            <p:nvPr/>
          </p:nvSpPr>
          <p:spPr>
            <a:xfrm>
              <a:off x="8001667" y="5289057"/>
              <a:ext cx="256364" cy="1908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3" name="Oval 362">
              <a:extLst>
                <a:ext uri="{FF2B5EF4-FFF2-40B4-BE49-F238E27FC236}">
                  <a16:creationId xmlns:a16="http://schemas.microsoft.com/office/drawing/2014/main" id="{A9D1401D-0273-3F94-B6E1-A7AF62C2C9B2}"/>
                </a:ext>
              </a:extLst>
            </p:cNvPr>
            <p:cNvSpPr/>
            <p:nvPr/>
          </p:nvSpPr>
          <p:spPr>
            <a:xfrm>
              <a:off x="8752783" y="5830386"/>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4" name="Oval 363">
              <a:extLst>
                <a:ext uri="{FF2B5EF4-FFF2-40B4-BE49-F238E27FC236}">
                  <a16:creationId xmlns:a16="http://schemas.microsoft.com/office/drawing/2014/main" id="{698EE748-B77C-7826-61C8-44CFB354CDB3}"/>
                </a:ext>
              </a:extLst>
            </p:cNvPr>
            <p:cNvSpPr/>
            <p:nvPr/>
          </p:nvSpPr>
          <p:spPr>
            <a:xfrm>
              <a:off x="9174862" y="6368569"/>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410" name="Oval 409">
              <a:extLst>
                <a:ext uri="{FF2B5EF4-FFF2-40B4-BE49-F238E27FC236}">
                  <a16:creationId xmlns:a16="http://schemas.microsoft.com/office/drawing/2014/main" id="{9B287524-882D-5F5A-C325-2B44FB6D0C73}"/>
                </a:ext>
              </a:extLst>
            </p:cNvPr>
            <p:cNvSpPr/>
            <p:nvPr/>
          </p:nvSpPr>
          <p:spPr>
            <a:xfrm>
              <a:off x="4265486" y="5884888"/>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F1</a:t>
              </a:r>
            </a:p>
          </p:txBody>
        </p:sp>
        <p:sp>
          <p:nvSpPr>
            <p:cNvPr id="411" name="Oval 410">
              <a:extLst>
                <a:ext uri="{FF2B5EF4-FFF2-40B4-BE49-F238E27FC236}">
                  <a16:creationId xmlns:a16="http://schemas.microsoft.com/office/drawing/2014/main" id="{A69AD196-A719-A8CD-1AFF-5C96B4D4AAB7}"/>
                </a:ext>
              </a:extLst>
            </p:cNvPr>
            <p:cNvSpPr/>
            <p:nvPr/>
          </p:nvSpPr>
          <p:spPr>
            <a:xfrm>
              <a:off x="4168583" y="6080695"/>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F2</a:t>
              </a:r>
            </a:p>
          </p:txBody>
        </p:sp>
        <p:sp>
          <p:nvSpPr>
            <p:cNvPr id="412" name="Oval 411">
              <a:extLst>
                <a:ext uri="{FF2B5EF4-FFF2-40B4-BE49-F238E27FC236}">
                  <a16:creationId xmlns:a16="http://schemas.microsoft.com/office/drawing/2014/main" id="{8B3D8B03-1AAE-3887-FBF8-CA58A6D976DC}"/>
                </a:ext>
              </a:extLst>
            </p:cNvPr>
            <p:cNvSpPr/>
            <p:nvPr/>
          </p:nvSpPr>
          <p:spPr>
            <a:xfrm>
              <a:off x="4409845" y="6257527"/>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F3</a:t>
              </a:r>
            </a:p>
          </p:txBody>
        </p:sp>
        <p:sp>
          <p:nvSpPr>
            <p:cNvPr id="413" name="Oval 412">
              <a:extLst>
                <a:ext uri="{FF2B5EF4-FFF2-40B4-BE49-F238E27FC236}">
                  <a16:creationId xmlns:a16="http://schemas.microsoft.com/office/drawing/2014/main" id="{405D2ECD-7F9A-CFEE-349C-F192C7923B50}"/>
                </a:ext>
              </a:extLst>
            </p:cNvPr>
            <p:cNvSpPr/>
            <p:nvPr/>
          </p:nvSpPr>
          <p:spPr>
            <a:xfrm>
              <a:off x="4820802" y="6366013"/>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F4</a:t>
              </a:r>
            </a:p>
          </p:txBody>
        </p:sp>
        <p:sp>
          <p:nvSpPr>
            <p:cNvPr id="421" name="Oval 420">
              <a:extLst>
                <a:ext uri="{FF2B5EF4-FFF2-40B4-BE49-F238E27FC236}">
                  <a16:creationId xmlns:a16="http://schemas.microsoft.com/office/drawing/2014/main" id="{CC487E60-F630-592C-BB36-A50799BBB324}"/>
                </a:ext>
              </a:extLst>
            </p:cNvPr>
            <p:cNvSpPr/>
            <p:nvPr/>
          </p:nvSpPr>
          <p:spPr>
            <a:xfrm>
              <a:off x="5455547" y="5802284"/>
              <a:ext cx="544564" cy="220501"/>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D1</a:t>
              </a:r>
            </a:p>
          </p:txBody>
        </p:sp>
        <p:sp>
          <p:nvSpPr>
            <p:cNvPr id="422" name="Oval 421">
              <a:extLst>
                <a:ext uri="{FF2B5EF4-FFF2-40B4-BE49-F238E27FC236}">
                  <a16:creationId xmlns:a16="http://schemas.microsoft.com/office/drawing/2014/main" id="{86BB85D5-A51B-A317-BFCB-1272DDC7FC87}"/>
                </a:ext>
              </a:extLst>
            </p:cNvPr>
            <p:cNvSpPr/>
            <p:nvPr/>
          </p:nvSpPr>
          <p:spPr>
            <a:xfrm>
              <a:off x="5586807" y="5973631"/>
              <a:ext cx="544564" cy="2205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D2</a:t>
              </a:r>
            </a:p>
          </p:txBody>
        </p:sp>
        <p:sp>
          <p:nvSpPr>
            <p:cNvPr id="423" name="Oval 422">
              <a:extLst>
                <a:ext uri="{FF2B5EF4-FFF2-40B4-BE49-F238E27FC236}">
                  <a16:creationId xmlns:a16="http://schemas.microsoft.com/office/drawing/2014/main" id="{29520BC0-2ACB-C95F-7350-C50D3C0C93C1}"/>
                </a:ext>
              </a:extLst>
            </p:cNvPr>
            <p:cNvSpPr/>
            <p:nvPr/>
          </p:nvSpPr>
          <p:spPr>
            <a:xfrm>
              <a:off x="5495856" y="6114028"/>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D3</a:t>
              </a:r>
            </a:p>
          </p:txBody>
        </p:sp>
        <p:sp>
          <p:nvSpPr>
            <p:cNvPr id="424" name="Oval 423">
              <a:extLst>
                <a:ext uri="{FF2B5EF4-FFF2-40B4-BE49-F238E27FC236}">
                  <a16:creationId xmlns:a16="http://schemas.microsoft.com/office/drawing/2014/main" id="{91A13235-EBE6-9718-CBDB-CFAD1D8E48D1}"/>
                </a:ext>
              </a:extLst>
            </p:cNvPr>
            <p:cNvSpPr/>
            <p:nvPr/>
          </p:nvSpPr>
          <p:spPr>
            <a:xfrm>
              <a:off x="5289962" y="6291102"/>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D4</a:t>
              </a:r>
            </a:p>
          </p:txBody>
        </p:sp>
        <p:cxnSp>
          <p:nvCxnSpPr>
            <p:cNvPr id="443" name="Connector: Curved 442">
              <a:extLst>
                <a:ext uri="{FF2B5EF4-FFF2-40B4-BE49-F238E27FC236}">
                  <a16:creationId xmlns:a16="http://schemas.microsoft.com/office/drawing/2014/main" id="{0DE7A38F-38BF-F585-41AF-E05AAFFFEF25}"/>
                </a:ext>
              </a:extLst>
            </p:cNvPr>
            <p:cNvCxnSpPr>
              <a:cxnSpLocks/>
              <a:stCxn id="101" idx="2"/>
              <a:endCxn id="421" idx="6"/>
            </p:cNvCxnSpPr>
            <p:nvPr/>
          </p:nvCxnSpPr>
          <p:spPr>
            <a:xfrm rot="10800000" flipV="1">
              <a:off x="6000113" y="4716992"/>
              <a:ext cx="978361" cy="1195543"/>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6" name="Connector: Curved 445">
              <a:extLst>
                <a:ext uri="{FF2B5EF4-FFF2-40B4-BE49-F238E27FC236}">
                  <a16:creationId xmlns:a16="http://schemas.microsoft.com/office/drawing/2014/main" id="{65ADD524-25DC-5409-2469-21ABE3219F99}"/>
                </a:ext>
              </a:extLst>
            </p:cNvPr>
            <p:cNvCxnSpPr>
              <a:cxnSpLocks/>
              <a:stCxn id="362" idx="3"/>
              <a:endCxn id="422" idx="6"/>
            </p:cNvCxnSpPr>
            <p:nvPr/>
          </p:nvCxnSpPr>
          <p:spPr>
            <a:xfrm rot="5400000">
              <a:off x="6769314" y="4813983"/>
              <a:ext cx="631957" cy="1907839"/>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9" name="Connector: Curved 448">
              <a:extLst>
                <a:ext uri="{FF2B5EF4-FFF2-40B4-BE49-F238E27FC236}">
                  <a16:creationId xmlns:a16="http://schemas.microsoft.com/office/drawing/2014/main" id="{301573D9-3E86-5DCE-A8B1-5CEBD2F6E81A}"/>
                </a:ext>
              </a:extLst>
            </p:cNvPr>
            <p:cNvCxnSpPr>
              <a:cxnSpLocks/>
              <a:stCxn id="363" idx="3"/>
              <a:endCxn id="423" idx="6"/>
            </p:cNvCxnSpPr>
            <p:nvPr/>
          </p:nvCxnSpPr>
          <p:spPr>
            <a:xfrm rot="5400000">
              <a:off x="7299862" y="4733813"/>
              <a:ext cx="231023" cy="2749906"/>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3" name="Connector: Curved 452">
              <a:extLst>
                <a:ext uri="{FF2B5EF4-FFF2-40B4-BE49-F238E27FC236}">
                  <a16:creationId xmlns:a16="http://schemas.microsoft.com/office/drawing/2014/main" id="{AEF4DAAB-BD46-310F-68B7-73411B989ABA}"/>
                </a:ext>
              </a:extLst>
            </p:cNvPr>
            <p:cNvCxnSpPr>
              <a:cxnSpLocks/>
              <a:stCxn id="364" idx="4"/>
              <a:endCxn id="424" idx="6"/>
            </p:cNvCxnSpPr>
            <p:nvPr/>
          </p:nvCxnSpPr>
          <p:spPr>
            <a:xfrm rot="5400000" flipH="1">
              <a:off x="7489772" y="4746109"/>
              <a:ext cx="158028" cy="3468517"/>
            </a:xfrm>
            <a:prstGeom prst="curvedConnector4">
              <a:avLst>
                <a:gd name="adj1" fmla="val -173843"/>
                <a:gd name="adj2" fmla="val 5184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9" name="Connector: Curved 458">
              <a:extLst>
                <a:ext uri="{FF2B5EF4-FFF2-40B4-BE49-F238E27FC236}">
                  <a16:creationId xmlns:a16="http://schemas.microsoft.com/office/drawing/2014/main" id="{DEB733D6-727F-6E2E-A21E-132478CAA884}"/>
                </a:ext>
              </a:extLst>
            </p:cNvPr>
            <p:cNvCxnSpPr>
              <a:cxnSpLocks/>
              <a:stCxn id="59" idx="5"/>
              <a:endCxn id="425" idx="0"/>
            </p:cNvCxnSpPr>
            <p:nvPr/>
          </p:nvCxnSpPr>
          <p:spPr>
            <a:xfrm rot="16200000" flipH="1">
              <a:off x="4081171" y="4704447"/>
              <a:ext cx="1128950" cy="115075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2" name="Connector: Curved 461">
              <a:extLst>
                <a:ext uri="{FF2B5EF4-FFF2-40B4-BE49-F238E27FC236}">
                  <a16:creationId xmlns:a16="http://schemas.microsoft.com/office/drawing/2014/main" id="{AB89BC26-1AA7-F947-1DCF-DD4FD05E6DEA}"/>
                </a:ext>
              </a:extLst>
            </p:cNvPr>
            <p:cNvCxnSpPr>
              <a:cxnSpLocks/>
              <a:stCxn id="72" idx="3"/>
              <a:endCxn id="286" idx="0"/>
            </p:cNvCxnSpPr>
            <p:nvPr/>
          </p:nvCxnSpPr>
          <p:spPr>
            <a:xfrm rot="5400000">
              <a:off x="7196806" y="2221892"/>
              <a:ext cx="706617" cy="599664"/>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1" name="Oval 470">
              <a:extLst>
                <a:ext uri="{FF2B5EF4-FFF2-40B4-BE49-F238E27FC236}">
                  <a16:creationId xmlns:a16="http://schemas.microsoft.com/office/drawing/2014/main" id="{0D379405-9A8A-3A35-945E-98779245C886}"/>
                </a:ext>
              </a:extLst>
            </p:cNvPr>
            <p:cNvSpPr/>
            <p:nvPr/>
          </p:nvSpPr>
          <p:spPr>
            <a:xfrm>
              <a:off x="4933535" y="4720498"/>
              <a:ext cx="815561" cy="2473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T4</a:t>
              </a:r>
              <a:endParaRPr lang="en-GB" sz="800" dirty="0">
                <a:solidFill>
                  <a:schemeClr val="tx1"/>
                </a:solidFill>
              </a:endParaRPr>
            </a:p>
          </p:txBody>
        </p:sp>
        <p:cxnSp>
          <p:nvCxnSpPr>
            <p:cNvPr id="477" name="Connector: Curved 476">
              <a:extLst>
                <a:ext uri="{FF2B5EF4-FFF2-40B4-BE49-F238E27FC236}">
                  <a16:creationId xmlns:a16="http://schemas.microsoft.com/office/drawing/2014/main" id="{4D86074A-DF2D-0FC6-5B8F-AB24E4A60591}"/>
                </a:ext>
              </a:extLst>
            </p:cNvPr>
            <p:cNvCxnSpPr>
              <a:cxnSpLocks/>
              <a:stCxn id="136" idx="3"/>
              <a:endCxn id="480" idx="0"/>
            </p:cNvCxnSpPr>
            <p:nvPr/>
          </p:nvCxnSpPr>
          <p:spPr>
            <a:xfrm rot="5400000">
              <a:off x="7054346" y="3359243"/>
              <a:ext cx="797549" cy="842403"/>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80" name="Oval 479">
              <a:extLst>
                <a:ext uri="{FF2B5EF4-FFF2-40B4-BE49-F238E27FC236}">
                  <a16:creationId xmlns:a16="http://schemas.microsoft.com/office/drawing/2014/main" id="{6178205D-DF35-88CD-D609-B4FE9FB09546}"/>
                </a:ext>
              </a:extLst>
            </p:cNvPr>
            <p:cNvSpPr/>
            <p:nvPr/>
          </p:nvSpPr>
          <p:spPr>
            <a:xfrm>
              <a:off x="6719820" y="4179219"/>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23" name="Oval 522">
              <a:extLst>
                <a:ext uri="{FF2B5EF4-FFF2-40B4-BE49-F238E27FC236}">
                  <a16:creationId xmlns:a16="http://schemas.microsoft.com/office/drawing/2014/main" id="{583656F2-2B41-1BC1-49D9-03962E9C1355}"/>
                </a:ext>
              </a:extLst>
            </p:cNvPr>
            <p:cNvSpPr/>
            <p:nvPr/>
          </p:nvSpPr>
          <p:spPr>
            <a:xfrm>
              <a:off x="6630823" y="4127362"/>
              <a:ext cx="256364" cy="1908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524" name="Oval 523">
              <a:extLst>
                <a:ext uri="{FF2B5EF4-FFF2-40B4-BE49-F238E27FC236}">
                  <a16:creationId xmlns:a16="http://schemas.microsoft.com/office/drawing/2014/main" id="{7B11D8B1-D3B1-01B4-FA6D-CDD8635F0C9D}"/>
                </a:ext>
              </a:extLst>
            </p:cNvPr>
            <p:cNvSpPr/>
            <p:nvPr/>
          </p:nvSpPr>
          <p:spPr>
            <a:xfrm>
              <a:off x="6581739" y="4288512"/>
              <a:ext cx="256364" cy="1908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2</a:t>
              </a:r>
              <a:endParaRPr lang="en-GB" sz="600" dirty="0">
                <a:solidFill>
                  <a:schemeClr val="tx1"/>
                </a:solidFill>
              </a:endParaRPr>
            </a:p>
          </p:txBody>
        </p:sp>
        <p:sp>
          <p:nvSpPr>
            <p:cNvPr id="525" name="Oval 524">
              <a:extLst>
                <a:ext uri="{FF2B5EF4-FFF2-40B4-BE49-F238E27FC236}">
                  <a16:creationId xmlns:a16="http://schemas.microsoft.com/office/drawing/2014/main" id="{32646DF6-66FC-B1B4-22E4-9B549831B7D2}"/>
                </a:ext>
              </a:extLst>
            </p:cNvPr>
            <p:cNvSpPr/>
            <p:nvPr/>
          </p:nvSpPr>
          <p:spPr>
            <a:xfrm>
              <a:off x="6668684" y="4423183"/>
              <a:ext cx="256364" cy="190812"/>
            </a:xfrm>
            <a:prstGeom prst="ellipse">
              <a:avLst/>
            </a:prstGeom>
            <a:solidFill>
              <a:srgbClr val="D6B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3</a:t>
              </a:r>
              <a:endParaRPr lang="en-GB" sz="600" dirty="0">
                <a:solidFill>
                  <a:schemeClr val="tx1"/>
                </a:solidFill>
              </a:endParaRPr>
            </a:p>
          </p:txBody>
        </p:sp>
        <p:sp>
          <p:nvSpPr>
            <p:cNvPr id="526" name="Oval 525">
              <a:extLst>
                <a:ext uri="{FF2B5EF4-FFF2-40B4-BE49-F238E27FC236}">
                  <a16:creationId xmlns:a16="http://schemas.microsoft.com/office/drawing/2014/main" id="{687D06D0-6D9F-9712-1865-6719D2FFD3ED}"/>
                </a:ext>
              </a:extLst>
            </p:cNvPr>
            <p:cNvSpPr/>
            <p:nvPr/>
          </p:nvSpPr>
          <p:spPr>
            <a:xfrm>
              <a:off x="7425847" y="5034801"/>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29" name="Oval 528">
              <a:extLst>
                <a:ext uri="{FF2B5EF4-FFF2-40B4-BE49-F238E27FC236}">
                  <a16:creationId xmlns:a16="http://schemas.microsoft.com/office/drawing/2014/main" id="{401FA3CE-0C4C-A794-3B09-D9CE6F55C705}"/>
                </a:ext>
              </a:extLst>
            </p:cNvPr>
            <p:cNvSpPr/>
            <p:nvPr/>
          </p:nvSpPr>
          <p:spPr>
            <a:xfrm>
              <a:off x="7346041" y="5193459"/>
              <a:ext cx="256364" cy="1908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cxnSp>
          <p:nvCxnSpPr>
            <p:cNvPr id="530" name="Connector: Curved 529">
              <a:extLst>
                <a:ext uri="{FF2B5EF4-FFF2-40B4-BE49-F238E27FC236}">
                  <a16:creationId xmlns:a16="http://schemas.microsoft.com/office/drawing/2014/main" id="{5C45345B-FF72-D35F-17A6-7A617E30FF6A}"/>
                </a:ext>
              </a:extLst>
            </p:cNvPr>
            <p:cNvCxnSpPr>
              <a:cxnSpLocks/>
              <a:stCxn id="138" idx="4"/>
              <a:endCxn id="526" idx="0"/>
            </p:cNvCxnSpPr>
            <p:nvPr/>
          </p:nvCxnSpPr>
          <p:spPr>
            <a:xfrm rot="5400000">
              <a:off x="7222986" y="4044961"/>
              <a:ext cx="1504800" cy="474881"/>
            </a:xfrm>
            <a:prstGeom prst="curvedConnector3">
              <a:avLst>
                <a:gd name="adj1" fmla="val 89897"/>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45" name="Oval 544">
              <a:extLst>
                <a:ext uri="{FF2B5EF4-FFF2-40B4-BE49-F238E27FC236}">
                  <a16:creationId xmlns:a16="http://schemas.microsoft.com/office/drawing/2014/main" id="{51464811-5682-2A59-EB67-C959EAE74722}"/>
                </a:ext>
              </a:extLst>
            </p:cNvPr>
            <p:cNvSpPr/>
            <p:nvPr/>
          </p:nvSpPr>
          <p:spPr>
            <a:xfrm>
              <a:off x="8075758" y="5646293"/>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46" name="Oval 545">
              <a:extLst>
                <a:ext uri="{FF2B5EF4-FFF2-40B4-BE49-F238E27FC236}">
                  <a16:creationId xmlns:a16="http://schemas.microsoft.com/office/drawing/2014/main" id="{4FC02D10-05EE-5399-2493-AD60AD69D8DD}"/>
                </a:ext>
              </a:extLst>
            </p:cNvPr>
            <p:cNvSpPr/>
            <p:nvPr/>
          </p:nvSpPr>
          <p:spPr>
            <a:xfrm>
              <a:off x="7978697" y="5778690"/>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547" name="Oval 546">
              <a:extLst>
                <a:ext uri="{FF2B5EF4-FFF2-40B4-BE49-F238E27FC236}">
                  <a16:creationId xmlns:a16="http://schemas.microsoft.com/office/drawing/2014/main" id="{E69940F1-B9F1-666D-06B5-7AEA92A7D3D4}"/>
                </a:ext>
              </a:extLst>
            </p:cNvPr>
            <p:cNvSpPr/>
            <p:nvPr/>
          </p:nvSpPr>
          <p:spPr>
            <a:xfrm>
              <a:off x="8838383" y="6055653"/>
              <a:ext cx="624196" cy="3458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48" name="Oval 547">
              <a:extLst>
                <a:ext uri="{FF2B5EF4-FFF2-40B4-BE49-F238E27FC236}">
                  <a16:creationId xmlns:a16="http://schemas.microsoft.com/office/drawing/2014/main" id="{57C63EFE-025B-F2B1-70C9-A62C543107C3}"/>
                </a:ext>
              </a:extLst>
            </p:cNvPr>
            <p:cNvSpPr/>
            <p:nvPr/>
          </p:nvSpPr>
          <p:spPr>
            <a:xfrm>
              <a:off x="8673748" y="6194211"/>
              <a:ext cx="256364" cy="1908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cxnSp>
          <p:nvCxnSpPr>
            <p:cNvPr id="552" name="Connector: Curved 551">
              <a:extLst>
                <a:ext uri="{FF2B5EF4-FFF2-40B4-BE49-F238E27FC236}">
                  <a16:creationId xmlns:a16="http://schemas.microsoft.com/office/drawing/2014/main" id="{137E0457-0B48-3ADD-B4DB-1A61BAD9CCE1}"/>
                </a:ext>
              </a:extLst>
            </p:cNvPr>
            <p:cNvCxnSpPr>
              <a:cxnSpLocks/>
              <a:stCxn id="99" idx="4"/>
              <a:endCxn id="547" idx="7"/>
            </p:cNvCxnSpPr>
            <p:nvPr/>
          </p:nvCxnSpPr>
          <p:spPr>
            <a:xfrm rot="16200000" flipH="1">
              <a:off x="7781061" y="4516190"/>
              <a:ext cx="2649265" cy="53095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6" name="Connector: Curved 555">
              <a:extLst>
                <a:ext uri="{FF2B5EF4-FFF2-40B4-BE49-F238E27FC236}">
                  <a16:creationId xmlns:a16="http://schemas.microsoft.com/office/drawing/2014/main" id="{2FD16C75-22D6-668E-2AED-ACE6A8854955}"/>
                </a:ext>
              </a:extLst>
            </p:cNvPr>
            <p:cNvCxnSpPr>
              <a:cxnSpLocks/>
              <a:stCxn id="140" idx="4"/>
              <a:endCxn id="545" idx="0"/>
            </p:cNvCxnSpPr>
            <p:nvPr/>
          </p:nvCxnSpPr>
          <p:spPr>
            <a:xfrm rot="5400000">
              <a:off x="7397783" y="4506225"/>
              <a:ext cx="2130141" cy="149994"/>
            </a:xfrm>
            <a:prstGeom prst="curvedConnector3">
              <a:avLst>
                <a:gd name="adj1" fmla="val 9466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5" name="Connector: Curved 574">
              <a:extLst>
                <a:ext uri="{FF2B5EF4-FFF2-40B4-BE49-F238E27FC236}">
                  <a16:creationId xmlns:a16="http://schemas.microsoft.com/office/drawing/2014/main" id="{E8D974F0-5469-63C2-A0EA-24A5275FC447}"/>
                </a:ext>
              </a:extLst>
            </p:cNvPr>
            <p:cNvCxnSpPr>
              <a:cxnSpLocks/>
              <a:stCxn id="529" idx="2"/>
              <a:endCxn id="124" idx="6"/>
            </p:cNvCxnSpPr>
            <p:nvPr/>
          </p:nvCxnSpPr>
          <p:spPr>
            <a:xfrm rot="10800000">
              <a:off x="6401057" y="4557329"/>
              <a:ext cx="944985" cy="731535"/>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78" name="Connector: Curved 577">
              <a:extLst>
                <a:ext uri="{FF2B5EF4-FFF2-40B4-BE49-F238E27FC236}">
                  <a16:creationId xmlns:a16="http://schemas.microsoft.com/office/drawing/2014/main" id="{0E5AF5E8-ED6C-8406-D137-3804492160E3}"/>
                </a:ext>
              </a:extLst>
            </p:cNvPr>
            <p:cNvCxnSpPr>
              <a:cxnSpLocks/>
              <a:stCxn id="529" idx="4"/>
              <a:endCxn id="332" idx="2"/>
            </p:cNvCxnSpPr>
            <p:nvPr/>
          </p:nvCxnSpPr>
          <p:spPr>
            <a:xfrm rot="16200000" flipH="1">
              <a:off x="8950063" y="3908431"/>
              <a:ext cx="233082" cy="3184762"/>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83" name="Connector: Curved 582">
              <a:extLst>
                <a:ext uri="{FF2B5EF4-FFF2-40B4-BE49-F238E27FC236}">
                  <a16:creationId xmlns:a16="http://schemas.microsoft.com/office/drawing/2014/main" id="{3352D5FA-5BBC-6678-EBB6-2EB6B6DEEF11}"/>
                </a:ext>
              </a:extLst>
            </p:cNvPr>
            <p:cNvCxnSpPr>
              <a:cxnSpLocks/>
              <a:stCxn id="529" idx="0"/>
              <a:endCxn id="272" idx="4"/>
            </p:cNvCxnSpPr>
            <p:nvPr/>
          </p:nvCxnSpPr>
          <p:spPr>
            <a:xfrm rot="5400000" flipH="1" flipV="1">
              <a:off x="7494653" y="3024049"/>
              <a:ext cx="2148980" cy="2189840"/>
            </a:xfrm>
            <a:prstGeom prst="curvedConnector3">
              <a:avLst>
                <a:gd name="adj1" fmla="val 2421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3" name="Connector: Curved 602">
              <a:extLst>
                <a:ext uri="{FF2B5EF4-FFF2-40B4-BE49-F238E27FC236}">
                  <a16:creationId xmlns:a16="http://schemas.microsoft.com/office/drawing/2014/main" id="{6386C974-525B-F367-0495-3A90CEE07390}"/>
                </a:ext>
              </a:extLst>
            </p:cNvPr>
            <p:cNvCxnSpPr>
              <a:cxnSpLocks/>
              <a:stCxn id="289" idx="4"/>
              <a:endCxn id="124" idx="6"/>
            </p:cNvCxnSpPr>
            <p:nvPr/>
          </p:nvCxnSpPr>
          <p:spPr>
            <a:xfrm rot="5400000">
              <a:off x="6063019" y="3730561"/>
              <a:ext cx="1164806" cy="488730"/>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6" name="Connector: Curved 605">
              <a:extLst>
                <a:ext uri="{FF2B5EF4-FFF2-40B4-BE49-F238E27FC236}">
                  <a16:creationId xmlns:a16="http://schemas.microsoft.com/office/drawing/2014/main" id="{52A2A935-84A7-371A-2A0C-CC07F4525609}"/>
                </a:ext>
              </a:extLst>
            </p:cNvPr>
            <p:cNvCxnSpPr>
              <a:cxnSpLocks/>
              <a:stCxn id="288" idx="3"/>
              <a:endCxn id="231" idx="6"/>
            </p:cNvCxnSpPr>
            <p:nvPr/>
          </p:nvCxnSpPr>
          <p:spPr>
            <a:xfrm rot="5400000">
              <a:off x="5908929" y="3658731"/>
              <a:ext cx="1110896" cy="318567"/>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9" name="Connector: Curved 608">
              <a:extLst>
                <a:ext uri="{FF2B5EF4-FFF2-40B4-BE49-F238E27FC236}">
                  <a16:creationId xmlns:a16="http://schemas.microsoft.com/office/drawing/2014/main" id="{F9C16620-1E2B-4E8A-1864-DB1EE6784DEC}"/>
                </a:ext>
              </a:extLst>
            </p:cNvPr>
            <p:cNvCxnSpPr>
              <a:cxnSpLocks/>
              <a:stCxn id="523" idx="2"/>
              <a:endCxn id="232" idx="6"/>
            </p:cNvCxnSpPr>
            <p:nvPr/>
          </p:nvCxnSpPr>
          <p:spPr>
            <a:xfrm rot="10800000">
              <a:off x="6213060" y="4222441"/>
              <a:ext cx="417762" cy="328"/>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13" name="Connector: Curved 612">
              <a:extLst>
                <a:ext uri="{FF2B5EF4-FFF2-40B4-BE49-F238E27FC236}">
                  <a16:creationId xmlns:a16="http://schemas.microsoft.com/office/drawing/2014/main" id="{94502A84-21F6-C9F8-88AD-0F0C52297876}"/>
                </a:ext>
              </a:extLst>
            </p:cNvPr>
            <p:cNvCxnSpPr>
              <a:cxnSpLocks/>
              <a:stCxn id="523" idx="0"/>
              <a:endCxn id="309" idx="0"/>
            </p:cNvCxnSpPr>
            <p:nvPr/>
          </p:nvCxnSpPr>
          <p:spPr>
            <a:xfrm rot="5400000" flipH="1" flipV="1">
              <a:off x="8080132" y="2678153"/>
              <a:ext cx="128083" cy="2770337"/>
            </a:xfrm>
            <a:prstGeom prst="curvedConnector3">
              <a:avLst>
                <a:gd name="adj1" fmla="val 22799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 name="Connector: Curved 126">
              <a:extLst>
                <a:ext uri="{FF2B5EF4-FFF2-40B4-BE49-F238E27FC236}">
                  <a16:creationId xmlns:a16="http://schemas.microsoft.com/office/drawing/2014/main" id="{EFA77862-FEBD-D703-57F4-913D09BE6A44}"/>
                </a:ext>
              </a:extLst>
            </p:cNvPr>
            <p:cNvCxnSpPr>
              <a:cxnSpLocks/>
              <a:stCxn id="315" idx="4"/>
              <a:endCxn id="232" idx="6"/>
            </p:cNvCxnSpPr>
            <p:nvPr/>
          </p:nvCxnSpPr>
          <p:spPr>
            <a:xfrm rot="5400000" flipH="1">
              <a:off x="7708478" y="2727022"/>
              <a:ext cx="401975" cy="3392812"/>
            </a:xfrm>
            <a:prstGeom prst="curvedConnector4">
              <a:avLst>
                <a:gd name="adj1" fmla="val -68343"/>
                <a:gd name="adj2" fmla="val 5169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Connector: Curved 126">
              <a:extLst>
                <a:ext uri="{FF2B5EF4-FFF2-40B4-BE49-F238E27FC236}">
                  <a16:creationId xmlns:a16="http://schemas.microsoft.com/office/drawing/2014/main" id="{4C21C018-29A4-689E-E591-0C7A724EE8F8}"/>
                </a:ext>
              </a:extLst>
            </p:cNvPr>
            <p:cNvCxnSpPr>
              <a:cxnSpLocks/>
              <a:stCxn id="315" idx="4"/>
              <a:endCxn id="234" idx="7"/>
            </p:cNvCxnSpPr>
            <p:nvPr/>
          </p:nvCxnSpPr>
          <p:spPr>
            <a:xfrm rot="5400000" flipH="1">
              <a:off x="7502066" y="2520611"/>
              <a:ext cx="658462" cy="3549147"/>
            </a:xfrm>
            <a:prstGeom prst="curvedConnector5">
              <a:avLst>
                <a:gd name="adj1" fmla="val -41721"/>
                <a:gd name="adj2" fmla="val 50093"/>
                <a:gd name="adj3" fmla="val 14172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grpSp>
      <p:pic>
        <p:nvPicPr>
          <p:cNvPr id="54" name="Picture 53" descr="A blue fish with white text&#10;&#10;Description automatically generated">
            <a:extLst>
              <a:ext uri="{FF2B5EF4-FFF2-40B4-BE49-F238E27FC236}">
                <a16:creationId xmlns:a16="http://schemas.microsoft.com/office/drawing/2014/main" id="{60E62259-43D2-D372-4C38-9EC0C16E679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10028169" y="-68170"/>
            <a:ext cx="1974883" cy="1441938"/>
          </a:xfrm>
          <a:prstGeom prst="rect">
            <a:avLst/>
          </a:prstGeom>
        </p:spPr>
      </p:pic>
      <p:sp>
        <p:nvSpPr>
          <p:cNvPr id="55" name="Slide Number Placeholder 3">
            <a:extLst>
              <a:ext uri="{FF2B5EF4-FFF2-40B4-BE49-F238E27FC236}">
                <a16:creationId xmlns:a16="http://schemas.microsoft.com/office/drawing/2014/main" id="{EC289664-D707-C960-DD96-F9B2C63FD5B7}"/>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solidFill>
                  <a:schemeClr val="tx1"/>
                </a:solidFill>
              </a:rPr>
              <a:pPr algn="ctr" defTabSz="1088421"/>
              <a:t>16</a:t>
            </a:fld>
            <a:endParaRPr lang="en-US" dirty="0">
              <a:solidFill>
                <a:schemeClr val="tx1"/>
              </a:solidFill>
            </a:endParaRPr>
          </a:p>
        </p:txBody>
      </p:sp>
      <p:sp>
        <p:nvSpPr>
          <p:cNvPr id="56" name="TextBox 55">
            <a:extLst>
              <a:ext uri="{FF2B5EF4-FFF2-40B4-BE49-F238E27FC236}">
                <a16:creationId xmlns:a16="http://schemas.microsoft.com/office/drawing/2014/main" id="{E98B6AE2-A608-97FA-057B-E7B873F4035D}"/>
              </a:ext>
            </a:extLst>
          </p:cNvPr>
          <p:cNvSpPr txBox="1"/>
          <p:nvPr/>
        </p:nvSpPr>
        <p:spPr>
          <a:xfrm>
            <a:off x="160986" y="6482270"/>
            <a:ext cx="3250179" cy="369332"/>
          </a:xfrm>
          <a:prstGeom prst="rect">
            <a:avLst/>
          </a:prstGeom>
          <a:noFill/>
        </p:spPr>
        <p:txBody>
          <a:bodyPr wrap="square">
            <a:spAutoFit/>
          </a:bodyPr>
          <a:lstStyle/>
          <a:p>
            <a:r>
              <a:rPr lang="en-US" dirty="0"/>
              <a:t>© </a:t>
            </a:r>
            <a:r>
              <a:rPr lang="en-US" dirty="0" err="1"/>
              <a:t>OpenFabrics</a:t>
            </a:r>
            <a:r>
              <a:rPr lang="en-US" dirty="0"/>
              <a:t> Alliance 2025</a:t>
            </a:r>
          </a:p>
        </p:txBody>
      </p:sp>
      <p:grpSp>
        <p:nvGrpSpPr>
          <p:cNvPr id="3" name="Group 2">
            <a:extLst>
              <a:ext uri="{FF2B5EF4-FFF2-40B4-BE49-F238E27FC236}">
                <a16:creationId xmlns:a16="http://schemas.microsoft.com/office/drawing/2014/main" id="{A1C3A567-A535-0E1F-147A-2BE4B1E16F59}"/>
              </a:ext>
            </a:extLst>
          </p:cNvPr>
          <p:cNvGrpSpPr/>
          <p:nvPr/>
        </p:nvGrpSpPr>
        <p:grpSpPr>
          <a:xfrm>
            <a:off x="706887" y="1699720"/>
            <a:ext cx="8133912" cy="4375251"/>
            <a:chOff x="820826" y="495450"/>
            <a:chExt cx="9367936" cy="6251998"/>
          </a:xfrm>
        </p:grpSpPr>
        <p:sp>
          <p:nvSpPr>
            <p:cNvPr id="6" name="Oval 5">
              <a:extLst>
                <a:ext uri="{FF2B5EF4-FFF2-40B4-BE49-F238E27FC236}">
                  <a16:creationId xmlns:a16="http://schemas.microsoft.com/office/drawing/2014/main" id="{85D6B463-9351-F643-9415-51DC50F97450}"/>
                </a:ext>
              </a:extLst>
            </p:cNvPr>
            <p:cNvSpPr/>
            <p:nvPr/>
          </p:nvSpPr>
          <p:spPr>
            <a:xfrm>
              <a:off x="2264312" y="4835495"/>
              <a:ext cx="636397"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7" name="Oval 6">
              <a:extLst>
                <a:ext uri="{FF2B5EF4-FFF2-40B4-BE49-F238E27FC236}">
                  <a16:creationId xmlns:a16="http://schemas.microsoft.com/office/drawing/2014/main" id="{1D6032CA-5EBA-166E-87EF-BC662973C1A1}"/>
                </a:ext>
              </a:extLst>
            </p:cNvPr>
            <p:cNvSpPr/>
            <p:nvPr/>
          </p:nvSpPr>
          <p:spPr>
            <a:xfrm>
              <a:off x="2314534" y="5046828"/>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8" name="Connector: Curved 7">
              <a:extLst>
                <a:ext uri="{FF2B5EF4-FFF2-40B4-BE49-F238E27FC236}">
                  <a16:creationId xmlns:a16="http://schemas.microsoft.com/office/drawing/2014/main" id="{B9D37481-EAA2-1B2B-81BA-BDD11251648D}"/>
                </a:ext>
              </a:extLst>
            </p:cNvPr>
            <p:cNvCxnSpPr>
              <a:cxnSpLocks/>
              <a:stCxn id="14" idx="4"/>
              <a:endCxn id="6" idx="0"/>
            </p:cNvCxnSpPr>
            <p:nvPr/>
          </p:nvCxnSpPr>
          <p:spPr>
            <a:xfrm rot="5400000">
              <a:off x="2355110" y="4504791"/>
              <a:ext cx="558105" cy="10330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AD24C457-9E35-DAD6-DCF0-0979E1A675C1}"/>
                </a:ext>
              </a:extLst>
            </p:cNvPr>
            <p:cNvSpPr/>
            <p:nvPr/>
          </p:nvSpPr>
          <p:spPr>
            <a:xfrm>
              <a:off x="1823605" y="2453480"/>
              <a:ext cx="821730" cy="387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Systems</a:t>
              </a:r>
            </a:p>
          </p:txBody>
        </p:sp>
        <p:cxnSp>
          <p:nvCxnSpPr>
            <p:cNvPr id="12" name="Connector: Curved 11">
              <a:extLst>
                <a:ext uri="{FF2B5EF4-FFF2-40B4-BE49-F238E27FC236}">
                  <a16:creationId xmlns:a16="http://schemas.microsoft.com/office/drawing/2014/main" id="{EE6956EE-AA24-1EA3-2C38-956EE765AA9C}"/>
                </a:ext>
              </a:extLst>
            </p:cNvPr>
            <p:cNvCxnSpPr>
              <a:cxnSpLocks/>
              <a:stCxn id="47" idx="4"/>
              <a:endCxn id="9" idx="0"/>
            </p:cNvCxnSpPr>
            <p:nvPr/>
          </p:nvCxnSpPr>
          <p:spPr>
            <a:xfrm rot="5400000">
              <a:off x="3360021" y="-247669"/>
              <a:ext cx="1575598" cy="3826699"/>
            </a:xfrm>
            <a:prstGeom prst="curvedConnector3">
              <a:avLst>
                <a:gd name="adj1" fmla="val 26585"/>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B7184AB9-38B4-52FF-3BF4-D4F482EB2230}"/>
                </a:ext>
              </a:extLst>
            </p:cNvPr>
            <p:cNvSpPr/>
            <p:nvPr/>
          </p:nvSpPr>
          <p:spPr>
            <a:xfrm>
              <a:off x="2268986" y="3840717"/>
              <a:ext cx="844510" cy="2524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14" name="Oval 13">
              <a:extLst>
                <a:ext uri="{FF2B5EF4-FFF2-40B4-BE49-F238E27FC236}">
                  <a16:creationId xmlns:a16="http://schemas.microsoft.com/office/drawing/2014/main" id="{4B8F0BAF-F25B-AC47-3A9E-F56C5810FCE2}"/>
                </a:ext>
              </a:extLst>
            </p:cNvPr>
            <p:cNvSpPr/>
            <p:nvPr/>
          </p:nvSpPr>
          <p:spPr>
            <a:xfrm>
              <a:off x="2535044" y="4023890"/>
              <a:ext cx="301537" cy="2535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15" name="Connector: Curved 14">
              <a:extLst>
                <a:ext uri="{FF2B5EF4-FFF2-40B4-BE49-F238E27FC236}">
                  <a16:creationId xmlns:a16="http://schemas.microsoft.com/office/drawing/2014/main" id="{16B36DD0-5C85-6A07-D444-036F4FBBFC0D}"/>
                </a:ext>
              </a:extLst>
            </p:cNvPr>
            <p:cNvCxnSpPr>
              <a:cxnSpLocks/>
              <a:stCxn id="482" idx="4"/>
              <a:endCxn id="13" idx="0"/>
            </p:cNvCxnSpPr>
            <p:nvPr/>
          </p:nvCxnSpPr>
          <p:spPr>
            <a:xfrm rot="5400000">
              <a:off x="2255936" y="3392573"/>
              <a:ext cx="883451" cy="1283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6D121896-B8B2-45D4-E209-2296018635E2}"/>
                </a:ext>
              </a:extLst>
            </p:cNvPr>
            <p:cNvSpPr/>
            <p:nvPr/>
          </p:nvSpPr>
          <p:spPr>
            <a:xfrm>
              <a:off x="5495344" y="1963797"/>
              <a:ext cx="1243731" cy="52775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Fabrics</a:t>
              </a:r>
            </a:p>
          </p:txBody>
        </p:sp>
        <p:sp>
          <p:nvSpPr>
            <p:cNvPr id="17" name="Oval 16">
              <a:extLst>
                <a:ext uri="{FF2B5EF4-FFF2-40B4-BE49-F238E27FC236}">
                  <a16:creationId xmlns:a16="http://schemas.microsoft.com/office/drawing/2014/main" id="{B1556FAB-3DD5-EBC9-E5C1-3EB3070D1B5E}"/>
                </a:ext>
              </a:extLst>
            </p:cNvPr>
            <p:cNvSpPr/>
            <p:nvPr/>
          </p:nvSpPr>
          <p:spPr>
            <a:xfrm>
              <a:off x="5373533" y="2304960"/>
              <a:ext cx="705820" cy="52775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a:t>
              </a:r>
            </a:p>
          </p:txBody>
        </p:sp>
        <p:cxnSp>
          <p:nvCxnSpPr>
            <p:cNvPr id="22" name="Connector: Curved 21">
              <a:extLst>
                <a:ext uri="{FF2B5EF4-FFF2-40B4-BE49-F238E27FC236}">
                  <a16:creationId xmlns:a16="http://schemas.microsoft.com/office/drawing/2014/main" id="{A9A2C84A-5A9E-107E-50F9-26D307C5A12C}"/>
                </a:ext>
              </a:extLst>
            </p:cNvPr>
            <p:cNvCxnSpPr>
              <a:cxnSpLocks/>
              <a:stCxn id="47" idx="4"/>
              <a:endCxn id="16" idx="0"/>
            </p:cNvCxnSpPr>
            <p:nvPr/>
          </p:nvCxnSpPr>
          <p:spPr>
            <a:xfrm rot="16200000" flipH="1">
              <a:off x="5546232" y="1392819"/>
              <a:ext cx="1085915" cy="5604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B1BE743A-6DE9-843D-A8CC-697A436EF170}"/>
                </a:ext>
              </a:extLst>
            </p:cNvPr>
            <p:cNvSpPr/>
            <p:nvPr/>
          </p:nvSpPr>
          <p:spPr>
            <a:xfrm>
              <a:off x="3845844" y="4877521"/>
              <a:ext cx="980453" cy="52775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Switches</a:t>
              </a:r>
            </a:p>
          </p:txBody>
        </p:sp>
        <p:sp>
          <p:nvSpPr>
            <p:cNvPr id="27" name="Oval 26">
              <a:extLst>
                <a:ext uri="{FF2B5EF4-FFF2-40B4-BE49-F238E27FC236}">
                  <a16:creationId xmlns:a16="http://schemas.microsoft.com/office/drawing/2014/main" id="{68B09F7E-64C8-9445-82A7-BEEC3A0E7D29}"/>
                </a:ext>
              </a:extLst>
            </p:cNvPr>
            <p:cNvSpPr/>
            <p:nvPr/>
          </p:nvSpPr>
          <p:spPr>
            <a:xfrm>
              <a:off x="3582469" y="5248379"/>
              <a:ext cx="705820"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CXL1</a:t>
              </a:r>
            </a:p>
          </p:txBody>
        </p:sp>
        <p:cxnSp>
          <p:nvCxnSpPr>
            <p:cNvPr id="30" name="Connector: Curved 29">
              <a:extLst>
                <a:ext uri="{FF2B5EF4-FFF2-40B4-BE49-F238E27FC236}">
                  <a16:creationId xmlns:a16="http://schemas.microsoft.com/office/drawing/2014/main" id="{58ED0FE9-97A6-CE17-DBD5-1AE44779D347}"/>
                </a:ext>
              </a:extLst>
            </p:cNvPr>
            <p:cNvCxnSpPr>
              <a:cxnSpLocks/>
              <a:stCxn id="17" idx="4"/>
              <a:endCxn id="24" idx="0"/>
            </p:cNvCxnSpPr>
            <p:nvPr/>
          </p:nvCxnSpPr>
          <p:spPr>
            <a:xfrm rot="5400000">
              <a:off x="4008855" y="3159933"/>
              <a:ext cx="2044805" cy="139037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Connector: Curved 30">
              <a:extLst>
                <a:ext uri="{FF2B5EF4-FFF2-40B4-BE49-F238E27FC236}">
                  <a16:creationId xmlns:a16="http://schemas.microsoft.com/office/drawing/2014/main" id="{38451DB8-BAF2-B6EC-4A63-31F8CDF7C1F7}"/>
                </a:ext>
              </a:extLst>
            </p:cNvPr>
            <p:cNvCxnSpPr>
              <a:cxnSpLocks/>
              <a:stCxn id="27" idx="4"/>
              <a:endCxn id="472" idx="0"/>
            </p:cNvCxnSpPr>
            <p:nvPr/>
          </p:nvCxnSpPr>
          <p:spPr>
            <a:xfrm rot="5400000">
              <a:off x="3566739" y="5485106"/>
              <a:ext cx="415711" cy="32157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Connector: Curved 31">
              <a:extLst>
                <a:ext uri="{FF2B5EF4-FFF2-40B4-BE49-F238E27FC236}">
                  <a16:creationId xmlns:a16="http://schemas.microsoft.com/office/drawing/2014/main" id="{97031A30-0DD0-8C99-317B-90DBC8278D05}"/>
                </a:ext>
              </a:extLst>
            </p:cNvPr>
            <p:cNvCxnSpPr>
              <a:cxnSpLocks/>
              <a:stCxn id="473" idx="2"/>
              <a:endCxn id="36" idx="4"/>
            </p:cNvCxnSpPr>
            <p:nvPr/>
          </p:nvCxnSpPr>
          <p:spPr>
            <a:xfrm rot="10800000">
              <a:off x="1156917" y="4961274"/>
              <a:ext cx="1743792" cy="894333"/>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Connector: Curved 126">
              <a:extLst>
                <a:ext uri="{FF2B5EF4-FFF2-40B4-BE49-F238E27FC236}">
                  <a16:creationId xmlns:a16="http://schemas.microsoft.com/office/drawing/2014/main" id="{589E10E4-08AE-1EF1-1332-917265262FBF}"/>
                </a:ext>
              </a:extLst>
            </p:cNvPr>
            <p:cNvCxnSpPr>
              <a:cxnSpLocks/>
              <a:stCxn id="475" idx="2"/>
              <a:endCxn id="14" idx="6"/>
            </p:cNvCxnSpPr>
            <p:nvPr/>
          </p:nvCxnSpPr>
          <p:spPr>
            <a:xfrm rot="10800000">
              <a:off x="2836581" y="4150641"/>
              <a:ext cx="2203938" cy="143043"/>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78E651C4-7023-28F9-EDB9-411B49346263}"/>
                </a:ext>
              </a:extLst>
            </p:cNvPr>
            <p:cNvSpPr/>
            <p:nvPr/>
          </p:nvSpPr>
          <p:spPr>
            <a:xfrm>
              <a:off x="862059" y="4519315"/>
              <a:ext cx="602698"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36" name="Oval 35">
              <a:extLst>
                <a:ext uri="{FF2B5EF4-FFF2-40B4-BE49-F238E27FC236}">
                  <a16:creationId xmlns:a16="http://schemas.microsoft.com/office/drawing/2014/main" id="{BF04BD0D-F08E-3492-31FC-586C848B70B3}"/>
                </a:ext>
              </a:extLst>
            </p:cNvPr>
            <p:cNvSpPr/>
            <p:nvPr/>
          </p:nvSpPr>
          <p:spPr>
            <a:xfrm>
              <a:off x="912280" y="4730648"/>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37" name="Connector: Curved 36">
              <a:extLst>
                <a:ext uri="{FF2B5EF4-FFF2-40B4-BE49-F238E27FC236}">
                  <a16:creationId xmlns:a16="http://schemas.microsoft.com/office/drawing/2014/main" id="{54BB7C95-9580-7BCE-9C8E-B0D79052A2F0}"/>
                </a:ext>
              </a:extLst>
            </p:cNvPr>
            <p:cNvCxnSpPr>
              <a:cxnSpLocks/>
              <a:stCxn id="39" idx="4"/>
              <a:endCxn id="34" idx="0"/>
            </p:cNvCxnSpPr>
            <p:nvPr/>
          </p:nvCxnSpPr>
          <p:spPr>
            <a:xfrm rot="16200000" flipH="1">
              <a:off x="922400" y="4278307"/>
              <a:ext cx="392336" cy="8967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94CC1060-42AF-9235-26C8-ADFD9DAD7145}"/>
                </a:ext>
              </a:extLst>
            </p:cNvPr>
            <p:cNvSpPr/>
            <p:nvPr/>
          </p:nvSpPr>
          <p:spPr>
            <a:xfrm>
              <a:off x="820826" y="3617303"/>
              <a:ext cx="725362" cy="3161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39" name="Oval 38">
              <a:extLst>
                <a:ext uri="{FF2B5EF4-FFF2-40B4-BE49-F238E27FC236}">
                  <a16:creationId xmlns:a16="http://schemas.microsoft.com/office/drawing/2014/main" id="{5B919472-F637-2C4A-A7DB-77B7FB3BC3DC}"/>
                </a:ext>
              </a:extLst>
            </p:cNvPr>
            <p:cNvSpPr/>
            <p:nvPr/>
          </p:nvSpPr>
          <p:spPr>
            <a:xfrm>
              <a:off x="921679" y="3904911"/>
              <a:ext cx="304100" cy="2220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0" name="Connector: Curved 39">
              <a:extLst>
                <a:ext uri="{FF2B5EF4-FFF2-40B4-BE49-F238E27FC236}">
                  <a16:creationId xmlns:a16="http://schemas.microsoft.com/office/drawing/2014/main" id="{D80E57D5-3C82-CBA9-D19F-CBA8A5A3E8BD}"/>
                </a:ext>
              </a:extLst>
            </p:cNvPr>
            <p:cNvCxnSpPr>
              <a:cxnSpLocks/>
              <a:stCxn id="479" idx="4"/>
              <a:endCxn id="38" idx="0"/>
            </p:cNvCxnSpPr>
            <p:nvPr/>
          </p:nvCxnSpPr>
          <p:spPr>
            <a:xfrm rot="5400000">
              <a:off x="928604" y="3074995"/>
              <a:ext cx="797211" cy="28740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Connector: Curved 126">
              <a:extLst>
                <a:ext uri="{FF2B5EF4-FFF2-40B4-BE49-F238E27FC236}">
                  <a16:creationId xmlns:a16="http://schemas.microsoft.com/office/drawing/2014/main" id="{BAA287EB-DAB0-8CAB-6169-1163CCC8E2D8}"/>
                </a:ext>
              </a:extLst>
            </p:cNvPr>
            <p:cNvCxnSpPr>
              <a:cxnSpLocks/>
              <a:stCxn id="476" idx="3"/>
              <a:endCxn id="39" idx="4"/>
            </p:cNvCxnSpPr>
            <p:nvPr/>
          </p:nvCxnSpPr>
          <p:spPr>
            <a:xfrm rot="5400000" flipH="1">
              <a:off x="2738028" y="2462680"/>
              <a:ext cx="528608" cy="3857206"/>
            </a:xfrm>
            <a:prstGeom prst="curvedConnector3">
              <a:avLst>
                <a:gd name="adj1" fmla="val -13017"/>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0C53C08C-32AA-7598-4B86-03A1440C5CF3}"/>
                </a:ext>
              </a:extLst>
            </p:cNvPr>
            <p:cNvSpPr/>
            <p:nvPr/>
          </p:nvSpPr>
          <p:spPr>
            <a:xfrm>
              <a:off x="5640200" y="495450"/>
              <a:ext cx="841938" cy="382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Root</a:t>
              </a:r>
            </a:p>
          </p:txBody>
        </p:sp>
        <p:cxnSp>
          <p:nvCxnSpPr>
            <p:cNvPr id="49" name="Connector: Curved 102">
              <a:extLst>
                <a:ext uri="{FF2B5EF4-FFF2-40B4-BE49-F238E27FC236}">
                  <a16:creationId xmlns:a16="http://schemas.microsoft.com/office/drawing/2014/main" id="{DE2613D2-7CFF-994C-E010-3EEEA3E9A380}"/>
                </a:ext>
              </a:extLst>
            </p:cNvPr>
            <p:cNvCxnSpPr>
              <a:cxnSpLocks/>
              <a:stCxn id="17" idx="4"/>
              <a:endCxn id="474" idx="0"/>
            </p:cNvCxnSpPr>
            <p:nvPr/>
          </p:nvCxnSpPr>
          <p:spPr>
            <a:xfrm rot="5400000">
              <a:off x="4993847" y="3567073"/>
              <a:ext cx="1465194" cy="1462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0F47D74C-BE12-EE26-BB3E-FE9E131DE95A}"/>
                </a:ext>
              </a:extLst>
            </p:cNvPr>
            <p:cNvSpPr/>
            <p:nvPr/>
          </p:nvSpPr>
          <p:spPr>
            <a:xfrm>
              <a:off x="1493006" y="4691808"/>
              <a:ext cx="636397" cy="2932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51" name="Oval 50">
              <a:extLst>
                <a:ext uri="{FF2B5EF4-FFF2-40B4-BE49-F238E27FC236}">
                  <a16:creationId xmlns:a16="http://schemas.microsoft.com/office/drawing/2014/main" id="{C6656291-6B11-4B8E-7832-30BFA0D15853}"/>
                </a:ext>
              </a:extLst>
            </p:cNvPr>
            <p:cNvSpPr/>
            <p:nvPr/>
          </p:nvSpPr>
          <p:spPr>
            <a:xfrm>
              <a:off x="1543228" y="4903141"/>
              <a:ext cx="489273" cy="2306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64" name="Connector: Curved 463">
              <a:extLst>
                <a:ext uri="{FF2B5EF4-FFF2-40B4-BE49-F238E27FC236}">
                  <a16:creationId xmlns:a16="http://schemas.microsoft.com/office/drawing/2014/main" id="{BCF5BE11-3E65-5E2C-C974-A6B9F55266C8}"/>
                </a:ext>
              </a:extLst>
            </p:cNvPr>
            <p:cNvCxnSpPr>
              <a:cxnSpLocks/>
              <a:stCxn id="466" idx="4"/>
              <a:endCxn id="50" idx="0"/>
            </p:cNvCxnSpPr>
            <p:nvPr/>
          </p:nvCxnSpPr>
          <p:spPr>
            <a:xfrm rot="16200000" flipH="1">
              <a:off x="1542476" y="4423078"/>
              <a:ext cx="403611" cy="13384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65" name="Oval 464">
              <a:extLst>
                <a:ext uri="{FF2B5EF4-FFF2-40B4-BE49-F238E27FC236}">
                  <a16:creationId xmlns:a16="http://schemas.microsoft.com/office/drawing/2014/main" id="{C610B248-64C1-AD41-4D2B-CC3E06449D45}"/>
                </a:ext>
              </a:extLst>
            </p:cNvPr>
            <p:cNvSpPr/>
            <p:nvPr/>
          </p:nvSpPr>
          <p:spPr>
            <a:xfrm>
              <a:off x="1451774" y="3853554"/>
              <a:ext cx="844510" cy="2524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466" name="Oval 465">
              <a:extLst>
                <a:ext uri="{FF2B5EF4-FFF2-40B4-BE49-F238E27FC236}">
                  <a16:creationId xmlns:a16="http://schemas.microsoft.com/office/drawing/2014/main" id="{BC14D4CF-6EA4-46B1-1365-4C7902153089}"/>
                </a:ext>
              </a:extLst>
            </p:cNvPr>
            <p:cNvSpPr/>
            <p:nvPr/>
          </p:nvSpPr>
          <p:spPr>
            <a:xfrm>
              <a:off x="1531111" y="4014631"/>
              <a:ext cx="292494" cy="2735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68" name="Connector: Curved 467">
              <a:extLst>
                <a:ext uri="{FF2B5EF4-FFF2-40B4-BE49-F238E27FC236}">
                  <a16:creationId xmlns:a16="http://schemas.microsoft.com/office/drawing/2014/main" id="{944172FE-F02C-F638-EFDA-F6F026BC15C0}"/>
                </a:ext>
              </a:extLst>
            </p:cNvPr>
            <p:cNvCxnSpPr>
              <a:cxnSpLocks/>
              <a:stCxn id="481" idx="4"/>
              <a:endCxn id="465" idx="0"/>
            </p:cNvCxnSpPr>
            <p:nvPr/>
          </p:nvCxnSpPr>
          <p:spPr>
            <a:xfrm rot="5400000">
              <a:off x="1595738" y="3402354"/>
              <a:ext cx="729490" cy="17290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9" name="Connector: Curved 126">
              <a:extLst>
                <a:ext uri="{FF2B5EF4-FFF2-40B4-BE49-F238E27FC236}">
                  <a16:creationId xmlns:a16="http://schemas.microsoft.com/office/drawing/2014/main" id="{85DE80D5-BAF3-0A97-9CD0-4965A3B0CA95}"/>
                </a:ext>
              </a:extLst>
            </p:cNvPr>
            <p:cNvCxnSpPr>
              <a:cxnSpLocks/>
              <a:stCxn id="478" idx="3"/>
              <a:endCxn id="466" idx="4"/>
            </p:cNvCxnSpPr>
            <p:nvPr/>
          </p:nvCxnSpPr>
          <p:spPr>
            <a:xfrm rot="5400000" flipH="1">
              <a:off x="3208242" y="2757313"/>
              <a:ext cx="214168" cy="3275936"/>
            </a:xfrm>
            <a:prstGeom prst="curvedConnector3">
              <a:avLst>
                <a:gd name="adj1" fmla="val -344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72" name="Oval 471">
              <a:extLst>
                <a:ext uri="{FF2B5EF4-FFF2-40B4-BE49-F238E27FC236}">
                  <a16:creationId xmlns:a16="http://schemas.microsoft.com/office/drawing/2014/main" id="{4E427842-F31B-A491-616E-2AC31455A2D8}"/>
                </a:ext>
              </a:extLst>
            </p:cNvPr>
            <p:cNvSpPr/>
            <p:nvPr/>
          </p:nvSpPr>
          <p:spPr>
            <a:xfrm>
              <a:off x="3228280" y="5853748"/>
              <a:ext cx="771051" cy="4470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Ports</a:t>
              </a:r>
            </a:p>
          </p:txBody>
        </p:sp>
        <p:sp>
          <p:nvSpPr>
            <p:cNvPr id="473" name="Oval 472">
              <a:extLst>
                <a:ext uri="{FF2B5EF4-FFF2-40B4-BE49-F238E27FC236}">
                  <a16:creationId xmlns:a16="http://schemas.microsoft.com/office/drawing/2014/main" id="{DFD43D14-F053-E34C-C77D-4B3EDD740A42}"/>
                </a:ext>
              </a:extLst>
            </p:cNvPr>
            <p:cNvSpPr/>
            <p:nvPr/>
          </p:nvSpPr>
          <p:spPr>
            <a:xfrm>
              <a:off x="2900709" y="5745355"/>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U1</a:t>
              </a:r>
            </a:p>
          </p:txBody>
        </p:sp>
        <p:sp>
          <p:nvSpPr>
            <p:cNvPr id="474" name="Oval 473">
              <a:extLst>
                <a:ext uri="{FF2B5EF4-FFF2-40B4-BE49-F238E27FC236}">
                  <a16:creationId xmlns:a16="http://schemas.microsoft.com/office/drawing/2014/main" id="{CBF13F99-ECFB-3EC1-EE19-17CB20908B10}"/>
                </a:ext>
              </a:extLst>
            </p:cNvPr>
            <p:cNvSpPr/>
            <p:nvPr/>
          </p:nvSpPr>
          <p:spPr>
            <a:xfrm>
              <a:off x="5127432" y="4297910"/>
              <a:ext cx="1198024" cy="4547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Endpoints</a:t>
              </a:r>
            </a:p>
          </p:txBody>
        </p:sp>
        <p:sp>
          <p:nvSpPr>
            <p:cNvPr id="475" name="Oval 474">
              <a:extLst>
                <a:ext uri="{FF2B5EF4-FFF2-40B4-BE49-F238E27FC236}">
                  <a16:creationId xmlns:a16="http://schemas.microsoft.com/office/drawing/2014/main" id="{85960402-91C2-6225-2D87-471DB446774A}"/>
                </a:ext>
              </a:extLst>
            </p:cNvPr>
            <p:cNvSpPr/>
            <p:nvPr/>
          </p:nvSpPr>
          <p:spPr>
            <a:xfrm>
              <a:off x="5040519" y="4198854"/>
              <a:ext cx="477548" cy="18965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I3</a:t>
              </a:r>
            </a:p>
          </p:txBody>
        </p:sp>
        <p:sp>
          <p:nvSpPr>
            <p:cNvPr id="476" name="Oval 475">
              <a:extLst>
                <a:ext uri="{FF2B5EF4-FFF2-40B4-BE49-F238E27FC236}">
                  <a16:creationId xmlns:a16="http://schemas.microsoft.com/office/drawing/2014/main" id="{EE1CB2D5-C9A7-23A9-154E-70DA45579378}"/>
                </a:ext>
              </a:extLst>
            </p:cNvPr>
            <p:cNvSpPr/>
            <p:nvPr/>
          </p:nvSpPr>
          <p:spPr>
            <a:xfrm>
              <a:off x="4865594" y="4511748"/>
              <a:ext cx="446177" cy="1685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I1</a:t>
              </a:r>
              <a:endParaRPr lang="en-GB" sz="900" dirty="0">
                <a:solidFill>
                  <a:schemeClr val="tx1"/>
                </a:solidFill>
              </a:endParaRPr>
            </a:p>
          </p:txBody>
        </p:sp>
        <p:sp>
          <p:nvSpPr>
            <p:cNvPr id="478" name="Oval 477">
              <a:extLst>
                <a:ext uri="{FF2B5EF4-FFF2-40B4-BE49-F238E27FC236}">
                  <a16:creationId xmlns:a16="http://schemas.microsoft.com/office/drawing/2014/main" id="{96691B34-2054-7941-A110-1D98383CDE88}"/>
                </a:ext>
              </a:extLst>
            </p:cNvPr>
            <p:cNvSpPr/>
            <p:nvPr/>
          </p:nvSpPr>
          <p:spPr>
            <a:xfrm>
              <a:off x="4885522" y="4358164"/>
              <a:ext cx="462774" cy="1689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I2</a:t>
              </a:r>
              <a:endParaRPr lang="en-GB" sz="900" dirty="0">
                <a:solidFill>
                  <a:schemeClr val="tx1"/>
                </a:solidFill>
              </a:endParaRPr>
            </a:p>
          </p:txBody>
        </p:sp>
        <p:sp>
          <p:nvSpPr>
            <p:cNvPr id="479" name="Oval 478">
              <a:extLst>
                <a:ext uri="{FF2B5EF4-FFF2-40B4-BE49-F238E27FC236}">
                  <a16:creationId xmlns:a16="http://schemas.microsoft.com/office/drawing/2014/main" id="{6CFE16AE-7513-FCBA-7F1C-E8172E63A6E0}"/>
                </a:ext>
              </a:extLst>
            </p:cNvPr>
            <p:cNvSpPr/>
            <p:nvPr/>
          </p:nvSpPr>
          <p:spPr>
            <a:xfrm>
              <a:off x="973094" y="2401573"/>
              <a:ext cx="995633" cy="418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System1</a:t>
              </a:r>
            </a:p>
          </p:txBody>
        </p:sp>
        <p:sp>
          <p:nvSpPr>
            <p:cNvPr id="481" name="Oval 480">
              <a:extLst>
                <a:ext uri="{FF2B5EF4-FFF2-40B4-BE49-F238E27FC236}">
                  <a16:creationId xmlns:a16="http://schemas.microsoft.com/office/drawing/2014/main" id="{F2BB968E-5BF7-0D17-2398-FD34382237DF}"/>
                </a:ext>
              </a:extLst>
            </p:cNvPr>
            <p:cNvSpPr/>
            <p:nvPr/>
          </p:nvSpPr>
          <p:spPr>
            <a:xfrm>
              <a:off x="1679308" y="2716150"/>
              <a:ext cx="735255" cy="4079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System2</a:t>
              </a:r>
            </a:p>
          </p:txBody>
        </p:sp>
        <p:sp>
          <p:nvSpPr>
            <p:cNvPr id="482" name="Oval 481">
              <a:extLst>
                <a:ext uri="{FF2B5EF4-FFF2-40B4-BE49-F238E27FC236}">
                  <a16:creationId xmlns:a16="http://schemas.microsoft.com/office/drawing/2014/main" id="{CF90A809-A86A-92D1-90F6-0D678D2968C7}"/>
                </a:ext>
              </a:extLst>
            </p:cNvPr>
            <p:cNvSpPr/>
            <p:nvPr/>
          </p:nvSpPr>
          <p:spPr>
            <a:xfrm>
              <a:off x="2279251" y="2527715"/>
              <a:ext cx="849655" cy="4295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System3</a:t>
              </a:r>
            </a:p>
          </p:txBody>
        </p:sp>
        <p:sp>
          <p:nvSpPr>
            <p:cNvPr id="483" name="Oval 482">
              <a:extLst>
                <a:ext uri="{FF2B5EF4-FFF2-40B4-BE49-F238E27FC236}">
                  <a16:creationId xmlns:a16="http://schemas.microsoft.com/office/drawing/2014/main" id="{80874C0C-6114-42D9-CB2F-341A3C7DF352}"/>
                </a:ext>
              </a:extLst>
            </p:cNvPr>
            <p:cNvSpPr/>
            <p:nvPr/>
          </p:nvSpPr>
          <p:spPr>
            <a:xfrm>
              <a:off x="2803807" y="5941161"/>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U2</a:t>
              </a:r>
            </a:p>
          </p:txBody>
        </p:sp>
        <p:sp>
          <p:nvSpPr>
            <p:cNvPr id="484" name="Oval 483">
              <a:extLst>
                <a:ext uri="{FF2B5EF4-FFF2-40B4-BE49-F238E27FC236}">
                  <a16:creationId xmlns:a16="http://schemas.microsoft.com/office/drawing/2014/main" id="{54BA2C4A-1EF1-EB44-CB13-0E7585F6850C}"/>
                </a:ext>
              </a:extLst>
            </p:cNvPr>
            <p:cNvSpPr/>
            <p:nvPr/>
          </p:nvSpPr>
          <p:spPr>
            <a:xfrm>
              <a:off x="2909581" y="6100425"/>
              <a:ext cx="544564" cy="2205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U3</a:t>
              </a:r>
            </a:p>
          </p:txBody>
        </p:sp>
        <p:sp>
          <p:nvSpPr>
            <p:cNvPr id="485" name="Oval 484">
              <a:extLst>
                <a:ext uri="{FF2B5EF4-FFF2-40B4-BE49-F238E27FC236}">
                  <a16:creationId xmlns:a16="http://schemas.microsoft.com/office/drawing/2014/main" id="{718D6F4E-CB07-30A9-A054-D2AC8B07C585}"/>
                </a:ext>
              </a:extLst>
            </p:cNvPr>
            <p:cNvSpPr/>
            <p:nvPr/>
          </p:nvSpPr>
          <p:spPr>
            <a:xfrm>
              <a:off x="3158770" y="6210278"/>
              <a:ext cx="544564" cy="220501"/>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U4</a:t>
              </a:r>
            </a:p>
          </p:txBody>
        </p:sp>
        <p:sp>
          <p:nvSpPr>
            <p:cNvPr id="489" name="Oval 488">
              <a:extLst>
                <a:ext uri="{FF2B5EF4-FFF2-40B4-BE49-F238E27FC236}">
                  <a16:creationId xmlns:a16="http://schemas.microsoft.com/office/drawing/2014/main" id="{9F44FBE2-E99C-AE60-6D04-E9A95CEE027E}"/>
                </a:ext>
              </a:extLst>
            </p:cNvPr>
            <p:cNvSpPr/>
            <p:nvPr/>
          </p:nvSpPr>
          <p:spPr>
            <a:xfrm>
              <a:off x="3737851" y="5764716"/>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90" name="Oval 489">
              <a:extLst>
                <a:ext uri="{FF2B5EF4-FFF2-40B4-BE49-F238E27FC236}">
                  <a16:creationId xmlns:a16="http://schemas.microsoft.com/office/drawing/2014/main" id="{4F676375-950E-0BA3-6A9C-538D6A3C2CF4}"/>
                </a:ext>
              </a:extLst>
            </p:cNvPr>
            <p:cNvSpPr/>
            <p:nvPr/>
          </p:nvSpPr>
          <p:spPr>
            <a:xfrm>
              <a:off x="3834753" y="5950421"/>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91" name="Oval 490">
              <a:extLst>
                <a:ext uri="{FF2B5EF4-FFF2-40B4-BE49-F238E27FC236}">
                  <a16:creationId xmlns:a16="http://schemas.microsoft.com/office/drawing/2014/main" id="{AAEF1D39-4DA3-DD7B-CC5F-7113737CB774}"/>
                </a:ext>
              </a:extLst>
            </p:cNvPr>
            <p:cNvSpPr/>
            <p:nvPr/>
          </p:nvSpPr>
          <p:spPr>
            <a:xfrm>
              <a:off x="3758582" y="6101040"/>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F3</a:t>
              </a:r>
            </a:p>
          </p:txBody>
        </p:sp>
        <p:sp>
          <p:nvSpPr>
            <p:cNvPr id="492" name="Oval 491">
              <a:extLst>
                <a:ext uri="{FF2B5EF4-FFF2-40B4-BE49-F238E27FC236}">
                  <a16:creationId xmlns:a16="http://schemas.microsoft.com/office/drawing/2014/main" id="{841EB250-161B-2CD4-A759-5CFFF46552F9}"/>
                </a:ext>
              </a:extLst>
            </p:cNvPr>
            <p:cNvSpPr/>
            <p:nvPr/>
          </p:nvSpPr>
          <p:spPr>
            <a:xfrm>
              <a:off x="3507943" y="6246376"/>
              <a:ext cx="544564" cy="2205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cxnSp>
          <p:nvCxnSpPr>
            <p:cNvPr id="493" name="Connector: Curved 492">
              <a:extLst>
                <a:ext uri="{FF2B5EF4-FFF2-40B4-BE49-F238E27FC236}">
                  <a16:creationId xmlns:a16="http://schemas.microsoft.com/office/drawing/2014/main" id="{9BFD4557-D511-3153-6E44-70986C91317B}"/>
                </a:ext>
              </a:extLst>
            </p:cNvPr>
            <p:cNvCxnSpPr>
              <a:cxnSpLocks/>
              <a:stCxn id="483" idx="2"/>
              <a:endCxn id="51" idx="4"/>
            </p:cNvCxnSpPr>
            <p:nvPr/>
          </p:nvCxnSpPr>
          <p:spPr>
            <a:xfrm rot="10800000">
              <a:off x="1787865" y="5133766"/>
              <a:ext cx="1015942" cy="917646"/>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4" name="Connector: Curved 493">
              <a:extLst>
                <a:ext uri="{FF2B5EF4-FFF2-40B4-BE49-F238E27FC236}">
                  <a16:creationId xmlns:a16="http://schemas.microsoft.com/office/drawing/2014/main" id="{81AEC30C-02F3-0CBA-91C3-63C81E1A17F1}"/>
                </a:ext>
              </a:extLst>
            </p:cNvPr>
            <p:cNvCxnSpPr>
              <a:cxnSpLocks/>
              <a:stCxn id="484" idx="3"/>
              <a:endCxn id="7" idx="4"/>
            </p:cNvCxnSpPr>
            <p:nvPr/>
          </p:nvCxnSpPr>
          <p:spPr>
            <a:xfrm rot="5400000" flipH="1">
              <a:off x="2268660" y="5567964"/>
              <a:ext cx="1011181" cy="430160"/>
            </a:xfrm>
            <a:prstGeom prst="curvedConnector3">
              <a:avLst>
                <a:gd name="adj1" fmla="val -2580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5" name="Connector: Curved 494">
              <a:extLst>
                <a:ext uri="{FF2B5EF4-FFF2-40B4-BE49-F238E27FC236}">
                  <a16:creationId xmlns:a16="http://schemas.microsoft.com/office/drawing/2014/main" id="{BFFAD826-BC2E-31AC-ACF5-C8CF28C1083D}"/>
                </a:ext>
              </a:extLst>
            </p:cNvPr>
            <p:cNvCxnSpPr>
              <a:cxnSpLocks/>
              <a:stCxn id="410" idx="2"/>
              <a:endCxn id="489" idx="7"/>
            </p:cNvCxnSpPr>
            <p:nvPr/>
          </p:nvCxnSpPr>
          <p:spPr>
            <a:xfrm rot="10800000">
              <a:off x="4202667" y="5797008"/>
              <a:ext cx="3063686" cy="285664"/>
            </a:xfrm>
            <a:prstGeom prst="curvedConnector4">
              <a:avLst>
                <a:gd name="adj1" fmla="val 48698"/>
                <a:gd name="adj2" fmla="val 21435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6" name="Connector: Curved 495">
              <a:extLst>
                <a:ext uri="{FF2B5EF4-FFF2-40B4-BE49-F238E27FC236}">
                  <a16:creationId xmlns:a16="http://schemas.microsoft.com/office/drawing/2014/main" id="{930D0B28-C5E4-2ED2-E47C-5A42ACCC11DB}"/>
                </a:ext>
              </a:extLst>
            </p:cNvPr>
            <p:cNvCxnSpPr>
              <a:cxnSpLocks/>
              <a:stCxn id="411" idx="2"/>
              <a:endCxn id="490" idx="6"/>
            </p:cNvCxnSpPr>
            <p:nvPr/>
          </p:nvCxnSpPr>
          <p:spPr>
            <a:xfrm rot="10800000">
              <a:off x="4379317" y="6060671"/>
              <a:ext cx="2807276" cy="254824"/>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7" name="Connector: Curved 496">
              <a:extLst>
                <a:ext uri="{FF2B5EF4-FFF2-40B4-BE49-F238E27FC236}">
                  <a16:creationId xmlns:a16="http://schemas.microsoft.com/office/drawing/2014/main" id="{7277F073-19D3-AB1F-1652-7412D070757E}"/>
                </a:ext>
              </a:extLst>
            </p:cNvPr>
            <p:cNvCxnSpPr>
              <a:cxnSpLocks/>
              <a:stCxn id="413" idx="3"/>
              <a:endCxn id="492" idx="5"/>
            </p:cNvCxnSpPr>
            <p:nvPr/>
          </p:nvCxnSpPr>
          <p:spPr>
            <a:xfrm rot="5400000" flipH="1">
              <a:off x="5724478" y="4682865"/>
              <a:ext cx="312862" cy="3816304"/>
            </a:xfrm>
            <a:prstGeom prst="curvedConnector3">
              <a:avLst>
                <a:gd name="adj1" fmla="val -116682"/>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98" name="Oval 497">
              <a:extLst>
                <a:ext uri="{FF2B5EF4-FFF2-40B4-BE49-F238E27FC236}">
                  <a16:creationId xmlns:a16="http://schemas.microsoft.com/office/drawing/2014/main" id="{3F16F52E-77C3-1AB9-2CC1-0C0AA6F1CF8C}"/>
                </a:ext>
              </a:extLst>
            </p:cNvPr>
            <p:cNvSpPr/>
            <p:nvPr/>
          </p:nvSpPr>
          <p:spPr>
            <a:xfrm>
              <a:off x="9219566" y="841369"/>
              <a:ext cx="969196" cy="48377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CXL-Chassis</a:t>
              </a:r>
            </a:p>
          </p:txBody>
        </p:sp>
        <p:cxnSp>
          <p:nvCxnSpPr>
            <p:cNvPr id="500" name="Connector: Curved 499">
              <a:extLst>
                <a:ext uri="{FF2B5EF4-FFF2-40B4-BE49-F238E27FC236}">
                  <a16:creationId xmlns:a16="http://schemas.microsoft.com/office/drawing/2014/main" id="{C3423F9C-006E-67AE-E28A-5B8DCF9AE6A3}"/>
                </a:ext>
              </a:extLst>
            </p:cNvPr>
            <p:cNvCxnSpPr>
              <a:cxnSpLocks/>
              <a:stCxn id="482" idx="7"/>
              <a:endCxn id="498" idx="3"/>
            </p:cNvCxnSpPr>
            <p:nvPr/>
          </p:nvCxnSpPr>
          <p:spPr>
            <a:xfrm rot="5400000" flipH="1" flipV="1">
              <a:off x="5514827" y="-1256051"/>
              <a:ext cx="1336323" cy="635702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66" name="Connector: Curved 65">
            <a:extLst>
              <a:ext uri="{FF2B5EF4-FFF2-40B4-BE49-F238E27FC236}">
                <a16:creationId xmlns:a16="http://schemas.microsoft.com/office/drawing/2014/main" id="{6630D054-74FF-53DD-D6F0-D77B90511414}"/>
              </a:ext>
            </a:extLst>
          </p:cNvPr>
          <p:cNvCxnSpPr>
            <a:cxnSpLocks/>
            <a:stCxn id="413" idx="3"/>
            <a:endCxn id="492" idx="5"/>
          </p:cNvCxnSpPr>
          <p:nvPr/>
        </p:nvCxnSpPr>
        <p:spPr>
          <a:xfrm rot="5400000" flipH="1">
            <a:off x="4990940" y="4308704"/>
            <a:ext cx="218946" cy="3313588"/>
          </a:xfrm>
          <a:prstGeom prst="curvedConnector3">
            <a:avLst>
              <a:gd name="adj1" fmla="val -116682"/>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12" name="TextBox 511">
            <a:extLst>
              <a:ext uri="{FF2B5EF4-FFF2-40B4-BE49-F238E27FC236}">
                <a16:creationId xmlns:a16="http://schemas.microsoft.com/office/drawing/2014/main" id="{112E26A5-AAFF-BAC0-E581-03A8A2D2C60E}"/>
              </a:ext>
            </a:extLst>
          </p:cNvPr>
          <p:cNvSpPr txBox="1"/>
          <p:nvPr/>
        </p:nvSpPr>
        <p:spPr>
          <a:xfrm>
            <a:off x="4500891" y="1355843"/>
            <a:ext cx="1877050" cy="369332"/>
          </a:xfrm>
          <a:prstGeom prst="rect">
            <a:avLst/>
          </a:prstGeom>
          <a:noFill/>
        </p:spPr>
        <p:txBody>
          <a:bodyPr wrap="square">
            <a:spAutoFit/>
          </a:bodyPr>
          <a:lstStyle/>
          <a:p>
            <a:r>
              <a:rPr lang="en-US" b="1" dirty="0"/>
              <a:t>Only ONE Root</a:t>
            </a:r>
          </a:p>
        </p:txBody>
      </p:sp>
      <p:sp>
        <p:nvSpPr>
          <p:cNvPr id="513" name="TextBox 512">
            <a:extLst>
              <a:ext uri="{FF2B5EF4-FFF2-40B4-BE49-F238E27FC236}">
                <a16:creationId xmlns:a16="http://schemas.microsoft.com/office/drawing/2014/main" id="{802222CF-40F0-8814-E198-D0AB787DF8D6}"/>
              </a:ext>
            </a:extLst>
          </p:cNvPr>
          <p:cNvSpPr txBox="1"/>
          <p:nvPr/>
        </p:nvSpPr>
        <p:spPr>
          <a:xfrm>
            <a:off x="6096000" y="2697670"/>
            <a:ext cx="2099310" cy="369332"/>
          </a:xfrm>
          <a:prstGeom prst="rect">
            <a:avLst/>
          </a:prstGeom>
          <a:noFill/>
        </p:spPr>
        <p:txBody>
          <a:bodyPr wrap="square">
            <a:spAutoFit/>
          </a:bodyPr>
          <a:lstStyle/>
          <a:p>
            <a:r>
              <a:rPr lang="en-US" b="1" dirty="0"/>
              <a:t>No Conflicting URIs</a:t>
            </a:r>
          </a:p>
        </p:txBody>
      </p:sp>
      <p:sp>
        <p:nvSpPr>
          <p:cNvPr id="514" name="TextBox 513">
            <a:extLst>
              <a:ext uri="{FF2B5EF4-FFF2-40B4-BE49-F238E27FC236}">
                <a16:creationId xmlns:a16="http://schemas.microsoft.com/office/drawing/2014/main" id="{17C76E16-FDB4-8863-16DA-F197BF483327}"/>
              </a:ext>
            </a:extLst>
          </p:cNvPr>
          <p:cNvSpPr txBox="1"/>
          <p:nvPr/>
        </p:nvSpPr>
        <p:spPr>
          <a:xfrm>
            <a:off x="3824345" y="5890306"/>
            <a:ext cx="2932862" cy="369332"/>
          </a:xfrm>
          <a:prstGeom prst="rect">
            <a:avLst/>
          </a:prstGeom>
          <a:noFill/>
        </p:spPr>
        <p:txBody>
          <a:bodyPr wrap="square">
            <a:spAutoFit/>
          </a:bodyPr>
          <a:lstStyle/>
          <a:p>
            <a:r>
              <a:rPr lang="en-US" b="1" dirty="0"/>
              <a:t>Boundary Links resolved</a:t>
            </a:r>
          </a:p>
        </p:txBody>
      </p:sp>
      <p:sp>
        <p:nvSpPr>
          <p:cNvPr id="44" name="TextBox 43">
            <a:extLst>
              <a:ext uri="{FF2B5EF4-FFF2-40B4-BE49-F238E27FC236}">
                <a16:creationId xmlns:a16="http://schemas.microsoft.com/office/drawing/2014/main" id="{5BE162F5-7FAA-C346-23CB-65A732D55061}"/>
              </a:ext>
            </a:extLst>
          </p:cNvPr>
          <p:cNvSpPr txBox="1"/>
          <p:nvPr/>
        </p:nvSpPr>
        <p:spPr>
          <a:xfrm>
            <a:off x="188948" y="1202786"/>
            <a:ext cx="3091521" cy="707886"/>
          </a:xfrm>
          <a:prstGeom prst="rect">
            <a:avLst/>
          </a:prstGeom>
          <a:solidFill>
            <a:schemeClr val="bg1">
              <a:lumMod val="85000"/>
            </a:schemeClr>
          </a:solidFill>
          <a:ln>
            <a:solidFill>
              <a:schemeClr val="tx1"/>
            </a:solidFill>
          </a:ln>
        </p:spPr>
        <p:txBody>
          <a:bodyPr wrap="square">
            <a:spAutoFit/>
          </a:bodyPr>
          <a:lstStyle/>
          <a:p>
            <a:r>
              <a:rPr lang="en-US" sz="2000" b="1" dirty="0"/>
              <a:t>Pro:  Works with arbitrary, Sunfish compliant Agents</a:t>
            </a:r>
          </a:p>
        </p:txBody>
      </p:sp>
      <p:sp>
        <p:nvSpPr>
          <p:cNvPr id="5" name="TextBox 4">
            <a:extLst>
              <a:ext uri="{FF2B5EF4-FFF2-40B4-BE49-F238E27FC236}">
                <a16:creationId xmlns:a16="http://schemas.microsoft.com/office/drawing/2014/main" id="{4FF6F941-7D3D-D1AD-01C3-E4713219208C}"/>
              </a:ext>
            </a:extLst>
          </p:cNvPr>
          <p:cNvSpPr txBox="1"/>
          <p:nvPr/>
        </p:nvSpPr>
        <p:spPr>
          <a:xfrm>
            <a:off x="188948" y="1964462"/>
            <a:ext cx="4228415" cy="707886"/>
          </a:xfrm>
          <a:prstGeom prst="rect">
            <a:avLst/>
          </a:prstGeom>
          <a:solidFill>
            <a:schemeClr val="bg1">
              <a:lumMod val="85000"/>
            </a:schemeClr>
          </a:solidFill>
          <a:ln>
            <a:solidFill>
              <a:schemeClr val="tx1"/>
            </a:solidFill>
          </a:ln>
        </p:spPr>
        <p:txBody>
          <a:bodyPr wrap="square">
            <a:spAutoFit/>
          </a:bodyPr>
          <a:lstStyle/>
          <a:p>
            <a:r>
              <a:rPr lang="en-US" sz="2000" b="1" dirty="0"/>
              <a:t>Con:  No simple indicator all the Endpoints are on the same fabric</a:t>
            </a:r>
          </a:p>
        </p:txBody>
      </p:sp>
    </p:spTree>
    <p:extLst>
      <p:ext uri="{BB962C8B-B14F-4D97-AF65-F5344CB8AC3E}">
        <p14:creationId xmlns:p14="http://schemas.microsoft.com/office/powerpoint/2010/main" val="364402583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wipe(left)">
                                      <p:cBhvr>
                                        <p:cTn id="12" dur="500"/>
                                        <p:tgtEl>
                                          <p:spTgt spid="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4"/>
                                        </p:tgtEl>
                                        <p:attrNameLst>
                                          <p:attrName>style.visibility</p:attrName>
                                        </p:attrNameLst>
                                      </p:cBhvr>
                                      <p:to>
                                        <p:strVal val="visible"/>
                                      </p:to>
                                    </p:set>
                                    <p:animEffect transition="in" filter="wipe(left)">
                                      <p:cBhvr>
                                        <p:cTn id="17" dur="500"/>
                                        <p:tgtEl>
                                          <p:spTgt spid="5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p:bldP spid="513" grpId="0"/>
      <p:bldP spid="514" grpId="0"/>
      <p:bldP spid="4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E2A1-39B4-DDAD-D648-4816F4CF6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0D6AF-7D2F-F912-F9D3-33DD47610232}"/>
              </a:ext>
            </a:extLst>
          </p:cNvPr>
          <p:cNvSpPr>
            <a:spLocks noGrp="1"/>
          </p:cNvSpPr>
          <p:nvPr>
            <p:ph type="title"/>
          </p:nvPr>
        </p:nvSpPr>
        <p:spPr>
          <a:xfrm>
            <a:off x="2499310" y="62719"/>
            <a:ext cx="6967420" cy="1325563"/>
          </a:xfrm>
        </p:spPr>
        <p:txBody>
          <a:bodyPr>
            <a:normAutofit fontScale="90000"/>
          </a:bodyPr>
          <a:lstStyle/>
          <a:p>
            <a:pPr algn="ctr"/>
            <a:r>
              <a:rPr lang="en-US" sz="3600" i="1" dirty="0">
                <a:solidFill>
                  <a:schemeClr val="bg1"/>
                </a:solidFill>
              </a:rPr>
              <a:t>Second Aggregation Solution</a:t>
            </a:r>
            <a:br>
              <a:rPr lang="en-US" sz="3600" i="1" dirty="0">
                <a:solidFill>
                  <a:schemeClr val="bg1"/>
                </a:solidFill>
              </a:rPr>
            </a:br>
            <a:r>
              <a:rPr lang="en-US" sz="3600" i="1" dirty="0">
                <a:solidFill>
                  <a:schemeClr val="bg1"/>
                </a:solidFill>
              </a:rPr>
              <a:t>Sunfish Merges the Fabrics</a:t>
            </a:r>
            <a:br>
              <a:rPr lang="en-US" sz="3600" i="1" dirty="0">
                <a:solidFill>
                  <a:schemeClr val="bg1"/>
                </a:solidFill>
              </a:rPr>
            </a:br>
            <a:endParaRPr lang="en-GB" sz="3600" dirty="0">
              <a:solidFill>
                <a:schemeClr val="bg1"/>
              </a:solidFill>
            </a:endParaRPr>
          </a:p>
        </p:txBody>
      </p:sp>
      <p:sp>
        <p:nvSpPr>
          <p:cNvPr id="425" name="Oval 424">
            <a:extLst>
              <a:ext uri="{FF2B5EF4-FFF2-40B4-BE49-F238E27FC236}">
                <a16:creationId xmlns:a16="http://schemas.microsoft.com/office/drawing/2014/main" id="{DA0B4903-A544-D250-BE25-5FBD7C3F6170}"/>
              </a:ext>
            </a:extLst>
          </p:cNvPr>
          <p:cNvSpPr/>
          <p:nvPr/>
        </p:nvSpPr>
        <p:spPr>
          <a:xfrm>
            <a:off x="6538933" y="5484232"/>
            <a:ext cx="894600" cy="43081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Ports</a:t>
            </a:r>
          </a:p>
        </p:txBody>
      </p:sp>
      <p:sp>
        <p:nvSpPr>
          <p:cNvPr id="21" name="Oval 20">
            <a:extLst>
              <a:ext uri="{FF2B5EF4-FFF2-40B4-BE49-F238E27FC236}">
                <a16:creationId xmlns:a16="http://schemas.microsoft.com/office/drawing/2014/main" id="{A6CBD086-4598-E4C9-4155-2F248809C5CF}"/>
              </a:ext>
            </a:extLst>
          </p:cNvPr>
          <p:cNvSpPr/>
          <p:nvPr/>
        </p:nvSpPr>
        <p:spPr>
          <a:xfrm>
            <a:off x="4962079" y="4531782"/>
            <a:ext cx="840940" cy="44231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Switches</a:t>
            </a:r>
          </a:p>
        </p:txBody>
      </p:sp>
      <p:cxnSp>
        <p:nvCxnSpPr>
          <p:cNvPr id="26" name="Connector: Curved 25">
            <a:extLst>
              <a:ext uri="{FF2B5EF4-FFF2-40B4-BE49-F238E27FC236}">
                <a16:creationId xmlns:a16="http://schemas.microsoft.com/office/drawing/2014/main" id="{6C7A1FEB-AB2D-C3DE-E4EC-34C19A470B2A}"/>
              </a:ext>
            </a:extLst>
          </p:cNvPr>
          <p:cNvCxnSpPr>
            <a:cxnSpLocks/>
            <a:stCxn id="17" idx="4"/>
            <a:endCxn id="21" idx="0"/>
          </p:cNvCxnSpPr>
          <p:nvPr/>
        </p:nvCxnSpPr>
        <p:spPr>
          <a:xfrm rot="5400000">
            <a:off x="4843797" y="3906351"/>
            <a:ext cx="1164184" cy="8667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B9A912FE-EF2D-146C-6523-941726FD00FA}"/>
              </a:ext>
            </a:extLst>
          </p:cNvPr>
          <p:cNvSpPr/>
          <p:nvPr/>
        </p:nvSpPr>
        <p:spPr>
          <a:xfrm>
            <a:off x="8670665" y="1968649"/>
            <a:ext cx="710004" cy="2893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Chassis</a:t>
            </a:r>
          </a:p>
        </p:txBody>
      </p:sp>
      <p:sp>
        <p:nvSpPr>
          <p:cNvPr id="72" name="Oval 71">
            <a:extLst>
              <a:ext uri="{FF2B5EF4-FFF2-40B4-BE49-F238E27FC236}">
                <a16:creationId xmlns:a16="http://schemas.microsoft.com/office/drawing/2014/main" id="{147A2629-453C-6B27-5EF1-394BD9284231}"/>
              </a:ext>
            </a:extLst>
          </p:cNvPr>
          <p:cNvSpPr/>
          <p:nvPr/>
        </p:nvSpPr>
        <p:spPr>
          <a:xfrm>
            <a:off x="8692179" y="2203735"/>
            <a:ext cx="1180146" cy="2597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tx1"/>
                </a:solidFill>
              </a:rPr>
              <a:t>PooledCXL</a:t>
            </a:r>
            <a:endParaRPr lang="en-GB" sz="900" dirty="0">
              <a:solidFill>
                <a:schemeClr val="tx1"/>
              </a:solidFill>
            </a:endParaRPr>
          </a:p>
        </p:txBody>
      </p:sp>
      <p:cxnSp>
        <p:nvCxnSpPr>
          <p:cNvPr id="74" name="Connector: Curved 73">
            <a:extLst>
              <a:ext uri="{FF2B5EF4-FFF2-40B4-BE49-F238E27FC236}">
                <a16:creationId xmlns:a16="http://schemas.microsoft.com/office/drawing/2014/main" id="{C49E5E0D-41EB-790C-A6B3-682853E63518}"/>
              </a:ext>
            </a:extLst>
          </p:cNvPr>
          <p:cNvCxnSpPr>
            <a:cxnSpLocks/>
            <a:stCxn id="47" idx="6"/>
            <a:endCxn id="71" idx="0"/>
          </p:cNvCxnSpPr>
          <p:nvPr/>
        </p:nvCxnSpPr>
        <p:spPr>
          <a:xfrm>
            <a:off x="5622443" y="1833536"/>
            <a:ext cx="3403224" cy="135113"/>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5" name="Oval 84">
            <a:extLst>
              <a:ext uri="{FF2B5EF4-FFF2-40B4-BE49-F238E27FC236}">
                <a16:creationId xmlns:a16="http://schemas.microsoft.com/office/drawing/2014/main" id="{072AB0C4-3D0B-E50C-24C8-60915A699980}"/>
              </a:ext>
            </a:extLst>
          </p:cNvPr>
          <p:cNvSpPr/>
          <p:nvPr/>
        </p:nvSpPr>
        <p:spPr>
          <a:xfrm>
            <a:off x="8982353" y="3177455"/>
            <a:ext cx="669793" cy="28514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PCIe</a:t>
            </a:r>
          </a:p>
          <a:p>
            <a:pPr algn="ctr"/>
            <a:r>
              <a:rPr lang="en-GB" sz="600" dirty="0"/>
              <a:t>Devices</a:t>
            </a:r>
          </a:p>
        </p:txBody>
      </p:sp>
      <p:cxnSp>
        <p:nvCxnSpPr>
          <p:cNvPr id="90" name="Connector: Curved 89">
            <a:extLst>
              <a:ext uri="{FF2B5EF4-FFF2-40B4-BE49-F238E27FC236}">
                <a16:creationId xmlns:a16="http://schemas.microsoft.com/office/drawing/2014/main" id="{1FFEB4C3-67C9-4D6B-C68F-117459D182A7}"/>
              </a:ext>
            </a:extLst>
          </p:cNvPr>
          <p:cNvCxnSpPr>
            <a:cxnSpLocks/>
            <a:stCxn id="72" idx="4"/>
            <a:endCxn id="85" idx="0"/>
          </p:cNvCxnSpPr>
          <p:nvPr/>
        </p:nvCxnSpPr>
        <p:spPr>
          <a:xfrm rot="16200000" flipH="1">
            <a:off x="8942774" y="2802978"/>
            <a:ext cx="713955" cy="34998"/>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9" name="Oval 98">
            <a:extLst>
              <a:ext uri="{FF2B5EF4-FFF2-40B4-BE49-F238E27FC236}">
                <a16:creationId xmlns:a16="http://schemas.microsoft.com/office/drawing/2014/main" id="{A2DCDC3A-5B0C-614C-1C42-B7EDAA3D01C5}"/>
              </a:ext>
            </a:extLst>
          </p:cNvPr>
          <p:cNvSpPr/>
          <p:nvPr/>
        </p:nvSpPr>
        <p:spPr>
          <a:xfrm>
            <a:off x="9432132" y="3359543"/>
            <a:ext cx="281158" cy="1381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100" name="Oval 99">
            <a:extLst>
              <a:ext uri="{FF2B5EF4-FFF2-40B4-BE49-F238E27FC236}">
                <a16:creationId xmlns:a16="http://schemas.microsoft.com/office/drawing/2014/main" id="{CD33562B-384B-7EF6-9EAD-9DA5A0E04DCE}"/>
              </a:ext>
            </a:extLst>
          </p:cNvPr>
          <p:cNvSpPr/>
          <p:nvPr/>
        </p:nvSpPr>
        <p:spPr>
          <a:xfrm>
            <a:off x="9918333" y="5820815"/>
            <a:ext cx="457196" cy="2926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cxnSp>
        <p:nvCxnSpPr>
          <p:cNvPr id="102" name="Connector: Curved 101">
            <a:extLst>
              <a:ext uri="{FF2B5EF4-FFF2-40B4-BE49-F238E27FC236}">
                <a16:creationId xmlns:a16="http://schemas.microsoft.com/office/drawing/2014/main" id="{88EBD107-F0A3-D37F-E5D8-36185A31E1C7}"/>
              </a:ext>
            </a:extLst>
          </p:cNvPr>
          <p:cNvCxnSpPr>
            <a:cxnSpLocks/>
            <a:stCxn id="99" idx="4"/>
            <a:endCxn id="100" idx="0"/>
          </p:cNvCxnSpPr>
          <p:nvPr/>
        </p:nvCxnSpPr>
        <p:spPr>
          <a:xfrm rot="16200000" flipH="1">
            <a:off x="8698284" y="4372168"/>
            <a:ext cx="2323075" cy="574220"/>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FE9F0124-F34C-4B58-D884-528682B91468}"/>
              </a:ext>
            </a:extLst>
          </p:cNvPr>
          <p:cNvSpPr/>
          <p:nvPr/>
        </p:nvSpPr>
        <p:spPr>
          <a:xfrm>
            <a:off x="9931981" y="2768337"/>
            <a:ext cx="669793" cy="28514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Domains</a:t>
            </a:r>
          </a:p>
        </p:txBody>
      </p:sp>
      <p:cxnSp>
        <p:nvCxnSpPr>
          <p:cNvPr id="119" name="Connector: Curved 118">
            <a:extLst>
              <a:ext uri="{FF2B5EF4-FFF2-40B4-BE49-F238E27FC236}">
                <a16:creationId xmlns:a16="http://schemas.microsoft.com/office/drawing/2014/main" id="{DA4EB5DA-426C-C3D5-0E42-01C02F5BCA9C}"/>
              </a:ext>
            </a:extLst>
          </p:cNvPr>
          <p:cNvCxnSpPr>
            <a:cxnSpLocks/>
            <a:stCxn id="72" idx="5"/>
            <a:endCxn id="113" idx="0"/>
          </p:cNvCxnSpPr>
          <p:nvPr/>
        </p:nvCxnSpPr>
        <p:spPr>
          <a:xfrm rot="16200000" flipH="1">
            <a:off x="9811748" y="2313206"/>
            <a:ext cx="342879" cy="567381"/>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0" name="Oval 119">
            <a:extLst>
              <a:ext uri="{FF2B5EF4-FFF2-40B4-BE49-F238E27FC236}">
                <a16:creationId xmlns:a16="http://schemas.microsoft.com/office/drawing/2014/main" id="{291BB9BB-821A-3F50-A7EE-DB55B0090B23}"/>
              </a:ext>
            </a:extLst>
          </p:cNvPr>
          <p:cNvSpPr/>
          <p:nvPr/>
        </p:nvSpPr>
        <p:spPr>
          <a:xfrm>
            <a:off x="11036757" y="2802610"/>
            <a:ext cx="669793" cy="28514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p:txBody>
      </p:sp>
      <p:sp>
        <p:nvSpPr>
          <p:cNvPr id="121" name="Oval 120">
            <a:extLst>
              <a:ext uri="{FF2B5EF4-FFF2-40B4-BE49-F238E27FC236}">
                <a16:creationId xmlns:a16="http://schemas.microsoft.com/office/drawing/2014/main" id="{FBBE919C-5A9F-0FD9-3927-86EF04773344}"/>
              </a:ext>
            </a:extLst>
          </p:cNvPr>
          <p:cNvSpPr/>
          <p:nvPr/>
        </p:nvSpPr>
        <p:spPr>
          <a:xfrm>
            <a:off x="10986908" y="2986792"/>
            <a:ext cx="221986" cy="131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122" name="Oval 121">
            <a:extLst>
              <a:ext uri="{FF2B5EF4-FFF2-40B4-BE49-F238E27FC236}">
                <a16:creationId xmlns:a16="http://schemas.microsoft.com/office/drawing/2014/main" id="{0BCDBBA8-EE86-094A-C371-C896517B8D47}"/>
              </a:ext>
            </a:extLst>
          </p:cNvPr>
          <p:cNvSpPr/>
          <p:nvPr/>
        </p:nvSpPr>
        <p:spPr>
          <a:xfrm>
            <a:off x="11169874" y="3024362"/>
            <a:ext cx="221986" cy="131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cxnSp>
        <p:nvCxnSpPr>
          <p:cNvPr id="128" name="Connector: Curved 127">
            <a:extLst>
              <a:ext uri="{FF2B5EF4-FFF2-40B4-BE49-F238E27FC236}">
                <a16:creationId xmlns:a16="http://schemas.microsoft.com/office/drawing/2014/main" id="{0CD05DBB-5039-3C57-A3B0-7BD3C9019B31}"/>
              </a:ext>
            </a:extLst>
          </p:cNvPr>
          <p:cNvCxnSpPr>
            <a:cxnSpLocks/>
            <a:stCxn id="121" idx="4"/>
            <a:endCxn id="271" idx="4"/>
          </p:cNvCxnSpPr>
          <p:nvPr/>
        </p:nvCxnSpPr>
        <p:spPr>
          <a:xfrm rot="5400000" flipH="1">
            <a:off x="10499442" y="2519386"/>
            <a:ext cx="58430" cy="1138488"/>
          </a:xfrm>
          <a:prstGeom prst="curvedConnector3">
            <a:avLst>
              <a:gd name="adj1" fmla="val -3255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1" name="Connector: Curved 130">
            <a:extLst>
              <a:ext uri="{FF2B5EF4-FFF2-40B4-BE49-F238E27FC236}">
                <a16:creationId xmlns:a16="http://schemas.microsoft.com/office/drawing/2014/main" id="{394BD616-7033-A8EA-06AC-3E9D9472D940}"/>
              </a:ext>
            </a:extLst>
          </p:cNvPr>
          <p:cNvCxnSpPr>
            <a:cxnSpLocks/>
            <a:stCxn id="122" idx="4"/>
            <a:endCxn id="272" idx="4"/>
          </p:cNvCxnSpPr>
          <p:nvPr/>
        </p:nvCxnSpPr>
        <p:spPr>
          <a:xfrm rot="5400000" flipH="1">
            <a:off x="10720688" y="2595236"/>
            <a:ext cx="969" cy="1119390"/>
          </a:xfrm>
          <a:prstGeom prst="curvedConnector3">
            <a:avLst>
              <a:gd name="adj1" fmla="val -19639175"/>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9" name="Oval 58">
            <a:extLst>
              <a:ext uri="{FF2B5EF4-FFF2-40B4-BE49-F238E27FC236}">
                <a16:creationId xmlns:a16="http://schemas.microsoft.com/office/drawing/2014/main" id="{5D607EA2-EA6E-1B7B-54B2-3D3D325D0081}"/>
              </a:ext>
            </a:extLst>
          </p:cNvPr>
          <p:cNvSpPr/>
          <p:nvPr/>
        </p:nvSpPr>
        <p:spPr>
          <a:xfrm>
            <a:off x="5233486" y="4864572"/>
            <a:ext cx="634284" cy="28738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CXL2</a:t>
            </a:r>
          </a:p>
        </p:txBody>
      </p:sp>
      <p:sp>
        <p:nvSpPr>
          <p:cNvPr id="136" name="Oval 135">
            <a:extLst>
              <a:ext uri="{FF2B5EF4-FFF2-40B4-BE49-F238E27FC236}">
                <a16:creationId xmlns:a16="http://schemas.microsoft.com/office/drawing/2014/main" id="{C7F24842-9CE9-DF57-7F41-C5402801B9F0}"/>
              </a:ext>
            </a:extLst>
          </p:cNvPr>
          <p:cNvSpPr/>
          <p:nvPr/>
        </p:nvSpPr>
        <p:spPr>
          <a:xfrm>
            <a:off x="8841252" y="3317071"/>
            <a:ext cx="281158" cy="138197"/>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137" name="Oval 136">
            <a:extLst>
              <a:ext uri="{FF2B5EF4-FFF2-40B4-BE49-F238E27FC236}">
                <a16:creationId xmlns:a16="http://schemas.microsoft.com/office/drawing/2014/main" id="{0AAD1720-BCFE-6E86-8E44-2A8B845225BC}"/>
              </a:ext>
            </a:extLst>
          </p:cNvPr>
          <p:cNvSpPr/>
          <p:nvPr/>
        </p:nvSpPr>
        <p:spPr>
          <a:xfrm>
            <a:off x="8293735" y="4299873"/>
            <a:ext cx="462725" cy="2926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sp>
        <p:nvSpPr>
          <p:cNvPr id="138" name="Oval 137">
            <a:extLst>
              <a:ext uri="{FF2B5EF4-FFF2-40B4-BE49-F238E27FC236}">
                <a16:creationId xmlns:a16="http://schemas.microsoft.com/office/drawing/2014/main" id="{4D6E8836-B691-E843-F45C-A340FC4A34F0}"/>
              </a:ext>
            </a:extLst>
          </p:cNvPr>
          <p:cNvSpPr/>
          <p:nvPr/>
        </p:nvSpPr>
        <p:spPr>
          <a:xfrm>
            <a:off x="8983763" y="3420261"/>
            <a:ext cx="281158" cy="13819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139" name="Oval 138">
            <a:extLst>
              <a:ext uri="{FF2B5EF4-FFF2-40B4-BE49-F238E27FC236}">
                <a16:creationId xmlns:a16="http://schemas.microsoft.com/office/drawing/2014/main" id="{A0E031C3-CFB9-BEA8-2168-ABB7E3E72BC7}"/>
              </a:ext>
            </a:extLst>
          </p:cNvPr>
          <p:cNvSpPr/>
          <p:nvPr/>
        </p:nvSpPr>
        <p:spPr>
          <a:xfrm>
            <a:off x="8853760" y="4813067"/>
            <a:ext cx="457196" cy="2926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sp>
        <p:nvSpPr>
          <p:cNvPr id="140" name="Oval 139">
            <a:extLst>
              <a:ext uri="{FF2B5EF4-FFF2-40B4-BE49-F238E27FC236}">
                <a16:creationId xmlns:a16="http://schemas.microsoft.com/office/drawing/2014/main" id="{ED8DD126-64DF-9F40-9E2B-85F1A7AAD642}"/>
              </a:ext>
            </a:extLst>
          </p:cNvPr>
          <p:cNvSpPr/>
          <p:nvPr/>
        </p:nvSpPr>
        <p:spPr>
          <a:xfrm>
            <a:off x="9216043" y="3408737"/>
            <a:ext cx="281158" cy="1381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141" name="Oval 140">
            <a:extLst>
              <a:ext uri="{FF2B5EF4-FFF2-40B4-BE49-F238E27FC236}">
                <a16:creationId xmlns:a16="http://schemas.microsoft.com/office/drawing/2014/main" id="{6D19992E-771A-A3CF-21C7-F0F4286D45DB}"/>
              </a:ext>
            </a:extLst>
          </p:cNvPr>
          <p:cNvSpPr/>
          <p:nvPr/>
        </p:nvSpPr>
        <p:spPr>
          <a:xfrm>
            <a:off x="9375717" y="5274955"/>
            <a:ext cx="457196" cy="2926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Ports</a:t>
            </a:r>
          </a:p>
        </p:txBody>
      </p:sp>
      <p:cxnSp>
        <p:nvCxnSpPr>
          <p:cNvPr id="143" name="Connector: Curved 142">
            <a:extLst>
              <a:ext uri="{FF2B5EF4-FFF2-40B4-BE49-F238E27FC236}">
                <a16:creationId xmlns:a16="http://schemas.microsoft.com/office/drawing/2014/main" id="{7AD674DB-0E62-F5E8-2B18-8E0F5837C827}"/>
              </a:ext>
            </a:extLst>
          </p:cNvPr>
          <p:cNvCxnSpPr>
            <a:cxnSpLocks/>
            <a:stCxn id="140" idx="4"/>
            <a:endCxn id="141" idx="0"/>
          </p:cNvCxnSpPr>
          <p:nvPr/>
        </p:nvCxnSpPr>
        <p:spPr>
          <a:xfrm rot="16200000" flipH="1">
            <a:off x="8616458" y="4287097"/>
            <a:ext cx="1728021" cy="247693"/>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6" name="Connector: Curved 145">
            <a:extLst>
              <a:ext uri="{FF2B5EF4-FFF2-40B4-BE49-F238E27FC236}">
                <a16:creationId xmlns:a16="http://schemas.microsoft.com/office/drawing/2014/main" id="{42920FAE-18AF-691C-9E64-BB28D6B242D2}"/>
              </a:ext>
            </a:extLst>
          </p:cNvPr>
          <p:cNvCxnSpPr>
            <a:cxnSpLocks/>
            <a:stCxn id="138" idx="4"/>
            <a:endCxn id="139" idx="0"/>
          </p:cNvCxnSpPr>
          <p:nvPr/>
        </p:nvCxnSpPr>
        <p:spPr>
          <a:xfrm rot="5400000">
            <a:off x="8476047" y="4164771"/>
            <a:ext cx="1254608" cy="41984"/>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9" name="Connector: Curved 148">
            <a:extLst>
              <a:ext uri="{FF2B5EF4-FFF2-40B4-BE49-F238E27FC236}">
                <a16:creationId xmlns:a16="http://schemas.microsoft.com/office/drawing/2014/main" id="{FC70521C-D08F-5A58-FCB7-C164091D5E49}"/>
              </a:ext>
            </a:extLst>
          </p:cNvPr>
          <p:cNvCxnSpPr>
            <a:cxnSpLocks/>
            <a:stCxn id="136" idx="3"/>
            <a:endCxn id="137" idx="0"/>
          </p:cNvCxnSpPr>
          <p:nvPr/>
        </p:nvCxnSpPr>
        <p:spPr>
          <a:xfrm rot="5400000">
            <a:off x="8271341" y="3688786"/>
            <a:ext cx="864844" cy="357329"/>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1" name="Connector: Curved 180">
            <a:extLst>
              <a:ext uri="{FF2B5EF4-FFF2-40B4-BE49-F238E27FC236}">
                <a16:creationId xmlns:a16="http://schemas.microsoft.com/office/drawing/2014/main" id="{12463EE0-C057-4E7B-C18F-307E2E1BC505}"/>
              </a:ext>
            </a:extLst>
          </p:cNvPr>
          <p:cNvCxnSpPr>
            <a:cxnSpLocks/>
            <a:stCxn id="72" idx="6"/>
            <a:endCxn id="120" idx="0"/>
          </p:cNvCxnSpPr>
          <p:nvPr/>
        </p:nvCxnSpPr>
        <p:spPr>
          <a:xfrm>
            <a:off x="9872325" y="2333618"/>
            <a:ext cx="1499329" cy="468992"/>
          </a:xfrm>
          <a:prstGeom prst="curved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2" name="Oval 91">
            <a:extLst>
              <a:ext uri="{FF2B5EF4-FFF2-40B4-BE49-F238E27FC236}">
                <a16:creationId xmlns:a16="http://schemas.microsoft.com/office/drawing/2014/main" id="{323429E4-F3C1-D328-5E02-F52C220A4757}"/>
              </a:ext>
            </a:extLst>
          </p:cNvPr>
          <p:cNvSpPr/>
          <p:nvPr/>
        </p:nvSpPr>
        <p:spPr>
          <a:xfrm>
            <a:off x="5803019" y="3855671"/>
            <a:ext cx="988102" cy="37843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Endpoints</a:t>
            </a:r>
          </a:p>
        </p:txBody>
      </p:sp>
      <p:sp>
        <p:nvSpPr>
          <p:cNvPr id="124" name="Oval 123">
            <a:extLst>
              <a:ext uri="{FF2B5EF4-FFF2-40B4-BE49-F238E27FC236}">
                <a16:creationId xmlns:a16="http://schemas.microsoft.com/office/drawing/2014/main" id="{F593FCEC-28A8-5B02-D5D1-8495F4B4AB44}"/>
              </a:ext>
            </a:extLst>
          </p:cNvPr>
          <p:cNvSpPr/>
          <p:nvPr/>
        </p:nvSpPr>
        <p:spPr>
          <a:xfrm>
            <a:off x="6626780" y="3981436"/>
            <a:ext cx="519146" cy="1802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T2</a:t>
            </a:r>
          </a:p>
        </p:txBody>
      </p:sp>
      <p:sp>
        <p:nvSpPr>
          <p:cNvPr id="125" name="Oval 124">
            <a:extLst>
              <a:ext uri="{FF2B5EF4-FFF2-40B4-BE49-F238E27FC236}">
                <a16:creationId xmlns:a16="http://schemas.microsoft.com/office/drawing/2014/main" id="{3BB996B1-5251-80B4-EF36-4193841614B9}"/>
              </a:ext>
            </a:extLst>
          </p:cNvPr>
          <p:cNvSpPr/>
          <p:nvPr/>
        </p:nvSpPr>
        <p:spPr>
          <a:xfrm>
            <a:off x="6585990" y="4123897"/>
            <a:ext cx="468496" cy="2434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T3</a:t>
            </a:r>
            <a:endParaRPr lang="en-GB" sz="800" dirty="0">
              <a:solidFill>
                <a:schemeClr val="tx1"/>
              </a:solidFill>
            </a:endParaRPr>
          </a:p>
        </p:txBody>
      </p:sp>
      <p:sp>
        <p:nvSpPr>
          <p:cNvPr id="231" name="Oval 230">
            <a:extLst>
              <a:ext uri="{FF2B5EF4-FFF2-40B4-BE49-F238E27FC236}">
                <a16:creationId xmlns:a16="http://schemas.microsoft.com/office/drawing/2014/main" id="{700A6153-1758-4EC0-47CF-66DBE63ED89A}"/>
              </a:ext>
            </a:extLst>
          </p:cNvPr>
          <p:cNvSpPr/>
          <p:nvPr/>
        </p:nvSpPr>
        <p:spPr>
          <a:xfrm>
            <a:off x="6599541" y="3818740"/>
            <a:ext cx="477805" cy="199597"/>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T1</a:t>
            </a:r>
          </a:p>
        </p:txBody>
      </p:sp>
      <p:sp>
        <p:nvSpPr>
          <p:cNvPr id="232" name="Oval 231">
            <a:extLst>
              <a:ext uri="{FF2B5EF4-FFF2-40B4-BE49-F238E27FC236}">
                <a16:creationId xmlns:a16="http://schemas.microsoft.com/office/drawing/2014/main" id="{139609F1-4145-5604-B35B-2B292520F5B6}"/>
              </a:ext>
            </a:extLst>
          </p:cNvPr>
          <p:cNvSpPr/>
          <p:nvPr/>
        </p:nvSpPr>
        <p:spPr>
          <a:xfrm>
            <a:off x="6462031" y="3697717"/>
            <a:ext cx="549543" cy="1903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t>
            </a:r>
            <a:r>
              <a:rPr lang="en-GB" sz="800" dirty="0">
                <a:solidFill>
                  <a:schemeClr val="tx1"/>
                </a:solidFill>
              </a:rPr>
              <a:t>T1.1</a:t>
            </a:r>
          </a:p>
        </p:txBody>
      </p:sp>
      <p:sp>
        <p:nvSpPr>
          <p:cNvPr id="234" name="Oval 233">
            <a:extLst>
              <a:ext uri="{FF2B5EF4-FFF2-40B4-BE49-F238E27FC236}">
                <a16:creationId xmlns:a16="http://schemas.microsoft.com/office/drawing/2014/main" id="{A63ACB9B-3642-39A5-1981-471ADDBA87C3}"/>
              </a:ext>
            </a:extLst>
          </p:cNvPr>
          <p:cNvSpPr/>
          <p:nvPr/>
        </p:nvSpPr>
        <p:spPr>
          <a:xfrm>
            <a:off x="6448697" y="3555851"/>
            <a:ext cx="528556" cy="1610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t>
            </a:r>
            <a:r>
              <a:rPr lang="en-GB" sz="800" dirty="0">
                <a:solidFill>
                  <a:schemeClr val="tx1"/>
                </a:solidFill>
              </a:rPr>
              <a:t>T1.2</a:t>
            </a:r>
          </a:p>
        </p:txBody>
      </p:sp>
      <p:sp>
        <p:nvSpPr>
          <p:cNvPr id="270" name="Oval 269">
            <a:extLst>
              <a:ext uri="{FF2B5EF4-FFF2-40B4-BE49-F238E27FC236}">
                <a16:creationId xmlns:a16="http://schemas.microsoft.com/office/drawing/2014/main" id="{EDE60958-8157-EC30-C631-17015EEFA276}"/>
              </a:ext>
            </a:extLst>
          </p:cNvPr>
          <p:cNvSpPr/>
          <p:nvPr/>
        </p:nvSpPr>
        <p:spPr>
          <a:xfrm>
            <a:off x="10456023" y="2855691"/>
            <a:ext cx="281158" cy="1381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271" name="Oval 270">
            <a:extLst>
              <a:ext uri="{FF2B5EF4-FFF2-40B4-BE49-F238E27FC236}">
                <a16:creationId xmlns:a16="http://schemas.microsoft.com/office/drawing/2014/main" id="{608F5564-1C28-1302-FE1F-539387DCF958}"/>
              </a:ext>
            </a:extLst>
          </p:cNvPr>
          <p:cNvSpPr/>
          <p:nvPr/>
        </p:nvSpPr>
        <p:spPr>
          <a:xfrm>
            <a:off x="9818834" y="2921218"/>
            <a:ext cx="281158" cy="138197"/>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272" name="Oval 271">
            <a:extLst>
              <a:ext uri="{FF2B5EF4-FFF2-40B4-BE49-F238E27FC236}">
                <a16:creationId xmlns:a16="http://schemas.microsoft.com/office/drawing/2014/main" id="{15C4076B-A358-47F4-7AE5-46BB07F2CACC}"/>
              </a:ext>
            </a:extLst>
          </p:cNvPr>
          <p:cNvSpPr/>
          <p:nvPr/>
        </p:nvSpPr>
        <p:spPr>
          <a:xfrm>
            <a:off x="10020897" y="3016249"/>
            <a:ext cx="281158" cy="13819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273" name="Oval 272">
            <a:extLst>
              <a:ext uri="{FF2B5EF4-FFF2-40B4-BE49-F238E27FC236}">
                <a16:creationId xmlns:a16="http://schemas.microsoft.com/office/drawing/2014/main" id="{2366F733-E56C-FD29-BFE1-8E9002467828}"/>
              </a:ext>
            </a:extLst>
          </p:cNvPr>
          <p:cNvSpPr/>
          <p:nvPr/>
        </p:nvSpPr>
        <p:spPr>
          <a:xfrm>
            <a:off x="10272469" y="3004679"/>
            <a:ext cx="281158" cy="1381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278" name="Oval 277">
            <a:extLst>
              <a:ext uri="{FF2B5EF4-FFF2-40B4-BE49-F238E27FC236}">
                <a16:creationId xmlns:a16="http://schemas.microsoft.com/office/drawing/2014/main" id="{F74607D2-D676-79E1-ADFD-74569FC6B9B1}"/>
              </a:ext>
            </a:extLst>
          </p:cNvPr>
          <p:cNvSpPr/>
          <p:nvPr/>
        </p:nvSpPr>
        <p:spPr>
          <a:xfrm>
            <a:off x="11340037" y="3013445"/>
            <a:ext cx="221986" cy="131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sp>
        <p:nvSpPr>
          <p:cNvPr id="279" name="Oval 278">
            <a:extLst>
              <a:ext uri="{FF2B5EF4-FFF2-40B4-BE49-F238E27FC236}">
                <a16:creationId xmlns:a16="http://schemas.microsoft.com/office/drawing/2014/main" id="{4408058A-8FBB-3864-E16E-879B3C377201}"/>
              </a:ext>
            </a:extLst>
          </p:cNvPr>
          <p:cNvSpPr/>
          <p:nvPr/>
        </p:nvSpPr>
        <p:spPr>
          <a:xfrm>
            <a:off x="11529389" y="2981196"/>
            <a:ext cx="221986" cy="131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cxnSp>
        <p:nvCxnSpPr>
          <p:cNvPr id="280" name="Connector: Curved 279">
            <a:extLst>
              <a:ext uri="{FF2B5EF4-FFF2-40B4-BE49-F238E27FC236}">
                <a16:creationId xmlns:a16="http://schemas.microsoft.com/office/drawing/2014/main" id="{68636A7D-5C95-D9F5-907C-1393D3809466}"/>
              </a:ext>
            </a:extLst>
          </p:cNvPr>
          <p:cNvCxnSpPr>
            <a:cxnSpLocks/>
            <a:stCxn id="278" idx="4"/>
            <a:endCxn id="273" idx="4"/>
          </p:cNvCxnSpPr>
          <p:nvPr/>
        </p:nvCxnSpPr>
        <p:spPr>
          <a:xfrm rot="5400000" flipH="1">
            <a:off x="10931229" y="2624697"/>
            <a:ext cx="1621" cy="1037982"/>
          </a:xfrm>
          <a:prstGeom prst="curvedConnector3">
            <a:avLst>
              <a:gd name="adj1" fmla="val -11735113"/>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1" name="Connector: Curved 280">
            <a:extLst>
              <a:ext uri="{FF2B5EF4-FFF2-40B4-BE49-F238E27FC236}">
                <a16:creationId xmlns:a16="http://schemas.microsoft.com/office/drawing/2014/main" id="{E38EE158-DAA2-7E6E-804F-C6DE043A3589}"/>
              </a:ext>
            </a:extLst>
          </p:cNvPr>
          <p:cNvCxnSpPr>
            <a:cxnSpLocks/>
            <a:stCxn id="279" idx="4"/>
            <a:endCxn id="270" idx="4"/>
          </p:cNvCxnSpPr>
          <p:nvPr/>
        </p:nvCxnSpPr>
        <p:spPr>
          <a:xfrm rot="5400000" flipH="1">
            <a:off x="11059312" y="2531179"/>
            <a:ext cx="118361" cy="1043780"/>
          </a:xfrm>
          <a:prstGeom prst="curvedConnector3">
            <a:avLst>
              <a:gd name="adj1" fmla="val -16071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6" name="Oval 285">
            <a:extLst>
              <a:ext uri="{FF2B5EF4-FFF2-40B4-BE49-F238E27FC236}">
                <a16:creationId xmlns:a16="http://schemas.microsoft.com/office/drawing/2014/main" id="{9ED2BECE-D61B-8E74-ED2D-C9D308E429DB}"/>
              </a:ext>
            </a:extLst>
          </p:cNvPr>
          <p:cNvSpPr/>
          <p:nvPr/>
        </p:nvSpPr>
        <p:spPr>
          <a:xfrm>
            <a:off x="8050083" y="3013447"/>
            <a:ext cx="772741" cy="3716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Fabric</a:t>
            </a:r>
          </a:p>
          <a:p>
            <a:pPr algn="ctr"/>
            <a:r>
              <a:rPr lang="en-GB" sz="600" dirty="0"/>
              <a:t>Adapters</a:t>
            </a:r>
          </a:p>
        </p:txBody>
      </p:sp>
      <p:sp>
        <p:nvSpPr>
          <p:cNvPr id="287" name="Oval 286">
            <a:extLst>
              <a:ext uri="{FF2B5EF4-FFF2-40B4-BE49-F238E27FC236}">
                <a16:creationId xmlns:a16="http://schemas.microsoft.com/office/drawing/2014/main" id="{F1D16889-78C0-0430-0773-FA60B0F5592B}"/>
              </a:ext>
            </a:extLst>
          </p:cNvPr>
          <p:cNvSpPr/>
          <p:nvPr/>
        </p:nvSpPr>
        <p:spPr>
          <a:xfrm>
            <a:off x="8512560" y="3276930"/>
            <a:ext cx="281158" cy="1381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288" name="Oval 287">
            <a:extLst>
              <a:ext uri="{FF2B5EF4-FFF2-40B4-BE49-F238E27FC236}">
                <a16:creationId xmlns:a16="http://schemas.microsoft.com/office/drawing/2014/main" id="{C30814A5-6536-9911-F04D-CF54102AC63F}"/>
              </a:ext>
            </a:extLst>
          </p:cNvPr>
          <p:cNvSpPr/>
          <p:nvPr/>
        </p:nvSpPr>
        <p:spPr>
          <a:xfrm>
            <a:off x="7947461" y="3217962"/>
            <a:ext cx="281158" cy="138197"/>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289" name="Oval 288">
            <a:extLst>
              <a:ext uri="{FF2B5EF4-FFF2-40B4-BE49-F238E27FC236}">
                <a16:creationId xmlns:a16="http://schemas.microsoft.com/office/drawing/2014/main" id="{6F6B336A-5BE1-E3D7-D315-10D2C9371537}"/>
              </a:ext>
            </a:extLst>
          </p:cNvPr>
          <p:cNvSpPr/>
          <p:nvPr/>
        </p:nvSpPr>
        <p:spPr>
          <a:xfrm>
            <a:off x="8038245" y="3305864"/>
            <a:ext cx="281158" cy="13819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2</a:t>
            </a:r>
          </a:p>
        </p:txBody>
      </p:sp>
      <p:sp>
        <p:nvSpPr>
          <p:cNvPr id="290" name="Oval 289">
            <a:extLst>
              <a:ext uri="{FF2B5EF4-FFF2-40B4-BE49-F238E27FC236}">
                <a16:creationId xmlns:a16="http://schemas.microsoft.com/office/drawing/2014/main" id="{34DFE5F2-3F79-8513-83D2-DFDE44F77D2E}"/>
              </a:ext>
            </a:extLst>
          </p:cNvPr>
          <p:cNvSpPr/>
          <p:nvPr/>
        </p:nvSpPr>
        <p:spPr>
          <a:xfrm>
            <a:off x="8269794" y="3310400"/>
            <a:ext cx="281158" cy="1381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3</a:t>
            </a:r>
          </a:p>
        </p:txBody>
      </p:sp>
      <p:cxnSp>
        <p:nvCxnSpPr>
          <p:cNvPr id="291" name="Connector: Curved 290">
            <a:extLst>
              <a:ext uri="{FF2B5EF4-FFF2-40B4-BE49-F238E27FC236}">
                <a16:creationId xmlns:a16="http://schemas.microsoft.com/office/drawing/2014/main" id="{7BBF7AB4-8B03-254F-3110-92FF9AB0DA27}"/>
              </a:ext>
            </a:extLst>
          </p:cNvPr>
          <p:cNvCxnSpPr>
            <a:cxnSpLocks/>
            <a:stCxn id="136" idx="3"/>
            <a:endCxn id="288" idx="3"/>
          </p:cNvCxnSpPr>
          <p:nvPr/>
        </p:nvCxnSpPr>
        <p:spPr>
          <a:xfrm rot="5400000" flipH="1">
            <a:off x="8385977" y="2938580"/>
            <a:ext cx="99109" cy="893791"/>
          </a:xfrm>
          <a:prstGeom prst="curvedConnector3">
            <a:avLst>
              <a:gd name="adj1" fmla="val -21235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2" name="Connector: Curved 291">
            <a:extLst>
              <a:ext uri="{FF2B5EF4-FFF2-40B4-BE49-F238E27FC236}">
                <a16:creationId xmlns:a16="http://schemas.microsoft.com/office/drawing/2014/main" id="{2A4583E2-195C-7547-F08C-3D9DC2C120A9}"/>
              </a:ext>
            </a:extLst>
          </p:cNvPr>
          <p:cNvCxnSpPr>
            <a:cxnSpLocks/>
            <a:stCxn id="138" idx="3"/>
            <a:endCxn id="289" idx="4"/>
          </p:cNvCxnSpPr>
          <p:nvPr/>
        </p:nvCxnSpPr>
        <p:spPr>
          <a:xfrm rot="5400000" flipH="1">
            <a:off x="8554802" y="3068085"/>
            <a:ext cx="94158" cy="846113"/>
          </a:xfrm>
          <a:prstGeom prst="curvedConnector3">
            <a:avLst>
              <a:gd name="adj1" fmla="val -22351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3" name="Connector: Curved 292">
            <a:extLst>
              <a:ext uri="{FF2B5EF4-FFF2-40B4-BE49-F238E27FC236}">
                <a16:creationId xmlns:a16="http://schemas.microsoft.com/office/drawing/2014/main" id="{833DD145-9B91-C41C-C7FF-7BEF1E01A742}"/>
              </a:ext>
            </a:extLst>
          </p:cNvPr>
          <p:cNvCxnSpPr>
            <a:cxnSpLocks/>
            <a:stCxn id="140" idx="4"/>
            <a:endCxn id="290" idx="4"/>
          </p:cNvCxnSpPr>
          <p:nvPr/>
        </p:nvCxnSpPr>
        <p:spPr>
          <a:xfrm rot="5400000" flipH="1">
            <a:off x="8834329" y="3024642"/>
            <a:ext cx="98337" cy="946248"/>
          </a:xfrm>
          <a:prstGeom prst="curvedConnector3">
            <a:avLst>
              <a:gd name="adj1" fmla="val -19343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4" name="Connector: Curved 293">
            <a:extLst>
              <a:ext uri="{FF2B5EF4-FFF2-40B4-BE49-F238E27FC236}">
                <a16:creationId xmlns:a16="http://schemas.microsoft.com/office/drawing/2014/main" id="{57B78404-0E4D-1CF3-2FBD-FE31878D9BBF}"/>
              </a:ext>
            </a:extLst>
          </p:cNvPr>
          <p:cNvCxnSpPr>
            <a:cxnSpLocks/>
            <a:stCxn id="99" idx="4"/>
            <a:endCxn id="287" idx="4"/>
          </p:cNvCxnSpPr>
          <p:nvPr/>
        </p:nvCxnSpPr>
        <p:spPr>
          <a:xfrm rot="5400000" flipH="1">
            <a:off x="9071619" y="2996648"/>
            <a:ext cx="82613" cy="919572"/>
          </a:xfrm>
          <a:prstGeom prst="curvedConnector3">
            <a:avLst>
              <a:gd name="adj1" fmla="val -23025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11" name="Connector: Curved 310">
            <a:extLst>
              <a:ext uri="{FF2B5EF4-FFF2-40B4-BE49-F238E27FC236}">
                <a16:creationId xmlns:a16="http://schemas.microsoft.com/office/drawing/2014/main" id="{D6113EBA-836A-6036-F92D-73F13021BA42}"/>
              </a:ext>
            </a:extLst>
          </p:cNvPr>
          <p:cNvCxnSpPr>
            <a:cxnSpLocks/>
            <a:stCxn id="271" idx="4"/>
            <a:endCxn id="308" idx="0"/>
          </p:cNvCxnSpPr>
          <p:nvPr/>
        </p:nvCxnSpPr>
        <p:spPr>
          <a:xfrm rot="16200000" flipH="1">
            <a:off x="9631517" y="3387310"/>
            <a:ext cx="1006898" cy="35110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28" name="Group 327">
            <a:extLst>
              <a:ext uri="{FF2B5EF4-FFF2-40B4-BE49-F238E27FC236}">
                <a16:creationId xmlns:a16="http://schemas.microsoft.com/office/drawing/2014/main" id="{A01CA4DD-7B97-7D7E-F57E-225F2C93281D}"/>
              </a:ext>
            </a:extLst>
          </p:cNvPr>
          <p:cNvGrpSpPr/>
          <p:nvPr/>
        </p:nvGrpSpPr>
        <p:grpSpPr>
          <a:xfrm>
            <a:off x="9883591" y="3948954"/>
            <a:ext cx="843955" cy="547157"/>
            <a:chOff x="9131951" y="4244831"/>
            <a:chExt cx="1180926" cy="657547"/>
          </a:xfrm>
        </p:grpSpPr>
        <p:sp>
          <p:nvSpPr>
            <p:cNvPr id="308" name="Oval 307">
              <a:extLst>
                <a:ext uri="{FF2B5EF4-FFF2-40B4-BE49-F238E27FC236}">
                  <a16:creationId xmlns:a16="http://schemas.microsoft.com/office/drawing/2014/main" id="{57AECB71-49BE-90AF-20ED-FE89957EE326}"/>
                </a:ext>
              </a:extLst>
            </p:cNvPr>
            <p:cNvSpPr/>
            <p:nvPr/>
          </p:nvSpPr>
          <p:spPr>
            <a:xfrm>
              <a:off x="9260729" y="4385868"/>
              <a:ext cx="937225" cy="3426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09" name="Oval 308">
              <a:extLst>
                <a:ext uri="{FF2B5EF4-FFF2-40B4-BE49-F238E27FC236}">
                  <a16:creationId xmlns:a16="http://schemas.microsoft.com/office/drawing/2014/main" id="{C0679358-9087-F6C3-CB23-38DDDB16B65E}"/>
                </a:ext>
              </a:extLst>
            </p:cNvPr>
            <p:cNvSpPr/>
            <p:nvPr/>
          </p:nvSpPr>
          <p:spPr>
            <a:xfrm>
              <a:off x="9271146" y="424483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sp>
          <p:nvSpPr>
            <p:cNvPr id="310" name="Oval 309">
              <a:extLst>
                <a:ext uri="{FF2B5EF4-FFF2-40B4-BE49-F238E27FC236}">
                  <a16:creationId xmlns:a16="http://schemas.microsoft.com/office/drawing/2014/main" id="{4DDE3FF3-3AD8-1491-2A56-18BA14384D0F}"/>
                </a:ext>
              </a:extLst>
            </p:cNvPr>
            <p:cNvSpPr/>
            <p:nvPr/>
          </p:nvSpPr>
          <p:spPr>
            <a:xfrm>
              <a:off x="9131951" y="4418481"/>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2</a:t>
              </a:r>
              <a:endParaRPr lang="en-GB" sz="600" dirty="0">
                <a:solidFill>
                  <a:schemeClr val="tx1"/>
                </a:solidFill>
              </a:endParaRPr>
            </a:p>
          </p:txBody>
        </p:sp>
        <p:sp>
          <p:nvSpPr>
            <p:cNvPr id="314" name="Oval 313">
              <a:extLst>
                <a:ext uri="{FF2B5EF4-FFF2-40B4-BE49-F238E27FC236}">
                  <a16:creationId xmlns:a16="http://schemas.microsoft.com/office/drawing/2014/main" id="{BC5E18FA-19F2-91A0-065A-059E1F54B60A}"/>
                </a:ext>
              </a:extLst>
            </p:cNvPr>
            <p:cNvSpPr/>
            <p:nvPr/>
          </p:nvSpPr>
          <p:spPr>
            <a:xfrm>
              <a:off x="9161886" y="46117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3</a:t>
              </a:r>
              <a:endParaRPr lang="en-GB" sz="600" dirty="0">
                <a:solidFill>
                  <a:schemeClr val="tx1"/>
                </a:solidFill>
              </a:endParaRPr>
            </a:p>
          </p:txBody>
        </p:sp>
        <p:sp>
          <p:nvSpPr>
            <p:cNvPr id="315" name="Oval 314">
              <a:extLst>
                <a:ext uri="{FF2B5EF4-FFF2-40B4-BE49-F238E27FC236}">
                  <a16:creationId xmlns:a16="http://schemas.microsoft.com/office/drawing/2014/main" id="{451B0A66-292A-B27C-BBA9-FCD38ECD97E0}"/>
                </a:ext>
              </a:extLst>
            </p:cNvPr>
            <p:cNvSpPr/>
            <p:nvPr/>
          </p:nvSpPr>
          <p:spPr>
            <a:xfrm>
              <a:off x="9347674" y="4675067"/>
              <a:ext cx="229846" cy="19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9</a:t>
              </a:r>
            </a:p>
          </p:txBody>
        </p:sp>
        <p:sp>
          <p:nvSpPr>
            <p:cNvPr id="316" name="Oval 315">
              <a:extLst>
                <a:ext uri="{FF2B5EF4-FFF2-40B4-BE49-F238E27FC236}">
                  <a16:creationId xmlns:a16="http://schemas.microsoft.com/office/drawing/2014/main" id="{878525ED-8327-D685-CC86-C441F02484CA}"/>
                </a:ext>
              </a:extLst>
            </p:cNvPr>
            <p:cNvSpPr/>
            <p:nvPr/>
          </p:nvSpPr>
          <p:spPr>
            <a:xfrm>
              <a:off x="9567965" y="4707478"/>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4</a:t>
              </a:r>
            </a:p>
          </p:txBody>
        </p:sp>
        <p:sp>
          <p:nvSpPr>
            <p:cNvPr id="317" name="Oval 316">
              <a:extLst>
                <a:ext uri="{FF2B5EF4-FFF2-40B4-BE49-F238E27FC236}">
                  <a16:creationId xmlns:a16="http://schemas.microsoft.com/office/drawing/2014/main" id="{33F312FA-D4D0-92C1-FA05-243D9ECC2239}"/>
                </a:ext>
              </a:extLst>
            </p:cNvPr>
            <p:cNvSpPr/>
            <p:nvPr/>
          </p:nvSpPr>
          <p:spPr>
            <a:xfrm>
              <a:off x="9744198" y="4704277"/>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5</a:t>
              </a:r>
            </a:p>
          </p:txBody>
        </p:sp>
        <p:sp>
          <p:nvSpPr>
            <p:cNvPr id="318" name="Oval 317">
              <a:extLst>
                <a:ext uri="{FF2B5EF4-FFF2-40B4-BE49-F238E27FC236}">
                  <a16:creationId xmlns:a16="http://schemas.microsoft.com/office/drawing/2014/main" id="{A7074E18-9D8F-0B7F-9B23-F4F51DD69FC6}"/>
                </a:ext>
              </a:extLst>
            </p:cNvPr>
            <p:cNvSpPr/>
            <p:nvPr/>
          </p:nvSpPr>
          <p:spPr>
            <a:xfrm>
              <a:off x="9941302" y="465093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6</a:t>
              </a:r>
            </a:p>
          </p:txBody>
        </p:sp>
        <p:sp>
          <p:nvSpPr>
            <p:cNvPr id="319" name="Oval 318">
              <a:extLst>
                <a:ext uri="{FF2B5EF4-FFF2-40B4-BE49-F238E27FC236}">
                  <a16:creationId xmlns:a16="http://schemas.microsoft.com/office/drawing/2014/main" id="{E49308F8-2BE7-3020-E2FE-CCA6FAF97543}"/>
                </a:ext>
              </a:extLst>
            </p:cNvPr>
            <p:cNvSpPr/>
            <p:nvPr/>
          </p:nvSpPr>
          <p:spPr>
            <a:xfrm>
              <a:off x="10083031" y="4529524"/>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7</a:t>
              </a:r>
            </a:p>
          </p:txBody>
        </p:sp>
        <p:sp>
          <p:nvSpPr>
            <p:cNvPr id="320" name="Oval 319">
              <a:extLst>
                <a:ext uri="{FF2B5EF4-FFF2-40B4-BE49-F238E27FC236}">
                  <a16:creationId xmlns:a16="http://schemas.microsoft.com/office/drawing/2014/main" id="{450E80F2-F24F-760F-3CA7-DB5B37A1773C}"/>
                </a:ext>
              </a:extLst>
            </p:cNvPr>
            <p:cNvSpPr/>
            <p:nvPr/>
          </p:nvSpPr>
          <p:spPr>
            <a:xfrm>
              <a:off x="10035646" y="4337636"/>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8</a:t>
              </a:r>
            </a:p>
          </p:txBody>
        </p:sp>
      </p:grpSp>
      <p:cxnSp>
        <p:nvCxnSpPr>
          <p:cNvPr id="329" name="Connector: Curved 328">
            <a:extLst>
              <a:ext uri="{FF2B5EF4-FFF2-40B4-BE49-F238E27FC236}">
                <a16:creationId xmlns:a16="http://schemas.microsoft.com/office/drawing/2014/main" id="{15EDC036-5A55-9194-BBDE-281F4366E404}"/>
              </a:ext>
            </a:extLst>
          </p:cNvPr>
          <p:cNvCxnSpPr>
            <a:cxnSpLocks/>
            <a:stCxn id="272" idx="4"/>
            <a:endCxn id="331" idx="1"/>
          </p:cNvCxnSpPr>
          <p:nvPr/>
        </p:nvCxnSpPr>
        <p:spPr>
          <a:xfrm rot="16200000" flipH="1">
            <a:off x="9595008" y="3720915"/>
            <a:ext cx="1999707" cy="86677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46" name="Group 345">
            <a:extLst>
              <a:ext uri="{FF2B5EF4-FFF2-40B4-BE49-F238E27FC236}">
                <a16:creationId xmlns:a16="http://schemas.microsoft.com/office/drawing/2014/main" id="{A789E84B-5CB5-79D8-827E-7C031BF8FF52}"/>
              </a:ext>
            </a:extLst>
          </p:cNvPr>
          <p:cNvGrpSpPr/>
          <p:nvPr/>
        </p:nvGrpSpPr>
        <p:grpSpPr>
          <a:xfrm>
            <a:off x="10872503" y="5105691"/>
            <a:ext cx="716477" cy="330924"/>
            <a:chOff x="10116886" y="4985022"/>
            <a:chExt cx="1002549" cy="397688"/>
          </a:xfrm>
        </p:grpSpPr>
        <p:sp>
          <p:nvSpPr>
            <p:cNvPr id="331" name="Oval 330">
              <a:extLst>
                <a:ext uri="{FF2B5EF4-FFF2-40B4-BE49-F238E27FC236}">
                  <a16:creationId xmlns:a16="http://schemas.microsoft.com/office/drawing/2014/main" id="{A82A188F-4D2B-897E-EF05-7C025EFDD969}"/>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32" name="Oval 331">
              <a:extLst>
                <a:ext uri="{FF2B5EF4-FFF2-40B4-BE49-F238E27FC236}">
                  <a16:creationId xmlns:a16="http://schemas.microsoft.com/office/drawing/2014/main" id="{8F59BA56-E776-9384-18EF-DFC6312C96EA}"/>
                </a:ext>
              </a:extLst>
            </p:cNvPr>
            <p:cNvSpPr/>
            <p:nvPr/>
          </p:nvSpPr>
          <p:spPr>
            <a:xfrm>
              <a:off x="10116886" y="5115536"/>
              <a:ext cx="229846" cy="1949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grpSp>
        <p:nvGrpSpPr>
          <p:cNvPr id="347" name="Group 346">
            <a:extLst>
              <a:ext uri="{FF2B5EF4-FFF2-40B4-BE49-F238E27FC236}">
                <a16:creationId xmlns:a16="http://schemas.microsoft.com/office/drawing/2014/main" id="{4DB5181D-7F39-5130-EF24-F59CB7DC56BE}"/>
              </a:ext>
            </a:extLst>
          </p:cNvPr>
          <p:cNvGrpSpPr/>
          <p:nvPr/>
        </p:nvGrpSpPr>
        <p:grpSpPr>
          <a:xfrm>
            <a:off x="11230259" y="3757834"/>
            <a:ext cx="656941" cy="412014"/>
            <a:chOff x="10200194" y="4985022"/>
            <a:chExt cx="919241" cy="495138"/>
          </a:xfrm>
        </p:grpSpPr>
        <p:sp>
          <p:nvSpPr>
            <p:cNvPr id="348" name="Oval 347">
              <a:extLst>
                <a:ext uri="{FF2B5EF4-FFF2-40B4-BE49-F238E27FC236}">
                  <a16:creationId xmlns:a16="http://schemas.microsoft.com/office/drawing/2014/main" id="{662E6013-2658-FF11-9F29-D5B73EC3DF12}"/>
                </a:ext>
              </a:extLst>
            </p:cNvPr>
            <p:cNvSpPr/>
            <p:nvPr/>
          </p:nvSpPr>
          <p:spPr>
            <a:xfrm>
              <a:off x="10200194" y="4985022"/>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49" name="Oval 348">
              <a:extLst>
                <a:ext uri="{FF2B5EF4-FFF2-40B4-BE49-F238E27FC236}">
                  <a16:creationId xmlns:a16="http://schemas.microsoft.com/office/drawing/2014/main" id="{DFDC4BCE-CB81-875A-CF1F-8522E411200E}"/>
                </a:ext>
              </a:extLst>
            </p:cNvPr>
            <p:cNvSpPr/>
            <p:nvPr/>
          </p:nvSpPr>
          <p:spPr>
            <a:xfrm>
              <a:off x="10247389" y="5285260"/>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grpSp>
        <p:nvGrpSpPr>
          <p:cNvPr id="350" name="Group 349">
            <a:extLst>
              <a:ext uri="{FF2B5EF4-FFF2-40B4-BE49-F238E27FC236}">
                <a16:creationId xmlns:a16="http://schemas.microsoft.com/office/drawing/2014/main" id="{39C39780-BAC2-8479-D777-2CA7ADC18551}"/>
              </a:ext>
            </a:extLst>
          </p:cNvPr>
          <p:cNvGrpSpPr/>
          <p:nvPr/>
        </p:nvGrpSpPr>
        <p:grpSpPr>
          <a:xfrm>
            <a:off x="11099777" y="4247589"/>
            <a:ext cx="656941" cy="435473"/>
            <a:chOff x="10083853" y="4579483"/>
            <a:chExt cx="919241" cy="523330"/>
          </a:xfrm>
        </p:grpSpPr>
        <p:sp>
          <p:nvSpPr>
            <p:cNvPr id="351" name="Oval 350">
              <a:extLst>
                <a:ext uri="{FF2B5EF4-FFF2-40B4-BE49-F238E27FC236}">
                  <a16:creationId xmlns:a16="http://schemas.microsoft.com/office/drawing/2014/main" id="{0133AC9B-2F19-6C9A-86A9-C30010B46016}"/>
                </a:ext>
              </a:extLst>
            </p:cNvPr>
            <p:cNvSpPr/>
            <p:nvPr/>
          </p:nvSpPr>
          <p:spPr>
            <a:xfrm>
              <a:off x="10083853" y="4579483"/>
              <a:ext cx="919241" cy="3976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Memory</a:t>
              </a:r>
            </a:p>
            <a:p>
              <a:pPr algn="ctr"/>
              <a:r>
                <a:rPr lang="en-GB" sz="600" dirty="0"/>
                <a:t>Chunks</a:t>
              </a:r>
            </a:p>
          </p:txBody>
        </p:sp>
        <p:sp>
          <p:nvSpPr>
            <p:cNvPr id="352" name="Oval 351">
              <a:extLst>
                <a:ext uri="{FF2B5EF4-FFF2-40B4-BE49-F238E27FC236}">
                  <a16:creationId xmlns:a16="http://schemas.microsoft.com/office/drawing/2014/main" id="{E7BFDADA-CA2F-8955-CD0F-F49CB5065973}"/>
                </a:ext>
              </a:extLst>
            </p:cNvPr>
            <p:cNvSpPr/>
            <p:nvPr/>
          </p:nvSpPr>
          <p:spPr>
            <a:xfrm>
              <a:off x="10262710" y="4907913"/>
              <a:ext cx="229846" cy="194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1</a:t>
              </a:r>
            </a:p>
          </p:txBody>
        </p:sp>
      </p:grpSp>
      <p:cxnSp>
        <p:nvCxnSpPr>
          <p:cNvPr id="354" name="Connector: Curved 353">
            <a:extLst>
              <a:ext uri="{FF2B5EF4-FFF2-40B4-BE49-F238E27FC236}">
                <a16:creationId xmlns:a16="http://schemas.microsoft.com/office/drawing/2014/main" id="{6FF0006F-7233-0D2E-1F60-2C29F564F5FD}"/>
              </a:ext>
            </a:extLst>
          </p:cNvPr>
          <p:cNvCxnSpPr>
            <a:cxnSpLocks/>
            <a:stCxn id="273" idx="4"/>
            <a:endCxn id="351" idx="1"/>
          </p:cNvCxnSpPr>
          <p:nvPr/>
        </p:nvCxnSpPr>
        <p:spPr>
          <a:xfrm rot="16200000" flipH="1">
            <a:off x="10227929" y="3327995"/>
            <a:ext cx="1153175" cy="782936"/>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7" name="Connector: Curved 356">
            <a:extLst>
              <a:ext uri="{FF2B5EF4-FFF2-40B4-BE49-F238E27FC236}">
                <a16:creationId xmlns:a16="http://schemas.microsoft.com/office/drawing/2014/main" id="{171CF979-DCB9-621E-A12A-4B3115702727}"/>
              </a:ext>
            </a:extLst>
          </p:cNvPr>
          <p:cNvCxnSpPr>
            <a:cxnSpLocks/>
            <a:stCxn id="270" idx="5"/>
            <a:endCxn id="348" idx="0"/>
          </p:cNvCxnSpPr>
          <p:nvPr/>
        </p:nvCxnSpPr>
        <p:spPr>
          <a:xfrm rot="16200000" flipH="1">
            <a:off x="10735276" y="2934380"/>
            <a:ext cx="784185" cy="862724"/>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1" name="Oval 100">
            <a:extLst>
              <a:ext uri="{FF2B5EF4-FFF2-40B4-BE49-F238E27FC236}">
                <a16:creationId xmlns:a16="http://schemas.microsoft.com/office/drawing/2014/main" id="{87BFF796-12D9-FC38-0A15-E4F6494D71FA}"/>
              </a:ext>
            </a:extLst>
          </p:cNvPr>
          <p:cNvSpPr/>
          <p:nvPr/>
        </p:nvSpPr>
        <p:spPr>
          <a:xfrm>
            <a:off x="8242204" y="4466787"/>
            <a:ext cx="183212" cy="158778"/>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2" name="Oval 361">
            <a:extLst>
              <a:ext uri="{FF2B5EF4-FFF2-40B4-BE49-F238E27FC236}">
                <a16:creationId xmlns:a16="http://schemas.microsoft.com/office/drawing/2014/main" id="{2442646F-A947-1D28-1D5A-7A0A7A34B2C9}"/>
              </a:ext>
            </a:extLst>
          </p:cNvPr>
          <p:cNvSpPr/>
          <p:nvPr/>
        </p:nvSpPr>
        <p:spPr>
          <a:xfrm>
            <a:off x="8973436" y="5022202"/>
            <a:ext cx="183212" cy="15877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3" name="Oval 362">
            <a:extLst>
              <a:ext uri="{FF2B5EF4-FFF2-40B4-BE49-F238E27FC236}">
                <a16:creationId xmlns:a16="http://schemas.microsoft.com/office/drawing/2014/main" id="{6FEFFF6C-47BA-1EF2-147D-7CFFC8E6801A}"/>
              </a:ext>
            </a:extLst>
          </p:cNvPr>
          <p:cNvSpPr/>
          <p:nvPr/>
        </p:nvSpPr>
        <p:spPr>
          <a:xfrm>
            <a:off x="9510225" y="5472653"/>
            <a:ext cx="183212" cy="1587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364" name="Oval 363">
            <a:extLst>
              <a:ext uri="{FF2B5EF4-FFF2-40B4-BE49-F238E27FC236}">
                <a16:creationId xmlns:a16="http://schemas.microsoft.com/office/drawing/2014/main" id="{914C4520-B71F-62FB-7AD9-FC53997A7471}"/>
              </a:ext>
            </a:extLst>
          </p:cNvPr>
          <p:cNvSpPr/>
          <p:nvPr/>
        </p:nvSpPr>
        <p:spPr>
          <a:xfrm>
            <a:off x="9811866" y="5920485"/>
            <a:ext cx="183212" cy="1587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410" name="Oval 409">
            <a:extLst>
              <a:ext uri="{FF2B5EF4-FFF2-40B4-BE49-F238E27FC236}">
                <a16:creationId xmlns:a16="http://schemas.microsoft.com/office/drawing/2014/main" id="{7D0E7220-8246-FB24-799A-8BA8D0EDE646}"/>
              </a:ext>
            </a:extLst>
          </p:cNvPr>
          <p:cNvSpPr/>
          <p:nvPr/>
        </p:nvSpPr>
        <p:spPr>
          <a:xfrm>
            <a:off x="6303353" y="5518005"/>
            <a:ext cx="389176" cy="18348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F1</a:t>
            </a:r>
          </a:p>
        </p:txBody>
      </p:sp>
      <p:sp>
        <p:nvSpPr>
          <p:cNvPr id="411" name="Oval 410">
            <a:extLst>
              <a:ext uri="{FF2B5EF4-FFF2-40B4-BE49-F238E27FC236}">
                <a16:creationId xmlns:a16="http://schemas.microsoft.com/office/drawing/2014/main" id="{9BDA4DEC-876C-1960-6847-B93EFD110089}"/>
              </a:ext>
            </a:extLst>
          </p:cNvPr>
          <p:cNvSpPr/>
          <p:nvPr/>
        </p:nvSpPr>
        <p:spPr>
          <a:xfrm>
            <a:off x="6234101" y="5680939"/>
            <a:ext cx="389176" cy="18348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F2</a:t>
            </a:r>
          </a:p>
        </p:txBody>
      </p:sp>
      <p:sp>
        <p:nvSpPr>
          <p:cNvPr id="412" name="Oval 411">
            <a:extLst>
              <a:ext uri="{FF2B5EF4-FFF2-40B4-BE49-F238E27FC236}">
                <a16:creationId xmlns:a16="http://schemas.microsoft.com/office/drawing/2014/main" id="{5B11AE0A-A1D5-4B3C-AFDA-5316024A8421}"/>
              </a:ext>
            </a:extLst>
          </p:cNvPr>
          <p:cNvSpPr/>
          <p:nvPr/>
        </p:nvSpPr>
        <p:spPr>
          <a:xfrm>
            <a:off x="6406520" y="5828085"/>
            <a:ext cx="389176" cy="18348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F3</a:t>
            </a:r>
          </a:p>
        </p:txBody>
      </p:sp>
      <p:sp>
        <p:nvSpPr>
          <p:cNvPr id="413" name="Oval 412">
            <a:extLst>
              <a:ext uri="{FF2B5EF4-FFF2-40B4-BE49-F238E27FC236}">
                <a16:creationId xmlns:a16="http://schemas.microsoft.com/office/drawing/2014/main" id="{544D3756-6037-43C4-18B1-E0E93E2EFCBC}"/>
              </a:ext>
            </a:extLst>
          </p:cNvPr>
          <p:cNvSpPr/>
          <p:nvPr/>
        </p:nvSpPr>
        <p:spPr>
          <a:xfrm>
            <a:off x="6700213" y="5918358"/>
            <a:ext cx="389176" cy="18348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F4</a:t>
            </a:r>
          </a:p>
        </p:txBody>
      </p:sp>
      <p:sp>
        <p:nvSpPr>
          <p:cNvPr id="421" name="Oval 420">
            <a:extLst>
              <a:ext uri="{FF2B5EF4-FFF2-40B4-BE49-F238E27FC236}">
                <a16:creationId xmlns:a16="http://schemas.microsoft.com/office/drawing/2014/main" id="{90B0A66D-6AA3-2464-1C51-D6836C4A9840}"/>
              </a:ext>
            </a:extLst>
          </p:cNvPr>
          <p:cNvSpPr/>
          <p:nvPr/>
        </p:nvSpPr>
        <p:spPr>
          <a:xfrm>
            <a:off x="7153837" y="5449268"/>
            <a:ext cx="389176" cy="183483"/>
          </a:xfrm>
          <a:prstGeom prst="ellipse">
            <a:avLst/>
          </a:prstGeom>
          <a:solidFill>
            <a:srgbClr val="EE4C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D1</a:t>
            </a:r>
          </a:p>
        </p:txBody>
      </p:sp>
      <p:sp>
        <p:nvSpPr>
          <p:cNvPr id="422" name="Oval 421">
            <a:extLst>
              <a:ext uri="{FF2B5EF4-FFF2-40B4-BE49-F238E27FC236}">
                <a16:creationId xmlns:a16="http://schemas.microsoft.com/office/drawing/2014/main" id="{FC1EF5F4-1CD1-6B14-1C44-1916BFADC668}"/>
              </a:ext>
            </a:extLst>
          </p:cNvPr>
          <p:cNvSpPr/>
          <p:nvPr/>
        </p:nvSpPr>
        <p:spPr>
          <a:xfrm>
            <a:off x="7247642" y="5591849"/>
            <a:ext cx="389176" cy="18348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D2</a:t>
            </a:r>
          </a:p>
        </p:txBody>
      </p:sp>
      <p:sp>
        <p:nvSpPr>
          <p:cNvPr id="423" name="Oval 422">
            <a:extLst>
              <a:ext uri="{FF2B5EF4-FFF2-40B4-BE49-F238E27FC236}">
                <a16:creationId xmlns:a16="http://schemas.microsoft.com/office/drawing/2014/main" id="{9101C205-E10D-8D96-D4CB-37BDE0D8D01C}"/>
              </a:ext>
            </a:extLst>
          </p:cNvPr>
          <p:cNvSpPr/>
          <p:nvPr/>
        </p:nvSpPr>
        <p:spPr>
          <a:xfrm>
            <a:off x="7182644" y="5708676"/>
            <a:ext cx="389176" cy="1834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D3</a:t>
            </a:r>
          </a:p>
        </p:txBody>
      </p:sp>
      <p:sp>
        <p:nvSpPr>
          <p:cNvPr id="424" name="Oval 423">
            <a:extLst>
              <a:ext uri="{FF2B5EF4-FFF2-40B4-BE49-F238E27FC236}">
                <a16:creationId xmlns:a16="http://schemas.microsoft.com/office/drawing/2014/main" id="{F761F893-1618-06E6-4EC7-CCE4863B93BE}"/>
              </a:ext>
            </a:extLst>
          </p:cNvPr>
          <p:cNvSpPr/>
          <p:nvPr/>
        </p:nvSpPr>
        <p:spPr>
          <a:xfrm>
            <a:off x="7035500" y="5856023"/>
            <a:ext cx="389176" cy="1834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dirty="0">
                <a:solidFill>
                  <a:schemeClr val="tx1"/>
                </a:solidFill>
              </a:rPr>
              <a:t>D4</a:t>
            </a:r>
          </a:p>
        </p:txBody>
      </p:sp>
      <p:cxnSp>
        <p:nvCxnSpPr>
          <p:cNvPr id="443" name="Connector: Curved 442">
            <a:extLst>
              <a:ext uri="{FF2B5EF4-FFF2-40B4-BE49-F238E27FC236}">
                <a16:creationId xmlns:a16="http://schemas.microsoft.com/office/drawing/2014/main" id="{6FC322F5-F776-CD64-EC9F-FA87E9E1AAB3}"/>
              </a:ext>
            </a:extLst>
          </p:cNvPr>
          <p:cNvCxnSpPr>
            <a:cxnSpLocks/>
            <a:stCxn id="101" idx="2"/>
            <a:endCxn id="421" idx="6"/>
          </p:cNvCxnSpPr>
          <p:nvPr/>
        </p:nvCxnSpPr>
        <p:spPr>
          <a:xfrm rot="10800000" flipV="1">
            <a:off x="7543014" y="4546176"/>
            <a:ext cx="699191" cy="99483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6" name="Connector: Curved 445">
            <a:extLst>
              <a:ext uri="{FF2B5EF4-FFF2-40B4-BE49-F238E27FC236}">
                <a16:creationId xmlns:a16="http://schemas.microsoft.com/office/drawing/2014/main" id="{1FC41B6B-1F7A-8313-4E0E-A2A48D7A0548}"/>
              </a:ext>
            </a:extLst>
          </p:cNvPr>
          <p:cNvCxnSpPr>
            <a:cxnSpLocks/>
            <a:stCxn id="362" idx="3"/>
            <a:endCxn id="422" idx="6"/>
          </p:cNvCxnSpPr>
          <p:nvPr/>
        </p:nvCxnSpPr>
        <p:spPr>
          <a:xfrm rot="5400000">
            <a:off x="8055612" y="4738935"/>
            <a:ext cx="525863" cy="1363448"/>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49" name="Connector: Curved 448">
            <a:extLst>
              <a:ext uri="{FF2B5EF4-FFF2-40B4-BE49-F238E27FC236}">
                <a16:creationId xmlns:a16="http://schemas.microsoft.com/office/drawing/2014/main" id="{49286AB0-5304-CA07-DF7D-C326D2054B5B}"/>
              </a:ext>
            </a:extLst>
          </p:cNvPr>
          <p:cNvCxnSpPr>
            <a:cxnSpLocks/>
            <a:stCxn id="363" idx="3"/>
            <a:endCxn id="423" idx="6"/>
          </p:cNvCxnSpPr>
          <p:nvPr/>
        </p:nvCxnSpPr>
        <p:spPr>
          <a:xfrm rot="5400000">
            <a:off x="8458319" y="4721680"/>
            <a:ext cx="192239" cy="1965236"/>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3" name="Connector: Curved 452">
            <a:extLst>
              <a:ext uri="{FF2B5EF4-FFF2-40B4-BE49-F238E27FC236}">
                <a16:creationId xmlns:a16="http://schemas.microsoft.com/office/drawing/2014/main" id="{C808F836-DD00-25B1-E750-567CB247B7F7}"/>
              </a:ext>
            </a:extLst>
          </p:cNvPr>
          <p:cNvCxnSpPr>
            <a:cxnSpLocks/>
            <a:stCxn id="364" idx="4"/>
            <a:endCxn id="424" idx="6"/>
          </p:cNvCxnSpPr>
          <p:nvPr/>
        </p:nvCxnSpPr>
        <p:spPr>
          <a:xfrm rot="5400000" flipH="1">
            <a:off x="8598326" y="4774117"/>
            <a:ext cx="131498" cy="2478795"/>
          </a:xfrm>
          <a:prstGeom prst="curvedConnector4">
            <a:avLst>
              <a:gd name="adj1" fmla="val -173843"/>
              <a:gd name="adj2" fmla="val 51848"/>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9" name="Connector: Curved 458">
            <a:extLst>
              <a:ext uri="{FF2B5EF4-FFF2-40B4-BE49-F238E27FC236}">
                <a16:creationId xmlns:a16="http://schemas.microsoft.com/office/drawing/2014/main" id="{B654037C-0E0E-D07B-B2AB-1D87CAA098CF}"/>
              </a:ext>
            </a:extLst>
          </p:cNvPr>
          <p:cNvCxnSpPr>
            <a:cxnSpLocks/>
            <a:stCxn id="59" idx="5"/>
            <a:endCxn id="425" idx="0"/>
          </p:cNvCxnSpPr>
          <p:nvPr/>
        </p:nvCxnSpPr>
        <p:spPr>
          <a:xfrm rot="16200000" flipH="1">
            <a:off x="6193375" y="4691373"/>
            <a:ext cx="374365" cy="121135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2" name="Connector: Curved 461">
            <a:extLst>
              <a:ext uri="{FF2B5EF4-FFF2-40B4-BE49-F238E27FC236}">
                <a16:creationId xmlns:a16="http://schemas.microsoft.com/office/drawing/2014/main" id="{91224757-6806-D92B-1E36-DCCFB35FC8F0}"/>
              </a:ext>
            </a:extLst>
          </p:cNvPr>
          <p:cNvCxnSpPr>
            <a:cxnSpLocks/>
            <a:stCxn id="72" idx="3"/>
            <a:endCxn id="286" idx="0"/>
          </p:cNvCxnSpPr>
          <p:nvPr/>
        </p:nvCxnSpPr>
        <p:spPr>
          <a:xfrm rot="5400000">
            <a:off x="8356737" y="2505176"/>
            <a:ext cx="587989" cy="428553"/>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1" name="Oval 470">
            <a:extLst>
              <a:ext uri="{FF2B5EF4-FFF2-40B4-BE49-F238E27FC236}">
                <a16:creationId xmlns:a16="http://schemas.microsoft.com/office/drawing/2014/main" id="{A900EE9A-FFF0-EB3F-84ED-A006CF9015AE}"/>
              </a:ext>
            </a:extLst>
          </p:cNvPr>
          <p:cNvSpPr/>
          <p:nvPr/>
        </p:nvSpPr>
        <p:spPr>
          <a:xfrm>
            <a:off x="6097154" y="4207314"/>
            <a:ext cx="582845" cy="20578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T4</a:t>
            </a:r>
            <a:endParaRPr lang="en-GB" sz="800" dirty="0">
              <a:solidFill>
                <a:schemeClr val="tx1"/>
              </a:solidFill>
            </a:endParaRPr>
          </a:p>
        </p:txBody>
      </p:sp>
      <p:cxnSp>
        <p:nvCxnSpPr>
          <p:cNvPr id="477" name="Connector: Curved 476">
            <a:extLst>
              <a:ext uri="{FF2B5EF4-FFF2-40B4-BE49-F238E27FC236}">
                <a16:creationId xmlns:a16="http://schemas.microsoft.com/office/drawing/2014/main" id="{86991547-C6CA-B161-5999-A1A3A1552325}"/>
              </a:ext>
            </a:extLst>
          </p:cNvPr>
          <p:cNvCxnSpPr>
            <a:cxnSpLocks/>
            <a:stCxn id="136" idx="3"/>
            <a:endCxn id="480" idx="0"/>
          </p:cNvCxnSpPr>
          <p:nvPr/>
        </p:nvCxnSpPr>
        <p:spPr>
          <a:xfrm rot="5400000">
            <a:off x="8249586" y="3465843"/>
            <a:ext cx="663656" cy="602028"/>
          </a:xfrm>
          <a:prstGeom prst="curvedConnector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80" name="Oval 479">
            <a:extLst>
              <a:ext uri="{FF2B5EF4-FFF2-40B4-BE49-F238E27FC236}">
                <a16:creationId xmlns:a16="http://schemas.microsoft.com/office/drawing/2014/main" id="{8BF88BC2-E938-939B-E456-BF40DE990DE8}"/>
              </a:ext>
            </a:extLst>
          </p:cNvPr>
          <p:cNvSpPr/>
          <p:nvPr/>
        </p:nvSpPr>
        <p:spPr>
          <a:xfrm>
            <a:off x="8057357" y="4098685"/>
            <a:ext cx="446085" cy="2877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23" name="Oval 522">
            <a:extLst>
              <a:ext uri="{FF2B5EF4-FFF2-40B4-BE49-F238E27FC236}">
                <a16:creationId xmlns:a16="http://schemas.microsoft.com/office/drawing/2014/main" id="{A82BB809-BD5E-E82C-D478-9CA100188D30}"/>
              </a:ext>
            </a:extLst>
          </p:cNvPr>
          <p:cNvSpPr/>
          <p:nvPr/>
        </p:nvSpPr>
        <p:spPr>
          <a:xfrm>
            <a:off x="7993754" y="4055534"/>
            <a:ext cx="183212" cy="158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524" name="Oval 523">
            <a:extLst>
              <a:ext uri="{FF2B5EF4-FFF2-40B4-BE49-F238E27FC236}">
                <a16:creationId xmlns:a16="http://schemas.microsoft.com/office/drawing/2014/main" id="{0C7CC24D-54C8-02D2-DA4D-14D9A5185D8B}"/>
              </a:ext>
            </a:extLst>
          </p:cNvPr>
          <p:cNvSpPr/>
          <p:nvPr/>
        </p:nvSpPr>
        <p:spPr>
          <a:xfrm>
            <a:off x="7958676" y="4189630"/>
            <a:ext cx="183212" cy="158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2</a:t>
            </a:r>
            <a:endParaRPr lang="en-GB" sz="600" dirty="0">
              <a:solidFill>
                <a:schemeClr val="tx1"/>
              </a:solidFill>
            </a:endParaRPr>
          </a:p>
        </p:txBody>
      </p:sp>
      <p:sp>
        <p:nvSpPr>
          <p:cNvPr id="525" name="Oval 524">
            <a:extLst>
              <a:ext uri="{FF2B5EF4-FFF2-40B4-BE49-F238E27FC236}">
                <a16:creationId xmlns:a16="http://schemas.microsoft.com/office/drawing/2014/main" id="{674C6550-BAF4-0300-E1C8-79E6070820A6}"/>
              </a:ext>
            </a:extLst>
          </p:cNvPr>
          <p:cNvSpPr/>
          <p:nvPr/>
        </p:nvSpPr>
        <p:spPr>
          <a:xfrm>
            <a:off x="8020812" y="4301692"/>
            <a:ext cx="183212" cy="158778"/>
          </a:xfrm>
          <a:prstGeom prst="ellipse">
            <a:avLst/>
          </a:prstGeom>
          <a:solidFill>
            <a:srgbClr val="D6B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3</a:t>
            </a:r>
            <a:endParaRPr lang="en-GB" sz="600" dirty="0">
              <a:solidFill>
                <a:schemeClr val="tx1"/>
              </a:solidFill>
            </a:endParaRPr>
          </a:p>
        </p:txBody>
      </p:sp>
      <p:sp>
        <p:nvSpPr>
          <p:cNvPr id="526" name="Oval 525">
            <a:extLst>
              <a:ext uri="{FF2B5EF4-FFF2-40B4-BE49-F238E27FC236}">
                <a16:creationId xmlns:a16="http://schemas.microsoft.com/office/drawing/2014/main" id="{77FE7819-5C3F-E3B7-134C-049B17A9F83E}"/>
              </a:ext>
            </a:extLst>
          </p:cNvPr>
          <p:cNvSpPr/>
          <p:nvPr/>
        </p:nvSpPr>
        <p:spPr>
          <a:xfrm>
            <a:off x="8561923" y="4810631"/>
            <a:ext cx="446085" cy="2877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29" name="Oval 528">
            <a:extLst>
              <a:ext uri="{FF2B5EF4-FFF2-40B4-BE49-F238E27FC236}">
                <a16:creationId xmlns:a16="http://schemas.microsoft.com/office/drawing/2014/main" id="{87C105E2-72C0-8B6B-78C9-124D433E60EF}"/>
              </a:ext>
            </a:extLst>
          </p:cNvPr>
          <p:cNvSpPr/>
          <p:nvPr/>
        </p:nvSpPr>
        <p:spPr>
          <a:xfrm>
            <a:off x="8504889" y="4942653"/>
            <a:ext cx="183212" cy="15877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cxnSp>
        <p:nvCxnSpPr>
          <p:cNvPr id="530" name="Connector: Curved 529">
            <a:extLst>
              <a:ext uri="{FF2B5EF4-FFF2-40B4-BE49-F238E27FC236}">
                <a16:creationId xmlns:a16="http://schemas.microsoft.com/office/drawing/2014/main" id="{24C27C40-AE55-DB79-B0FC-138B1C1F6A25}"/>
              </a:ext>
            </a:extLst>
          </p:cNvPr>
          <p:cNvCxnSpPr>
            <a:cxnSpLocks/>
            <a:stCxn id="138" idx="4"/>
            <a:endCxn id="526" idx="0"/>
          </p:cNvCxnSpPr>
          <p:nvPr/>
        </p:nvCxnSpPr>
        <p:spPr>
          <a:xfrm rot="5400000">
            <a:off x="8328568" y="4014857"/>
            <a:ext cx="1252173" cy="339376"/>
          </a:xfrm>
          <a:prstGeom prst="curvedConnector3">
            <a:avLst>
              <a:gd name="adj1" fmla="val 89897"/>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45" name="Oval 544">
            <a:extLst>
              <a:ext uri="{FF2B5EF4-FFF2-40B4-BE49-F238E27FC236}">
                <a16:creationId xmlns:a16="http://schemas.microsoft.com/office/drawing/2014/main" id="{3A68DEBE-A016-6372-43D9-A930CB8F35A4}"/>
              </a:ext>
            </a:extLst>
          </p:cNvPr>
          <p:cNvSpPr/>
          <p:nvPr/>
        </p:nvSpPr>
        <p:spPr>
          <a:xfrm>
            <a:off x="9026385" y="5319465"/>
            <a:ext cx="446085" cy="2877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46" name="Oval 545">
            <a:extLst>
              <a:ext uri="{FF2B5EF4-FFF2-40B4-BE49-F238E27FC236}">
                <a16:creationId xmlns:a16="http://schemas.microsoft.com/office/drawing/2014/main" id="{D4D34067-D712-A4A7-CCC4-94C005B81F18}"/>
              </a:ext>
            </a:extLst>
          </p:cNvPr>
          <p:cNvSpPr/>
          <p:nvPr/>
        </p:nvSpPr>
        <p:spPr>
          <a:xfrm>
            <a:off x="8957020" y="5429635"/>
            <a:ext cx="183212" cy="1587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sp>
        <p:nvSpPr>
          <p:cNvPr id="547" name="Oval 546">
            <a:extLst>
              <a:ext uri="{FF2B5EF4-FFF2-40B4-BE49-F238E27FC236}">
                <a16:creationId xmlns:a16="http://schemas.microsoft.com/office/drawing/2014/main" id="{CD8141C7-5890-6BCE-21F8-1550123D7375}"/>
              </a:ext>
            </a:extLst>
          </p:cNvPr>
          <p:cNvSpPr/>
          <p:nvPr/>
        </p:nvSpPr>
        <p:spPr>
          <a:xfrm>
            <a:off x="9571400" y="5660101"/>
            <a:ext cx="446085" cy="2877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a:t>CXL</a:t>
            </a:r>
          </a:p>
          <a:p>
            <a:pPr algn="ctr"/>
            <a:r>
              <a:rPr lang="en-GB" sz="500" dirty="0"/>
              <a:t>LDs</a:t>
            </a:r>
          </a:p>
        </p:txBody>
      </p:sp>
      <p:sp>
        <p:nvSpPr>
          <p:cNvPr id="548" name="Oval 547">
            <a:extLst>
              <a:ext uri="{FF2B5EF4-FFF2-40B4-BE49-F238E27FC236}">
                <a16:creationId xmlns:a16="http://schemas.microsoft.com/office/drawing/2014/main" id="{D851D17E-BD10-F00E-5EE8-B4FA0078754F}"/>
              </a:ext>
            </a:extLst>
          </p:cNvPr>
          <p:cNvSpPr/>
          <p:nvPr/>
        </p:nvSpPr>
        <p:spPr>
          <a:xfrm>
            <a:off x="9453742" y="5775398"/>
            <a:ext cx="183212" cy="1587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a:t>
            </a:r>
            <a:endParaRPr lang="en-GB" sz="600" dirty="0">
              <a:solidFill>
                <a:schemeClr val="tx1"/>
              </a:solidFill>
            </a:endParaRPr>
          </a:p>
        </p:txBody>
      </p:sp>
      <p:cxnSp>
        <p:nvCxnSpPr>
          <p:cNvPr id="552" name="Connector: Curved 551">
            <a:extLst>
              <a:ext uri="{FF2B5EF4-FFF2-40B4-BE49-F238E27FC236}">
                <a16:creationId xmlns:a16="http://schemas.microsoft.com/office/drawing/2014/main" id="{94A3A347-D08A-7E7D-5DC0-128D7FF211D9}"/>
              </a:ext>
            </a:extLst>
          </p:cNvPr>
          <p:cNvCxnSpPr>
            <a:cxnSpLocks/>
            <a:stCxn id="99" idx="4"/>
            <a:endCxn id="547" idx="7"/>
          </p:cNvCxnSpPr>
          <p:nvPr/>
        </p:nvCxnSpPr>
        <p:spPr>
          <a:xfrm rot="16200000" flipH="1">
            <a:off x="8660183" y="4410269"/>
            <a:ext cx="2204504" cy="379446"/>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6" name="Connector: Curved 555">
            <a:extLst>
              <a:ext uri="{FF2B5EF4-FFF2-40B4-BE49-F238E27FC236}">
                <a16:creationId xmlns:a16="http://schemas.microsoft.com/office/drawing/2014/main" id="{65AA7998-CE3A-F6B3-8E35-BCBBEF23BD6C}"/>
              </a:ext>
            </a:extLst>
          </p:cNvPr>
          <p:cNvCxnSpPr>
            <a:cxnSpLocks/>
            <a:stCxn id="140" idx="4"/>
            <a:endCxn id="545" idx="0"/>
          </p:cNvCxnSpPr>
          <p:nvPr/>
        </p:nvCxnSpPr>
        <p:spPr>
          <a:xfrm rot="5400000">
            <a:off x="8416760" y="4379602"/>
            <a:ext cx="1772531" cy="107194"/>
          </a:xfrm>
          <a:prstGeom prst="curvedConnector3">
            <a:avLst>
              <a:gd name="adj1" fmla="val 9466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5" name="Connector: Curved 574">
            <a:extLst>
              <a:ext uri="{FF2B5EF4-FFF2-40B4-BE49-F238E27FC236}">
                <a16:creationId xmlns:a16="http://schemas.microsoft.com/office/drawing/2014/main" id="{2D530F95-3078-DE58-96FC-37143F5B15FB}"/>
              </a:ext>
            </a:extLst>
          </p:cNvPr>
          <p:cNvCxnSpPr>
            <a:cxnSpLocks/>
            <a:stCxn id="529" idx="2"/>
            <a:endCxn id="124" idx="6"/>
          </p:cNvCxnSpPr>
          <p:nvPr/>
        </p:nvCxnSpPr>
        <p:spPr>
          <a:xfrm rot="10800000">
            <a:off x="7145927" y="4071538"/>
            <a:ext cx="1358963" cy="950504"/>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78" name="Connector: Curved 577">
            <a:extLst>
              <a:ext uri="{FF2B5EF4-FFF2-40B4-BE49-F238E27FC236}">
                <a16:creationId xmlns:a16="http://schemas.microsoft.com/office/drawing/2014/main" id="{8F8812D1-074C-AD6F-C5B6-5605E336CB66}"/>
              </a:ext>
            </a:extLst>
          </p:cNvPr>
          <p:cNvCxnSpPr>
            <a:cxnSpLocks/>
            <a:stCxn id="529" idx="4"/>
            <a:endCxn id="332" idx="2"/>
          </p:cNvCxnSpPr>
          <p:nvPr/>
        </p:nvCxnSpPr>
        <p:spPr>
          <a:xfrm rot="16200000" flipH="1">
            <a:off x="9637523" y="4060404"/>
            <a:ext cx="193952" cy="2276008"/>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83" name="Connector: Curved 582">
            <a:extLst>
              <a:ext uri="{FF2B5EF4-FFF2-40B4-BE49-F238E27FC236}">
                <a16:creationId xmlns:a16="http://schemas.microsoft.com/office/drawing/2014/main" id="{68646729-FD91-AA54-F951-69EC387DB9E6}"/>
              </a:ext>
            </a:extLst>
          </p:cNvPr>
          <p:cNvCxnSpPr>
            <a:cxnSpLocks/>
            <a:stCxn id="529" idx="0"/>
            <a:endCxn id="272" idx="4"/>
          </p:cNvCxnSpPr>
          <p:nvPr/>
        </p:nvCxnSpPr>
        <p:spPr>
          <a:xfrm rot="5400000" flipH="1" flipV="1">
            <a:off x="8484882" y="3266059"/>
            <a:ext cx="1788207" cy="1564982"/>
          </a:xfrm>
          <a:prstGeom prst="curvedConnector3">
            <a:avLst>
              <a:gd name="adj1" fmla="val 2421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3" name="Connector: Curved 602">
            <a:extLst>
              <a:ext uri="{FF2B5EF4-FFF2-40B4-BE49-F238E27FC236}">
                <a16:creationId xmlns:a16="http://schemas.microsoft.com/office/drawing/2014/main" id="{1807CB8F-8248-F9FF-CB98-1ED60B2D2AB7}"/>
              </a:ext>
            </a:extLst>
          </p:cNvPr>
          <p:cNvCxnSpPr>
            <a:cxnSpLocks/>
            <a:stCxn id="289" idx="4"/>
            <a:endCxn id="124" idx="6"/>
          </p:cNvCxnSpPr>
          <p:nvPr/>
        </p:nvCxnSpPr>
        <p:spPr>
          <a:xfrm rot="5400000">
            <a:off x="7348637" y="3241350"/>
            <a:ext cx="627477" cy="1032898"/>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6" name="Connector: Curved 605">
            <a:extLst>
              <a:ext uri="{FF2B5EF4-FFF2-40B4-BE49-F238E27FC236}">
                <a16:creationId xmlns:a16="http://schemas.microsoft.com/office/drawing/2014/main" id="{D11079E5-92D2-655F-C829-6D102C2381DC}"/>
              </a:ext>
            </a:extLst>
          </p:cNvPr>
          <p:cNvCxnSpPr>
            <a:cxnSpLocks/>
            <a:stCxn id="288" idx="3"/>
            <a:endCxn id="231" idx="6"/>
          </p:cNvCxnSpPr>
          <p:nvPr/>
        </p:nvCxnSpPr>
        <p:spPr>
          <a:xfrm rot="5400000">
            <a:off x="7241682" y="3171585"/>
            <a:ext cx="582618" cy="911290"/>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9" name="Connector: Curved 608">
            <a:extLst>
              <a:ext uri="{FF2B5EF4-FFF2-40B4-BE49-F238E27FC236}">
                <a16:creationId xmlns:a16="http://schemas.microsoft.com/office/drawing/2014/main" id="{5C9CC6DC-5C82-0270-7DDC-558D72DF6245}"/>
              </a:ext>
            </a:extLst>
          </p:cNvPr>
          <p:cNvCxnSpPr>
            <a:cxnSpLocks/>
            <a:stCxn id="523" idx="2"/>
            <a:endCxn id="232" idx="6"/>
          </p:cNvCxnSpPr>
          <p:nvPr/>
        </p:nvCxnSpPr>
        <p:spPr>
          <a:xfrm rot="10800000">
            <a:off x="7011574" y="3792871"/>
            <a:ext cx="982180" cy="342053"/>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13" name="Connector: Curved 612">
            <a:extLst>
              <a:ext uri="{FF2B5EF4-FFF2-40B4-BE49-F238E27FC236}">
                <a16:creationId xmlns:a16="http://schemas.microsoft.com/office/drawing/2014/main" id="{86D10985-A75D-9DEC-8C85-4970366F6910}"/>
              </a:ext>
            </a:extLst>
          </p:cNvPr>
          <p:cNvCxnSpPr>
            <a:cxnSpLocks/>
            <a:stCxn id="523" idx="0"/>
            <a:endCxn id="309" idx="0"/>
          </p:cNvCxnSpPr>
          <p:nvPr/>
        </p:nvCxnSpPr>
        <p:spPr>
          <a:xfrm rot="5400000" flipH="1" flipV="1">
            <a:off x="9021989" y="3012326"/>
            <a:ext cx="106580" cy="1979837"/>
          </a:xfrm>
          <a:prstGeom prst="curvedConnector3">
            <a:avLst>
              <a:gd name="adj1" fmla="val 227999"/>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 name="Connector: Curved 126">
            <a:extLst>
              <a:ext uri="{FF2B5EF4-FFF2-40B4-BE49-F238E27FC236}">
                <a16:creationId xmlns:a16="http://schemas.microsoft.com/office/drawing/2014/main" id="{6D6B69DB-7CC0-9D43-EDB1-1DB4A1E67AB4}"/>
              </a:ext>
            </a:extLst>
          </p:cNvPr>
          <p:cNvCxnSpPr>
            <a:cxnSpLocks/>
            <a:stCxn id="315" idx="4"/>
            <a:endCxn id="232" idx="6"/>
          </p:cNvCxnSpPr>
          <p:nvPr/>
        </p:nvCxnSpPr>
        <p:spPr>
          <a:xfrm rot="5400000" flipH="1">
            <a:off x="8227596" y="2576848"/>
            <a:ext cx="676271" cy="3108316"/>
          </a:xfrm>
          <a:prstGeom prst="curvedConnector4">
            <a:avLst>
              <a:gd name="adj1" fmla="val -33803"/>
              <a:gd name="adj2" fmla="val 5132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Connector: Curved 126">
            <a:extLst>
              <a:ext uri="{FF2B5EF4-FFF2-40B4-BE49-F238E27FC236}">
                <a16:creationId xmlns:a16="http://schemas.microsoft.com/office/drawing/2014/main" id="{1EA02B53-EEC2-E7FB-77B6-BF098205710F}"/>
              </a:ext>
            </a:extLst>
          </p:cNvPr>
          <p:cNvCxnSpPr>
            <a:cxnSpLocks/>
            <a:stCxn id="315" idx="4"/>
            <a:endCxn id="234" idx="7"/>
          </p:cNvCxnSpPr>
          <p:nvPr/>
        </p:nvCxnSpPr>
        <p:spPr>
          <a:xfrm rot="5400000" flipH="1">
            <a:off x="8065019" y="2414271"/>
            <a:ext cx="889699" cy="3220042"/>
          </a:xfrm>
          <a:prstGeom prst="curvedConnector5">
            <a:avLst>
              <a:gd name="adj1" fmla="val -25694"/>
              <a:gd name="adj2" fmla="val 50073"/>
              <a:gd name="adj3" fmla="val 12569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54" name="Picture 53" descr="A blue fish with white text&#10;&#10;Description automatically generated">
            <a:extLst>
              <a:ext uri="{FF2B5EF4-FFF2-40B4-BE49-F238E27FC236}">
                <a16:creationId xmlns:a16="http://schemas.microsoft.com/office/drawing/2014/main" id="{1C06E8A7-C9D4-BA40-33C0-5C9D5647447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778" t="33079" r="26410" b="33472"/>
          <a:stretch/>
        </p:blipFill>
        <p:spPr>
          <a:xfrm>
            <a:off x="10028169" y="-68170"/>
            <a:ext cx="1974883" cy="1441938"/>
          </a:xfrm>
          <a:prstGeom prst="rect">
            <a:avLst/>
          </a:prstGeom>
        </p:spPr>
      </p:pic>
      <p:sp>
        <p:nvSpPr>
          <p:cNvPr id="55" name="Slide Number Placeholder 3">
            <a:extLst>
              <a:ext uri="{FF2B5EF4-FFF2-40B4-BE49-F238E27FC236}">
                <a16:creationId xmlns:a16="http://schemas.microsoft.com/office/drawing/2014/main" id="{E69502AC-705D-93B5-399B-2B3800C914A9}"/>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4"/>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solidFill>
                  <a:schemeClr val="tx1"/>
                </a:solidFill>
              </a:rPr>
              <a:pPr algn="ctr" defTabSz="1088421"/>
              <a:t>17</a:t>
            </a:fld>
            <a:endParaRPr lang="en-US" dirty="0">
              <a:solidFill>
                <a:schemeClr val="tx1"/>
              </a:solidFill>
            </a:endParaRPr>
          </a:p>
        </p:txBody>
      </p:sp>
      <p:sp>
        <p:nvSpPr>
          <p:cNvPr id="56" name="TextBox 55">
            <a:extLst>
              <a:ext uri="{FF2B5EF4-FFF2-40B4-BE49-F238E27FC236}">
                <a16:creationId xmlns:a16="http://schemas.microsoft.com/office/drawing/2014/main" id="{EA742078-A4B9-C92E-1B19-BF6049F532FD}"/>
              </a:ext>
            </a:extLst>
          </p:cNvPr>
          <p:cNvSpPr txBox="1"/>
          <p:nvPr/>
        </p:nvSpPr>
        <p:spPr>
          <a:xfrm>
            <a:off x="160986" y="6482270"/>
            <a:ext cx="3250179" cy="369332"/>
          </a:xfrm>
          <a:prstGeom prst="rect">
            <a:avLst/>
          </a:prstGeom>
          <a:noFill/>
        </p:spPr>
        <p:txBody>
          <a:bodyPr wrap="square">
            <a:spAutoFit/>
          </a:bodyPr>
          <a:lstStyle/>
          <a:p>
            <a:r>
              <a:rPr lang="en-US" dirty="0"/>
              <a:t>© </a:t>
            </a:r>
            <a:r>
              <a:rPr lang="en-US" dirty="0" err="1"/>
              <a:t>OpenFabrics</a:t>
            </a:r>
            <a:r>
              <a:rPr lang="en-US" dirty="0"/>
              <a:t> Alliance 2025</a:t>
            </a:r>
          </a:p>
        </p:txBody>
      </p:sp>
      <p:sp>
        <p:nvSpPr>
          <p:cNvPr id="6" name="Oval 5">
            <a:extLst>
              <a:ext uri="{FF2B5EF4-FFF2-40B4-BE49-F238E27FC236}">
                <a16:creationId xmlns:a16="http://schemas.microsoft.com/office/drawing/2014/main" id="{D02528C9-1C4E-CA7F-A827-FD06DE0EF83A}"/>
              </a:ext>
            </a:extLst>
          </p:cNvPr>
          <p:cNvSpPr/>
          <p:nvPr/>
        </p:nvSpPr>
        <p:spPr>
          <a:xfrm>
            <a:off x="1960225" y="4736955"/>
            <a:ext cx="552565" cy="2051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7" name="Oval 6">
            <a:extLst>
              <a:ext uri="{FF2B5EF4-FFF2-40B4-BE49-F238E27FC236}">
                <a16:creationId xmlns:a16="http://schemas.microsoft.com/office/drawing/2014/main" id="{13E99FC0-C5E1-2F2A-45D7-0E3259BE8DA2}"/>
              </a:ext>
            </a:extLst>
          </p:cNvPr>
          <p:cNvSpPr/>
          <p:nvPr/>
        </p:nvSpPr>
        <p:spPr>
          <a:xfrm>
            <a:off x="2003831" y="4884849"/>
            <a:ext cx="424822" cy="1613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8" name="Connector: Curved 7">
            <a:extLst>
              <a:ext uri="{FF2B5EF4-FFF2-40B4-BE49-F238E27FC236}">
                <a16:creationId xmlns:a16="http://schemas.microsoft.com/office/drawing/2014/main" id="{750978AF-2AA4-9FF0-EDB7-EE940E5664DE}"/>
              </a:ext>
            </a:extLst>
          </p:cNvPr>
          <p:cNvCxnSpPr>
            <a:cxnSpLocks/>
            <a:stCxn id="14" idx="4"/>
            <a:endCxn id="6" idx="0"/>
          </p:cNvCxnSpPr>
          <p:nvPr/>
        </p:nvCxnSpPr>
        <p:spPr>
          <a:xfrm rot="5400000">
            <a:off x="2086070" y="4496822"/>
            <a:ext cx="390571" cy="89694"/>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42BF90EC-28C1-0EE5-7141-7E59BFAF74E0}"/>
              </a:ext>
            </a:extLst>
          </p:cNvPr>
          <p:cNvSpPr/>
          <p:nvPr/>
        </p:nvSpPr>
        <p:spPr>
          <a:xfrm>
            <a:off x="1577571" y="3069982"/>
            <a:ext cx="713485" cy="27083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Systems</a:t>
            </a:r>
          </a:p>
        </p:txBody>
      </p:sp>
      <p:cxnSp>
        <p:nvCxnSpPr>
          <p:cNvPr id="12" name="Connector: Curved 11">
            <a:extLst>
              <a:ext uri="{FF2B5EF4-FFF2-40B4-BE49-F238E27FC236}">
                <a16:creationId xmlns:a16="http://schemas.microsoft.com/office/drawing/2014/main" id="{DE57ADAF-BCFC-EF70-AA20-5B09348B2F82}"/>
              </a:ext>
            </a:extLst>
          </p:cNvPr>
          <p:cNvCxnSpPr>
            <a:cxnSpLocks/>
            <a:stCxn id="47" idx="4"/>
            <a:endCxn id="9" idx="0"/>
          </p:cNvCxnSpPr>
          <p:nvPr/>
        </p:nvCxnSpPr>
        <p:spPr>
          <a:xfrm rot="5400000">
            <a:off x="3044306" y="857360"/>
            <a:ext cx="1102629" cy="3322614"/>
          </a:xfrm>
          <a:prstGeom prst="curvedConnector3">
            <a:avLst>
              <a:gd name="adj1" fmla="val 26585"/>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F4E0CEB9-0B89-E4FA-5F6B-A8789DB528CB}"/>
              </a:ext>
            </a:extLst>
          </p:cNvPr>
          <p:cNvSpPr/>
          <p:nvPr/>
        </p:nvSpPr>
        <p:spPr>
          <a:xfrm>
            <a:off x="1964283" y="4040793"/>
            <a:ext cx="733264" cy="1766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14" name="Oval 13">
            <a:extLst>
              <a:ext uri="{FF2B5EF4-FFF2-40B4-BE49-F238E27FC236}">
                <a16:creationId xmlns:a16="http://schemas.microsoft.com/office/drawing/2014/main" id="{C2F436B4-100E-2356-FC4B-CAA43FC3E741}"/>
              </a:ext>
            </a:extLst>
          </p:cNvPr>
          <p:cNvSpPr/>
          <p:nvPr/>
        </p:nvSpPr>
        <p:spPr>
          <a:xfrm>
            <a:off x="2195294" y="4168980"/>
            <a:ext cx="261816" cy="1774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15" name="Connector: Curved 14">
            <a:extLst>
              <a:ext uri="{FF2B5EF4-FFF2-40B4-BE49-F238E27FC236}">
                <a16:creationId xmlns:a16="http://schemas.microsoft.com/office/drawing/2014/main" id="{BD3975EC-A0BD-E42A-BE06-1375BF1AEECF}"/>
              </a:ext>
            </a:extLst>
          </p:cNvPr>
          <p:cNvCxnSpPr>
            <a:cxnSpLocks/>
            <a:stCxn id="482" idx="4"/>
            <a:endCxn id="13" idx="0"/>
          </p:cNvCxnSpPr>
          <p:nvPr/>
        </p:nvCxnSpPr>
        <p:spPr>
          <a:xfrm rot="5400000">
            <a:off x="2027363" y="3726093"/>
            <a:ext cx="618254" cy="11147"/>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331B5E72-B5BD-7DF9-6811-49A1701F431B}"/>
              </a:ext>
            </a:extLst>
          </p:cNvPr>
          <p:cNvSpPr/>
          <p:nvPr/>
        </p:nvSpPr>
        <p:spPr>
          <a:xfrm>
            <a:off x="4765638" y="2727293"/>
            <a:ext cx="1079896" cy="3693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Fabrics</a:t>
            </a:r>
          </a:p>
        </p:txBody>
      </p:sp>
      <p:sp>
        <p:nvSpPr>
          <p:cNvPr id="17" name="Oval 16">
            <a:extLst>
              <a:ext uri="{FF2B5EF4-FFF2-40B4-BE49-F238E27FC236}">
                <a16:creationId xmlns:a16="http://schemas.microsoft.com/office/drawing/2014/main" id="{390AAA93-FC47-AEB0-CF60-FC1FE24CF52B}"/>
              </a:ext>
            </a:extLst>
          </p:cNvPr>
          <p:cNvSpPr/>
          <p:nvPr/>
        </p:nvSpPr>
        <p:spPr>
          <a:xfrm>
            <a:off x="5162806" y="2998266"/>
            <a:ext cx="612843"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a:t>
            </a:r>
          </a:p>
        </p:txBody>
      </p:sp>
      <p:cxnSp>
        <p:nvCxnSpPr>
          <p:cNvPr id="22" name="Connector: Curved 21">
            <a:extLst>
              <a:ext uri="{FF2B5EF4-FFF2-40B4-BE49-F238E27FC236}">
                <a16:creationId xmlns:a16="http://schemas.microsoft.com/office/drawing/2014/main" id="{3B81A053-31FF-DAD0-74D2-CAB6F350DD26}"/>
              </a:ext>
            </a:extLst>
          </p:cNvPr>
          <p:cNvCxnSpPr>
            <a:cxnSpLocks/>
            <a:stCxn id="47" idx="4"/>
            <a:endCxn id="16" idx="0"/>
          </p:cNvCxnSpPr>
          <p:nvPr/>
        </p:nvCxnSpPr>
        <p:spPr>
          <a:xfrm rot="16200000" flipH="1">
            <a:off x="4901286" y="2322993"/>
            <a:ext cx="759941" cy="48658"/>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6C9F464A-7448-F448-EE75-20EBF4C16356}"/>
              </a:ext>
            </a:extLst>
          </p:cNvPr>
          <p:cNvSpPr/>
          <p:nvPr/>
        </p:nvSpPr>
        <p:spPr>
          <a:xfrm>
            <a:off x="4780605" y="4824905"/>
            <a:ext cx="612843" cy="21894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CXL1</a:t>
            </a:r>
          </a:p>
        </p:txBody>
      </p:sp>
      <p:cxnSp>
        <p:nvCxnSpPr>
          <p:cNvPr id="31" name="Connector: Curved 30">
            <a:extLst>
              <a:ext uri="{FF2B5EF4-FFF2-40B4-BE49-F238E27FC236}">
                <a16:creationId xmlns:a16="http://schemas.microsoft.com/office/drawing/2014/main" id="{8C073D12-7BB4-B7EF-BB34-A02C5FD55220}"/>
              </a:ext>
            </a:extLst>
          </p:cNvPr>
          <p:cNvCxnSpPr>
            <a:cxnSpLocks/>
            <a:stCxn id="27" idx="4"/>
            <a:endCxn id="472" idx="0"/>
          </p:cNvCxnSpPr>
          <p:nvPr/>
        </p:nvCxnSpPr>
        <p:spPr>
          <a:xfrm rot="5400000">
            <a:off x="3906644" y="4269161"/>
            <a:ext cx="405693" cy="1955075"/>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Connector: Curved 31">
            <a:extLst>
              <a:ext uri="{FF2B5EF4-FFF2-40B4-BE49-F238E27FC236}">
                <a16:creationId xmlns:a16="http://schemas.microsoft.com/office/drawing/2014/main" id="{D27E3C77-6DE8-3909-5519-65EB3FA925AB}"/>
              </a:ext>
            </a:extLst>
          </p:cNvPr>
          <p:cNvCxnSpPr>
            <a:cxnSpLocks/>
            <a:stCxn id="473" idx="2"/>
            <a:endCxn id="36" idx="4"/>
          </p:cNvCxnSpPr>
          <p:nvPr/>
        </p:nvCxnSpPr>
        <p:spPr>
          <a:xfrm rot="10800000">
            <a:off x="998705" y="4824977"/>
            <a:ext cx="1514085" cy="625869"/>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Connector: Curved 126">
            <a:extLst>
              <a:ext uri="{FF2B5EF4-FFF2-40B4-BE49-F238E27FC236}">
                <a16:creationId xmlns:a16="http://schemas.microsoft.com/office/drawing/2014/main" id="{0A9AF154-B7FD-B712-4325-74800B27D280}"/>
              </a:ext>
            </a:extLst>
          </p:cNvPr>
          <p:cNvCxnSpPr>
            <a:cxnSpLocks/>
            <a:stCxn id="475" idx="2"/>
            <a:endCxn id="14" idx="6"/>
          </p:cNvCxnSpPr>
          <p:nvPr/>
        </p:nvCxnSpPr>
        <p:spPr>
          <a:xfrm rot="10800000" flipV="1">
            <a:off x="2457111" y="3902302"/>
            <a:ext cx="3262371" cy="355379"/>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9C752B23-9F6C-A9DE-5BDB-C165B8097490}"/>
              </a:ext>
            </a:extLst>
          </p:cNvPr>
          <p:cNvSpPr/>
          <p:nvPr/>
        </p:nvSpPr>
        <p:spPr>
          <a:xfrm>
            <a:off x="742688" y="4515687"/>
            <a:ext cx="523306" cy="2051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36" name="Oval 35">
            <a:extLst>
              <a:ext uri="{FF2B5EF4-FFF2-40B4-BE49-F238E27FC236}">
                <a16:creationId xmlns:a16="http://schemas.microsoft.com/office/drawing/2014/main" id="{518904E2-80F2-0BC0-C3F4-ED3D43C956FE}"/>
              </a:ext>
            </a:extLst>
          </p:cNvPr>
          <p:cNvSpPr/>
          <p:nvPr/>
        </p:nvSpPr>
        <p:spPr>
          <a:xfrm>
            <a:off x="786294" y="4663581"/>
            <a:ext cx="424822" cy="1613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37" name="Connector: Curved 36">
            <a:extLst>
              <a:ext uri="{FF2B5EF4-FFF2-40B4-BE49-F238E27FC236}">
                <a16:creationId xmlns:a16="http://schemas.microsoft.com/office/drawing/2014/main" id="{A3768488-3D29-1EE6-3A0F-3AEFF383D26F}"/>
              </a:ext>
            </a:extLst>
          </p:cNvPr>
          <p:cNvCxnSpPr>
            <a:cxnSpLocks/>
            <a:stCxn id="39" idx="4"/>
            <a:endCxn id="34" idx="0"/>
          </p:cNvCxnSpPr>
          <p:nvPr/>
        </p:nvCxnSpPr>
        <p:spPr>
          <a:xfrm rot="16200000" flipH="1">
            <a:off x="828126" y="4339472"/>
            <a:ext cx="274563" cy="77866"/>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B951A6D7-2564-D751-58DA-D760FAC78659}"/>
              </a:ext>
            </a:extLst>
          </p:cNvPr>
          <p:cNvSpPr/>
          <p:nvPr/>
        </p:nvSpPr>
        <p:spPr>
          <a:xfrm>
            <a:off x="706887" y="3884444"/>
            <a:ext cx="629811" cy="22126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39" name="Oval 38">
            <a:extLst>
              <a:ext uri="{FF2B5EF4-FFF2-40B4-BE49-F238E27FC236}">
                <a16:creationId xmlns:a16="http://schemas.microsoft.com/office/drawing/2014/main" id="{84020276-793A-E237-C215-0B2EEC9A752B}"/>
              </a:ext>
            </a:extLst>
          </p:cNvPr>
          <p:cNvSpPr/>
          <p:nvPr/>
        </p:nvSpPr>
        <p:spPr>
          <a:xfrm>
            <a:off x="794455" y="4085717"/>
            <a:ext cx="264041" cy="1554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0" name="Connector: Curved 39">
            <a:extLst>
              <a:ext uri="{FF2B5EF4-FFF2-40B4-BE49-F238E27FC236}">
                <a16:creationId xmlns:a16="http://schemas.microsoft.com/office/drawing/2014/main" id="{5F4DDA8F-69EB-BA03-68EE-8D4E5FAD4263}"/>
              </a:ext>
            </a:extLst>
          </p:cNvPr>
          <p:cNvCxnSpPr>
            <a:cxnSpLocks/>
            <a:stCxn id="479" idx="4"/>
            <a:endCxn id="38" idx="0"/>
          </p:cNvCxnSpPr>
          <p:nvPr/>
        </p:nvCxnSpPr>
        <p:spPr>
          <a:xfrm rot="5400000">
            <a:off x="867615" y="3480721"/>
            <a:ext cx="557901" cy="249544"/>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Connector: Curved 126">
            <a:extLst>
              <a:ext uri="{FF2B5EF4-FFF2-40B4-BE49-F238E27FC236}">
                <a16:creationId xmlns:a16="http://schemas.microsoft.com/office/drawing/2014/main" id="{6F5D4303-0633-1D2B-4237-8365F450F139}"/>
              </a:ext>
            </a:extLst>
          </p:cNvPr>
          <p:cNvCxnSpPr>
            <a:cxnSpLocks/>
            <a:stCxn id="478" idx="3"/>
            <a:endCxn id="39" idx="4"/>
          </p:cNvCxnSpPr>
          <p:nvPr/>
        </p:nvCxnSpPr>
        <p:spPr>
          <a:xfrm rot="5400000">
            <a:off x="3188720" y="1786098"/>
            <a:ext cx="192782" cy="4717270"/>
          </a:xfrm>
          <a:prstGeom prst="curvedConnector3">
            <a:avLst>
              <a:gd name="adj1" fmla="val 21858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CFA7AADA-9A34-635F-45B4-E33CF8E52BDE}"/>
              </a:ext>
            </a:extLst>
          </p:cNvPr>
          <p:cNvSpPr/>
          <p:nvPr/>
        </p:nvSpPr>
        <p:spPr>
          <a:xfrm>
            <a:off x="4891412" y="1699720"/>
            <a:ext cx="731031" cy="2676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Root</a:t>
            </a:r>
          </a:p>
        </p:txBody>
      </p:sp>
      <p:cxnSp>
        <p:nvCxnSpPr>
          <p:cNvPr id="49" name="Connector: Curved 102">
            <a:extLst>
              <a:ext uri="{FF2B5EF4-FFF2-40B4-BE49-F238E27FC236}">
                <a16:creationId xmlns:a16="http://schemas.microsoft.com/office/drawing/2014/main" id="{DF81823A-666C-F67E-C911-44D32A01F8C4}"/>
              </a:ext>
            </a:extLst>
          </p:cNvPr>
          <p:cNvCxnSpPr>
            <a:cxnSpLocks/>
            <a:stCxn id="17" idx="4"/>
            <a:endCxn id="92" idx="0"/>
          </p:cNvCxnSpPr>
          <p:nvPr/>
        </p:nvCxnSpPr>
        <p:spPr>
          <a:xfrm rot="16200000" flipH="1">
            <a:off x="5639113" y="3197713"/>
            <a:ext cx="488073" cy="827842"/>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8258B58E-0105-ADEF-0B09-99EC87461DA4}"/>
              </a:ext>
            </a:extLst>
          </p:cNvPr>
          <p:cNvSpPr/>
          <p:nvPr/>
        </p:nvSpPr>
        <p:spPr>
          <a:xfrm>
            <a:off x="1290522" y="4636400"/>
            <a:ext cx="552565" cy="2051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Ports</a:t>
            </a:r>
          </a:p>
        </p:txBody>
      </p:sp>
      <p:sp>
        <p:nvSpPr>
          <p:cNvPr id="51" name="Oval 50">
            <a:extLst>
              <a:ext uri="{FF2B5EF4-FFF2-40B4-BE49-F238E27FC236}">
                <a16:creationId xmlns:a16="http://schemas.microsoft.com/office/drawing/2014/main" id="{3017FAEB-0776-455E-5BDD-963BF03B186B}"/>
              </a:ext>
            </a:extLst>
          </p:cNvPr>
          <p:cNvSpPr/>
          <p:nvPr/>
        </p:nvSpPr>
        <p:spPr>
          <a:xfrm>
            <a:off x="1334128" y="4784295"/>
            <a:ext cx="424822" cy="1613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64" name="Connector: Curved 463">
            <a:extLst>
              <a:ext uri="{FF2B5EF4-FFF2-40B4-BE49-F238E27FC236}">
                <a16:creationId xmlns:a16="http://schemas.microsoft.com/office/drawing/2014/main" id="{A6F368B3-189F-63C1-BE1A-6AB52BBFFB7F}"/>
              </a:ext>
            </a:extLst>
          </p:cNvPr>
          <p:cNvCxnSpPr>
            <a:cxnSpLocks/>
            <a:stCxn id="466" idx="4"/>
            <a:endCxn id="50" idx="0"/>
          </p:cNvCxnSpPr>
          <p:nvPr/>
        </p:nvCxnSpPr>
        <p:spPr>
          <a:xfrm rot="16200000" flipH="1">
            <a:off x="1367470" y="4437065"/>
            <a:ext cx="282454" cy="116216"/>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65" name="Oval 464">
            <a:extLst>
              <a:ext uri="{FF2B5EF4-FFF2-40B4-BE49-F238E27FC236}">
                <a16:creationId xmlns:a16="http://schemas.microsoft.com/office/drawing/2014/main" id="{BF6816B6-CE58-0CD3-1121-0316A4A6BDE9}"/>
              </a:ext>
            </a:extLst>
          </p:cNvPr>
          <p:cNvSpPr/>
          <p:nvPr/>
        </p:nvSpPr>
        <p:spPr>
          <a:xfrm>
            <a:off x="1254721" y="4049776"/>
            <a:ext cx="733264" cy="1766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CPUs</a:t>
            </a:r>
          </a:p>
        </p:txBody>
      </p:sp>
      <p:sp>
        <p:nvSpPr>
          <p:cNvPr id="466" name="Oval 465">
            <a:extLst>
              <a:ext uri="{FF2B5EF4-FFF2-40B4-BE49-F238E27FC236}">
                <a16:creationId xmlns:a16="http://schemas.microsoft.com/office/drawing/2014/main" id="{E90DAA7D-C6A5-5640-FEE9-2BC4C903C495}"/>
              </a:ext>
            </a:extLst>
          </p:cNvPr>
          <p:cNvSpPr/>
          <p:nvPr/>
        </p:nvSpPr>
        <p:spPr>
          <a:xfrm>
            <a:off x="1323607" y="4162501"/>
            <a:ext cx="253964" cy="19144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1</a:t>
            </a:r>
          </a:p>
        </p:txBody>
      </p:sp>
      <p:cxnSp>
        <p:nvCxnSpPr>
          <p:cNvPr id="468" name="Connector: Curved 467">
            <a:extLst>
              <a:ext uri="{FF2B5EF4-FFF2-40B4-BE49-F238E27FC236}">
                <a16:creationId xmlns:a16="http://schemas.microsoft.com/office/drawing/2014/main" id="{B24C56D0-EFC9-88F0-9B3F-FB6FD869B250}"/>
              </a:ext>
            </a:extLst>
          </p:cNvPr>
          <p:cNvCxnSpPr>
            <a:cxnSpLocks/>
            <a:stCxn id="481" idx="4"/>
            <a:endCxn id="465" idx="0"/>
          </p:cNvCxnSpPr>
          <p:nvPr/>
        </p:nvCxnSpPr>
        <p:spPr>
          <a:xfrm rot="5400000">
            <a:off x="1441164" y="3719456"/>
            <a:ext cx="510509" cy="150130"/>
          </a:xfrm>
          <a:prstGeom prst="curvedConnector3">
            <a:avLst>
              <a:gd name="adj1" fmla="val 5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9" name="Connector: Curved 126">
            <a:extLst>
              <a:ext uri="{FF2B5EF4-FFF2-40B4-BE49-F238E27FC236}">
                <a16:creationId xmlns:a16="http://schemas.microsoft.com/office/drawing/2014/main" id="{EB795FBF-84C6-FEB2-5417-BE63B744D97F}"/>
              </a:ext>
            </a:extLst>
          </p:cNvPr>
          <p:cNvCxnSpPr>
            <a:cxnSpLocks/>
            <a:stCxn id="476" idx="3"/>
            <a:endCxn id="466" idx="4"/>
          </p:cNvCxnSpPr>
          <p:nvPr/>
        </p:nvCxnSpPr>
        <p:spPr>
          <a:xfrm rot="5400000">
            <a:off x="3520339" y="2147084"/>
            <a:ext cx="137113" cy="4276612"/>
          </a:xfrm>
          <a:prstGeom prst="curvedConnector3">
            <a:avLst>
              <a:gd name="adj1" fmla="val 266724"/>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72" name="Oval 471">
            <a:extLst>
              <a:ext uri="{FF2B5EF4-FFF2-40B4-BE49-F238E27FC236}">
                <a16:creationId xmlns:a16="http://schemas.microsoft.com/office/drawing/2014/main" id="{720CBFBE-69E8-08CF-AC09-2B7F4B1D3993}"/>
              </a:ext>
            </a:extLst>
          </p:cNvPr>
          <p:cNvSpPr/>
          <p:nvPr/>
        </p:nvSpPr>
        <p:spPr>
          <a:xfrm>
            <a:off x="2797211" y="5449545"/>
            <a:ext cx="669482" cy="31285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Ports</a:t>
            </a:r>
          </a:p>
        </p:txBody>
      </p:sp>
      <p:sp>
        <p:nvSpPr>
          <p:cNvPr id="473" name="Oval 472">
            <a:extLst>
              <a:ext uri="{FF2B5EF4-FFF2-40B4-BE49-F238E27FC236}">
                <a16:creationId xmlns:a16="http://schemas.microsoft.com/office/drawing/2014/main" id="{C3796BD8-C60B-E94E-6329-F6930051D52B}"/>
              </a:ext>
            </a:extLst>
          </p:cNvPr>
          <p:cNvSpPr/>
          <p:nvPr/>
        </p:nvSpPr>
        <p:spPr>
          <a:xfrm>
            <a:off x="2512790" y="5373690"/>
            <a:ext cx="472829" cy="1543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U1</a:t>
            </a:r>
          </a:p>
        </p:txBody>
      </p:sp>
      <p:sp>
        <p:nvSpPr>
          <p:cNvPr id="475" name="Oval 474">
            <a:extLst>
              <a:ext uri="{FF2B5EF4-FFF2-40B4-BE49-F238E27FC236}">
                <a16:creationId xmlns:a16="http://schemas.microsoft.com/office/drawing/2014/main" id="{2957B460-2286-2D53-E33E-05781313D868}"/>
              </a:ext>
            </a:extLst>
          </p:cNvPr>
          <p:cNvSpPr/>
          <p:nvPr/>
        </p:nvSpPr>
        <p:spPr>
          <a:xfrm>
            <a:off x="5719481" y="3835940"/>
            <a:ext cx="414641" cy="1327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I3</a:t>
            </a:r>
          </a:p>
        </p:txBody>
      </p:sp>
      <p:sp>
        <p:nvSpPr>
          <p:cNvPr id="476" name="Oval 475">
            <a:extLst>
              <a:ext uri="{FF2B5EF4-FFF2-40B4-BE49-F238E27FC236}">
                <a16:creationId xmlns:a16="http://schemas.microsoft.com/office/drawing/2014/main" id="{A3AEA4EB-E521-F658-5CA5-D1B08F090A56}"/>
              </a:ext>
            </a:extLst>
          </p:cNvPr>
          <p:cNvSpPr/>
          <p:nvPr/>
        </p:nvSpPr>
        <p:spPr>
          <a:xfrm>
            <a:off x="5670467" y="4116173"/>
            <a:ext cx="387403" cy="1179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I1</a:t>
            </a:r>
            <a:endParaRPr lang="en-GB" sz="900" dirty="0">
              <a:solidFill>
                <a:schemeClr val="tx1"/>
              </a:solidFill>
            </a:endParaRPr>
          </a:p>
        </p:txBody>
      </p:sp>
      <p:sp>
        <p:nvSpPr>
          <p:cNvPr id="478" name="Oval 477">
            <a:extLst>
              <a:ext uri="{FF2B5EF4-FFF2-40B4-BE49-F238E27FC236}">
                <a16:creationId xmlns:a16="http://schemas.microsoft.com/office/drawing/2014/main" id="{11E8D4B8-5845-F2A9-74E6-42FC7A66993E}"/>
              </a:ext>
            </a:extLst>
          </p:cNvPr>
          <p:cNvSpPr/>
          <p:nvPr/>
        </p:nvSpPr>
        <p:spPr>
          <a:xfrm>
            <a:off x="5584902" y="3947428"/>
            <a:ext cx="401813" cy="1182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I2</a:t>
            </a:r>
            <a:endParaRPr lang="en-GB" sz="900" dirty="0">
              <a:solidFill>
                <a:schemeClr val="tx1"/>
              </a:solidFill>
            </a:endParaRPr>
          </a:p>
        </p:txBody>
      </p:sp>
      <p:sp>
        <p:nvSpPr>
          <p:cNvPr id="479" name="Oval 478">
            <a:extLst>
              <a:ext uri="{FF2B5EF4-FFF2-40B4-BE49-F238E27FC236}">
                <a16:creationId xmlns:a16="http://schemas.microsoft.com/office/drawing/2014/main" id="{A55230BF-1A2E-313D-5F1D-D9D39860EA20}"/>
              </a:ext>
            </a:extLst>
          </p:cNvPr>
          <p:cNvSpPr/>
          <p:nvPr/>
        </p:nvSpPr>
        <p:spPr>
          <a:xfrm>
            <a:off x="839097" y="3033656"/>
            <a:ext cx="864480" cy="2928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System1</a:t>
            </a:r>
          </a:p>
        </p:txBody>
      </p:sp>
      <p:sp>
        <p:nvSpPr>
          <p:cNvPr id="481" name="Oval 480">
            <a:extLst>
              <a:ext uri="{FF2B5EF4-FFF2-40B4-BE49-F238E27FC236}">
                <a16:creationId xmlns:a16="http://schemas.microsoft.com/office/drawing/2014/main" id="{68BB586A-D3FF-9E2A-4AD8-9A788755ED0F}"/>
              </a:ext>
            </a:extLst>
          </p:cNvPr>
          <p:cNvSpPr/>
          <p:nvPr/>
        </p:nvSpPr>
        <p:spPr>
          <a:xfrm>
            <a:off x="1452282" y="3253802"/>
            <a:ext cx="638401" cy="2854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System2</a:t>
            </a:r>
          </a:p>
        </p:txBody>
      </p:sp>
      <p:sp>
        <p:nvSpPr>
          <p:cNvPr id="482" name="Oval 481">
            <a:extLst>
              <a:ext uri="{FF2B5EF4-FFF2-40B4-BE49-F238E27FC236}">
                <a16:creationId xmlns:a16="http://schemas.microsoft.com/office/drawing/2014/main" id="{2051F25D-8494-E927-25FE-1C7CD1A1183B}"/>
              </a:ext>
            </a:extLst>
          </p:cNvPr>
          <p:cNvSpPr/>
          <p:nvPr/>
        </p:nvSpPr>
        <p:spPr>
          <a:xfrm>
            <a:off x="1973196" y="3121932"/>
            <a:ext cx="737731" cy="3006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CXL_</a:t>
            </a:r>
          </a:p>
          <a:p>
            <a:pPr algn="ctr"/>
            <a:r>
              <a:rPr lang="en-GB" sz="700" dirty="0">
                <a:solidFill>
                  <a:schemeClr val="tx1"/>
                </a:solidFill>
              </a:rPr>
              <a:t>System3</a:t>
            </a:r>
          </a:p>
        </p:txBody>
      </p:sp>
      <p:sp>
        <p:nvSpPr>
          <p:cNvPr id="483" name="Oval 482">
            <a:extLst>
              <a:ext uri="{FF2B5EF4-FFF2-40B4-BE49-F238E27FC236}">
                <a16:creationId xmlns:a16="http://schemas.microsoft.com/office/drawing/2014/main" id="{5742D93B-9F0A-5064-54E1-EA0DAED1880C}"/>
              </a:ext>
            </a:extLst>
          </p:cNvPr>
          <p:cNvSpPr/>
          <p:nvPr/>
        </p:nvSpPr>
        <p:spPr>
          <a:xfrm>
            <a:off x="2428653" y="5510718"/>
            <a:ext cx="472829" cy="1543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U2</a:t>
            </a:r>
          </a:p>
        </p:txBody>
      </p:sp>
      <p:sp>
        <p:nvSpPr>
          <p:cNvPr id="484" name="Oval 483">
            <a:extLst>
              <a:ext uri="{FF2B5EF4-FFF2-40B4-BE49-F238E27FC236}">
                <a16:creationId xmlns:a16="http://schemas.microsoft.com/office/drawing/2014/main" id="{55496614-ADFA-A5C9-6644-0A8A960368B9}"/>
              </a:ext>
            </a:extLst>
          </p:cNvPr>
          <p:cNvSpPr/>
          <p:nvPr/>
        </p:nvSpPr>
        <p:spPr>
          <a:xfrm>
            <a:off x="2520493" y="5622174"/>
            <a:ext cx="472829" cy="1543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U3</a:t>
            </a:r>
          </a:p>
        </p:txBody>
      </p:sp>
      <p:sp>
        <p:nvSpPr>
          <p:cNvPr id="485" name="Oval 484">
            <a:extLst>
              <a:ext uri="{FF2B5EF4-FFF2-40B4-BE49-F238E27FC236}">
                <a16:creationId xmlns:a16="http://schemas.microsoft.com/office/drawing/2014/main" id="{F2D1C231-706A-4878-0E8E-7A985E761784}"/>
              </a:ext>
            </a:extLst>
          </p:cNvPr>
          <p:cNvSpPr/>
          <p:nvPr/>
        </p:nvSpPr>
        <p:spPr>
          <a:xfrm>
            <a:off x="2736857" y="5699051"/>
            <a:ext cx="472829" cy="15431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U4</a:t>
            </a:r>
          </a:p>
        </p:txBody>
      </p:sp>
      <p:sp>
        <p:nvSpPr>
          <p:cNvPr id="489" name="Oval 488">
            <a:extLst>
              <a:ext uri="{FF2B5EF4-FFF2-40B4-BE49-F238E27FC236}">
                <a16:creationId xmlns:a16="http://schemas.microsoft.com/office/drawing/2014/main" id="{045D386E-1992-7D11-6D5A-601C4CB83BD3}"/>
              </a:ext>
            </a:extLst>
          </p:cNvPr>
          <p:cNvSpPr/>
          <p:nvPr/>
        </p:nvSpPr>
        <p:spPr>
          <a:xfrm>
            <a:off x="3239657" y="5387239"/>
            <a:ext cx="472829" cy="15431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F1</a:t>
            </a:r>
          </a:p>
        </p:txBody>
      </p:sp>
      <p:sp>
        <p:nvSpPr>
          <p:cNvPr id="490" name="Oval 489">
            <a:extLst>
              <a:ext uri="{FF2B5EF4-FFF2-40B4-BE49-F238E27FC236}">
                <a16:creationId xmlns:a16="http://schemas.microsoft.com/office/drawing/2014/main" id="{6F00AF8B-B2DD-6E5E-D258-096F65996770}"/>
              </a:ext>
            </a:extLst>
          </p:cNvPr>
          <p:cNvSpPr/>
          <p:nvPr/>
        </p:nvSpPr>
        <p:spPr>
          <a:xfrm>
            <a:off x="3323794" y="5517198"/>
            <a:ext cx="472829" cy="15431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F2</a:t>
            </a:r>
          </a:p>
        </p:txBody>
      </p:sp>
      <p:sp>
        <p:nvSpPr>
          <p:cNvPr id="491" name="Oval 490">
            <a:extLst>
              <a:ext uri="{FF2B5EF4-FFF2-40B4-BE49-F238E27FC236}">
                <a16:creationId xmlns:a16="http://schemas.microsoft.com/office/drawing/2014/main" id="{F75AF122-BBB7-6349-D563-49BC20679E99}"/>
              </a:ext>
            </a:extLst>
          </p:cNvPr>
          <p:cNvSpPr/>
          <p:nvPr/>
        </p:nvSpPr>
        <p:spPr>
          <a:xfrm>
            <a:off x="3257657" y="5622604"/>
            <a:ext cx="472829" cy="15431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F3</a:t>
            </a:r>
          </a:p>
        </p:txBody>
      </p:sp>
      <p:sp>
        <p:nvSpPr>
          <p:cNvPr id="492" name="Oval 491">
            <a:extLst>
              <a:ext uri="{FF2B5EF4-FFF2-40B4-BE49-F238E27FC236}">
                <a16:creationId xmlns:a16="http://schemas.microsoft.com/office/drawing/2014/main" id="{9A2D6849-A9CC-0470-B392-E4AD05960499}"/>
              </a:ext>
            </a:extLst>
          </p:cNvPr>
          <p:cNvSpPr/>
          <p:nvPr/>
        </p:nvSpPr>
        <p:spPr>
          <a:xfrm>
            <a:off x="3040034" y="5724313"/>
            <a:ext cx="472829" cy="15431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F4</a:t>
            </a:r>
          </a:p>
        </p:txBody>
      </p:sp>
      <p:cxnSp>
        <p:nvCxnSpPr>
          <p:cNvPr id="493" name="Connector: Curved 492">
            <a:extLst>
              <a:ext uri="{FF2B5EF4-FFF2-40B4-BE49-F238E27FC236}">
                <a16:creationId xmlns:a16="http://schemas.microsoft.com/office/drawing/2014/main" id="{905D08E9-D966-1CC9-FCD5-EF6FF4881809}"/>
              </a:ext>
            </a:extLst>
          </p:cNvPr>
          <p:cNvCxnSpPr>
            <a:cxnSpLocks/>
            <a:stCxn id="483" idx="2"/>
            <a:endCxn id="51" idx="4"/>
          </p:cNvCxnSpPr>
          <p:nvPr/>
        </p:nvCxnSpPr>
        <p:spPr>
          <a:xfrm rot="10800000">
            <a:off x="1546539" y="4945690"/>
            <a:ext cx="882114" cy="642184"/>
          </a:xfrm>
          <a:prstGeom prst="curvedConnector2">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4" name="Connector: Curved 493">
            <a:extLst>
              <a:ext uri="{FF2B5EF4-FFF2-40B4-BE49-F238E27FC236}">
                <a16:creationId xmlns:a16="http://schemas.microsoft.com/office/drawing/2014/main" id="{A8E21B5C-739B-B86F-A9F2-7011A9F1106C}"/>
              </a:ext>
            </a:extLst>
          </p:cNvPr>
          <p:cNvCxnSpPr>
            <a:cxnSpLocks/>
            <a:stCxn id="484" idx="3"/>
            <a:endCxn id="7" idx="4"/>
          </p:cNvCxnSpPr>
          <p:nvPr/>
        </p:nvCxnSpPr>
        <p:spPr>
          <a:xfrm rot="5400000" flipH="1">
            <a:off x="2049169" y="5213317"/>
            <a:ext cx="707641" cy="373496"/>
          </a:xfrm>
          <a:prstGeom prst="curvedConnector3">
            <a:avLst>
              <a:gd name="adj1" fmla="val -25801"/>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5" name="Connector: Curved 494">
            <a:extLst>
              <a:ext uri="{FF2B5EF4-FFF2-40B4-BE49-F238E27FC236}">
                <a16:creationId xmlns:a16="http://schemas.microsoft.com/office/drawing/2014/main" id="{5F2CEFE8-0678-1C9F-F4E3-BF9C776C2358}"/>
              </a:ext>
            </a:extLst>
          </p:cNvPr>
          <p:cNvCxnSpPr>
            <a:cxnSpLocks/>
            <a:stCxn id="410" idx="2"/>
            <a:endCxn id="489" idx="7"/>
          </p:cNvCxnSpPr>
          <p:nvPr/>
        </p:nvCxnSpPr>
        <p:spPr>
          <a:xfrm rot="10800000">
            <a:off x="3643243" y="5409837"/>
            <a:ext cx="2660111" cy="199912"/>
          </a:xfrm>
          <a:prstGeom prst="curvedConnector4">
            <a:avLst>
              <a:gd name="adj1" fmla="val 48698"/>
              <a:gd name="adj2" fmla="val 117152"/>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6" name="Connector: Curved 495">
            <a:extLst>
              <a:ext uri="{FF2B5EF4-FFF2-40B4-BE49-F238E27FC236}">
                <a16:creationId xmlns:a16="http://schemas.microsoft.com/office/drawing/2014/main" id="{6C2C17A3-1F01-61CE-DCC3-EEE68C8ED3C6}"/>
              </a:ext>
            </a:extLst>
          </p:cNvPr>
          <p:cNvCxnSpPr>
            <a:cxnSpLocks/>
            <a:stCxn id="411" idx="2"/>
            <a:endCxn id="490" idx="6"/>
          </p:cNvCxnSpPr>
          <p:nvPr/>
        </p:nvCxnSpPr>
        <p:spPr>
          <a:xfrm rot="10800000">
            <a:off x="3796623" y="5594353"/>
            <a:ext cx="2437478" cy="178330"/>
          </a:xfrm>
          <a:prstGeom prst="curvedConnector3">
            <a:avLst>
              <a:gd name="adj1" fmla="val 50000"/>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97" name="Connector: Curved 496">
            <a:extLst>
              <a:ext uri="{FF2B5EF4-FFF2-40B4-BE49-F238E27FC236}">
                <a16:creationId xmlns:a16="http://schemas.microsoft.com/office/drawing/2014/main" id="{A793BF62-EA53-5B52-493C-EC80A3896201}"/>
              </a:ext>
            </a:extLst>
          </p:cNvPr>
          <p:cNvCxnSpPr>
            <a:cxnSpLocks/>
            <a:stCxn id="413" idx="3"/>
            <a:endCxn id="492" idx="5"/>
          </p:cNvCxnSpPr>
          <p:nvPr/>
        </p:nvCxnSpPr>
        <p:spPr>
          <a:xfrm rot="5400000" flipH="1">
            <a:off x="4990940" y="4308704"/>
            <a:ext cx="218946" cy="3313588"/>
          </a:xfrm>
          <a:prstGeom prst="curvedConnector3">
            <a:avLst>
              <a:gd name="adj1" fmla="val -116682"/>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98" name="Oval 497">
            <a:extLst>
              <a:ext uri="{FF2B5EF4-FFF2-40B4-BE49-F238E27FC236}">
                <a16:creationId xmlns:a16="http://schemas.microsoft.com/office/drawing/2014/main" id="{08BF1225-0CA9-836F-07F4-6DDD294FE9BD}"/>
              </a:ext>
            </a:extLst>
          </p:cNvPr>
          <p:cNvSpPr/>
          <p:nvPr/>
        </p:nvSpPr>
        <p:spPr>
          <a:xfrm>
            <a:off x="7999274" y="1941800"/>
            <a:ext cx="841525" cy="33855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CXL-Chassis</a:t>
            </a:r>
          </a:p>
        </p:txBody>
      </p:sp>
      <p:cxnSp>
        <p:nvCxnSpPr>
          <p:cNvPr id="500" name="Connector: Curved 499">
            <a:extLst>
              <a:ext uri="{FF2B5EF4-FFF2-40B4-BE49-F238E27FC236}">
                <a16:creationId xmlns:a16="http://schemas.microsoft.com/office/drawing/2014/main" id="{2D9972D3-94A8-181A-7A85-FC33832AD8BB}"/>
              </a:ext>
            </a:extLst>
          </p:cNvPr>
          <p:cNvCxnSpPr>
            <a:cxnSpLocks/>
            <a:stCxn id="482" idx="7"/>
            <a:endCxn id="498" idx="3"/>
          </p:cNvCxnSpPr>
          <p:nvPr/>
        </p:nvCxnSpPr>
        <p:spPr>
          <a:xfrm rot="5400000" flipH="1" flipV="1">
            <a:off x="4895110" y="-61446"/>
            <a:ext cx="935181" cy="5519623"/>
          </a:xfrm>
          <a:prstGeom prst="curvedConnector3">
            <a:avLst>
              <a:gd name="adj1" fmla="val 50000"/>
            </a:avLst>
          </a:prstGeom>
          <a:ln w="19050">
            <a:solidFill>
              <a:schemeClr val="tx1"/>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6" name="Connector: Curved 65">
            <a:extLst>
              <a:ext uri="{FF2B5EF4-FFF2-40B4-BE49-F238E27FC236}">
                <a16:creationId xmlns:a16="http://schemas.microsoft.com/office/drawing/2014/main" id="{72183729-C99B-426F-DF2E-F8FC2BC96A21}"/>
              </a:ext>
            </a:extLst>
          </p:cNvPr>
          <p:cNvCxnSpPr>
            <a:cxnSpLocks/>
            <a:stCxn id="413" idx="3"/>
            <a:endCxn id="492" idx="5"/>
          </p:cNvCxnSpPr>
          <p:nvPr/>
        </p:nvCxnSpPr>
        <p:spPr>
          <a:xfrm rot="5400000" flipH="1">
            <a:off x="4990940" y="4308704"/>
            <a:ext cx="218946" cy="3313588"/>
          </a:xfrm>
          <a:prstGeom prst="curvedConnector3">
            <a:avLst>
              <a:gd name="adj1" fmla="val -116682"/>
            </a:avLst>
          </a:prstGeom>
          <a:ln w="19050">
            <a:solidFill>
              <a:srgbClr val="0070C0"/>
            </a:solidFill>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12" name="TextBox 511">
            <a:extLst>
              <a:ext uri="{FF2B5EF4-FFF2-40B4-BE49-F238E27FC236}">
                <a16:creationId xmlns:a16="http://schemas.microsoft.com/office/drawing/2014/main" id="{E0477230-FC01-ECA8-AA4C-3043CB87CF84}"/>
              </a:ext>
            </a:extLst>
          </p:cNvPr>
          <p:cNvSpPr txBox="1"/>
          <p:nvPr/>
        </p:nvSpPr>
        <p:spPr>
          <a:xfrm>
            <a:off x="4500891" y="1355843"/>
            <a:ext cx="1877050" cy="369332"/>
          </a:xfrm>
          <a:prstGeom prst="rect">
            <a:avLst/>
          </a:prstGeom>
          <a:noFill/>
        </p:spPr>
        <p:txBody>
          <a:bodyPr wrap="square">
            <a:spAutoFit/>
          </a:bodyPr>
          <a:lstStyle/>
          <a:p>
            <a:r>
              <a:rPr lang="en-US" b="1" dirty="0"/>
              <a:t>Only ONE Root</a:t>
            </a:r>
          </a:p>
        </p:txBody>
      </p:sp>
      <p:sp>
        <p:nvSpPr>
          <p:cNvPr id="513" name="TextBox 512">
            <a:extLst>
              <a:ext uri="{FF2B5EF4-FFF2-40B4-BE49-F238E27FC236}">
                <a16:creationId xmlns:a16="http://schemas.microsoft.com/office/drawing/2014/main" id="{1259E5A1-58B4-59AC-CA05-505B5A76A065}"/>
              </a:ext>
            </a:extLst>
          </p:cNvPr>
          <p:cNvSpPr txBox="1"/>
          <p:nvPr/>
        </p:nvSpPr>
        <p:spPr>
          <a:xfrm>
            <a:off x="6096000" y="2697670"/>
            <a:ext cx="2099310" cy="369332"/>
          </a:xfrm>
          <a:prstGeom prst="rect">
            <a:avLst/>
          </a:prstGeom>
          <a:noFill/>
        </p:spPr>
        <p:txBody>
          <a:bodyPr wrap="square">
            <a:spAutoFit/>
          </a:bodyPr>
          <a:lstStyle/>
          <a:p>
            <a:r>
              <a:rPr lang="en-US" b="1" dirty="0"/>
              <a:t>No Conflicting URIs</a:t>
            </a:r>
          </a:p>
        </p:txBody>
      </p:sp>
      <p:sp>
        <p:nvSpPr>
          <p:cNvPr id="514" name="TextBox 513">
            <a:extLst>
              <a:ext uri="{FF2B5EF4-FFF2-40B4-BE49-F238E27FC236}">
                <a16:creationId xmlns:a16="http://schemas.microsoft.com/office/drawing/2014/main" id="{BEC4542D-B00C-AA97-A2CB-779DD8D325D1}"/>
              </a:ext>
            </a:extLst>
          </p:cNvPr>
          <p:cNvSpPr txBox="1"/>
          <p:nvPr/>
        </p:nvSpPr>
        <p:spPr>
          <a:xfrm>
            <a:off x="3824345" y="5890306"/>
            <a:ext cx="2932862" cy="369332"/>
          </a:xfrm>
          <a:prstGeom prst="rect">
            <a:avLst/>
          </a:prstGeom>
          <a:noFill/>
        </p:spPr>
        <p:txBody>
          <a:bodyPr wrap="square">
            <a:spAutoFit/>
          </a:bodyPr>
          <a:lstStyle/>
          <a:p>
            <a:r>
              <a:rPr lang="en-US" b="1" dirty="0"/>
              <a:t>Boundary Links resolved</a:t>
            </a:r>
          </a:p>
        </p:txBody>
      </p:sp>
      <p:sp>
        <p:nvSpPr>
          <p:cNvPr id="463" name="TextBox 462">
            <a:extLst>
              <a:ext uri="{FF2B5EF4-FFF2-40B4-BE49-F238E27FC236}">
                <a16:creationId xmlns:a16="http://schemas.microsoft.com/office/drawing/2014/main" id="{CEA41AC0-7ED6-66DE-95C8-3F31A7268856}"/>
              </a:ext>
            </a:extLst>
          </p:cNvPr>
          <p:cNvSpPr txBox="1"/>
          <p:nvPr/>
        </p:nvSpPr>
        <p:spPr>
          <a:xfrm>
            <a:off x="239633" y="1388282"/>
            <a:ext cx="3091521" cy="707886"/>
          </a:xfrm>
          <a:prstGeom prst="rect">
            <a:avLst/>
          </a:prstGeom>
          <a:solidFill>
            <a:schemeClr val="bg1">
              <a:lumMod val="85000"/>
            </a:schemeClr>
          </a:solidFill>
          <a:ln>
            <a:solidFill>
              <a:schemeClr val="tx1"/>
            </a:solidFill>
          </a:ln>
        </p:spPr>
        <p:txBody>
          <a:bodyPr wrap="square">
            <a:spAutoFit/>
          </a:bodyPr>
          <a:lstStyle/>
          <a:p>
            <a:r>
              <a:rPr lang="en-US" sz="2000" b="1" dirty="0"/>
              <a:t>Works with </a:t>
            </a:r>
            <a:r>
              <a:rPr lang="en-US" sz="2000" b="1" i="1" dirty="0"/>
              <a:t>cooperating</a:t>
            </a:r>
            <a:r>
              <a:rPr lang="en-US" sz="2000" b="1" dirty="0"/>
              <a:t> Sunfish compliant Agents</a:t>
            </a:r>
          </a:p>
        </p:txBody>
      </p:sp>
    </p:spTree>
    <p:extLst>
      <p:ext uri="{BB962C8B-B14F-4D97-AF65-F5344CB8AC3E}">
        <p14:creationId xmlns:p14="http://schemas.microsoft.com/office/powerpoint/2010/main" val="2280189967"/>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wipe(left)">
                                      <p:cBhvr>
                                        <p:cTn id="12" dur="500"/>
                                        <p:tgtEl>
                                          <p:spTgt spid="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4"/>
                                        </p:tgtEl>
                                        <p:attrNameLst>
                                          <p:attrName>style.visibility</p:attrName>
                                        </p:attrNameLst>
                                      </p:cBhvr>
                                      <p:to>
                                        <p:strVal val="visible"/>
                                      </p:to>
                                    </p:set>
                                    <p:animEffect transition="in" filter="wipe(left)">
                                      <p:cBhvr>
                                        <p:cTn id="17" dur="500"/>
                                        <p:tgtEl>
                                          <p:spTgt spid="5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3"/>
                                        </p:tgtEl>
                                        <p:attrNameLst>
                                          <p:attrName>style.visibility</p:attrName>
                                        </p:attrNameLst>
                                      </p:cBhvr>
                                      <p:to>
                                        <p:strVal val="visible"/>
                                      </p:to>
                                    </p:set>
                                    <p:animEffect transition="in" filter="wipe(left)">
                                      <p:cBhvr>
                                        <p:cTn id="22"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p:bldP spid="513" grpId="0"/>
      <p:bldP spid="514" grpId="0"/>
      <p:bldP spid="4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A4BA-3546-C942-B8B2-085C99FD127B}"/>
              </a:ext>
            </a:extLst>
          </p:cNvPr>
          <p:cNvSpPr>
            <a:spLocks noGrp="1"/>
          </p:cNvSpPr>
          <p:nvPr>
            <p:ph type="title"/>
          </p:nvPr>
        </p:nvSpPr>
        <p:spPr>
          <a:xfrm>
            <a:off x="254977" y="149966"/>
            <a:ext cx="11779549" cy="795460"/>
          </a:xfrm>
        </p:spPr>
        <p:txBody>
          <a:bodyPr/>
          <a:lstStyle/>
          <a:p>
            <a:pPr algn="ctr"/>
            <a:r>
              <a:rPr lang="en-US" dirty="0">
                <a:solidFill>
                  <a:schemeClr val="tx1"/>
                </a:solidFill>
              </a:rPr>
              <a:t>Thank You</a:t>
            </a:r>
            <a:endParaRPr lang="en-GB" dirty="0">
              <a:solidFill>
                <a:schemeClr val="tx1"/>
              </a:solidFill>
            </a:endParaRPr>
          </a:p>
        </p:txBody>
      </p:sp>
      <p:sp>
        <p:nvSpPr>
          <p:cNvPr id="3" name="Content Placeholder 2">
            <a:extLst>
              <a:ext uri="{FF2B5EF4-FFF2-40B4-BE49-F238E27FC236}">
                <a16:creationId xmlns:a16="http://schemas.microsoft.com/office/drawing/2014/main" id="{1840609F-AA6A-E3EC-BE4F-3B03C958A5E5}"/>
              </a:ext>
            </a:extLst>
          </p:cNvPr>
          <p:cNvSpPr>
            <a:spLocks noGrp="1"/>
          </p:cNvSpPr>
          <p:nvPr>
            <p:ph idx="1"/>
          </p:nvPr>
        </p:nvSpPr>
        <p:spPr>
          <a:xfrm>
            <a:off x="330286" y="1349066"/>
            <a:ext cx="6629917" cy="3457800"/>
          </a:xfrm>
          <a:ln>
            <a:solidFill>
              <a:schemeClr val="tx1"/>
            </a:solidFill>
          </a:ln>
        </p:spPr>
        <p:txBody>
          <a:bodyPr>
            <a:normAutofit fontScale="92500" lnSpcReduction="10000"/>
          </a:bodyPr>
          <a:lstStyle/>
          <a:p>
            <a:pPr lvl="1"/>
            <a:endParaRPr lang="en-US" sz="2000" dirty="0">
              <a:solidFill>
                <a:schemeClr val="tx1"/>
              </a:solidFill>
            </a:endParaRPr>
          </a:p>
          <a:p>
            <a:pPr marL="0" indent="0">
              <a:buNone/>
            </a:pPr>
            <a:r>
              <a:rPr lang="en-US" sz="2400" dirty="0"/>
              <a:t>Sunfish </a:t>
            </a:r>
            <a:r>
              <a:rPr lang="en-US" sz="2400" dirty="0" err="1"/>
              <a:t>Github</a:t>
            </a:r>
            <a:r>
              <a:rPr lang="en-US" sz="2400" dirty="0"/>
              <a:t> Repositories</a:t>
            </a:r>
          </a:p>
          <a:p>
            <a:pPr marL="0" indent="0">
              <a:buNone/>
            </a:pPr>
            <a:endParaRPr lang="en-US" sz="2400" dirty="0"/>
          </a:p>
          <a:p>
            <a:pPr marL="0" indent="0">
              <a:buNone/>
            </a:pPr>
            <a:r>
              <a:rPr lang="en-US" sz="2200" dirty="0"/>
              <a:t>Sunfish Documentation</a:t>
            </a:r>
          </a:p>
          <a:p>
            <a:r>
              <a:rPr lang="en-US" sz="2200" dirty="0">
                <a:solidFill>
                  <a:srgbClr val="1D9EFF"/>
                </a:solidFill>
              </a:rPr>
              <a:t>https://github.com/OpenFabrics/sunfish_docs</a:t>
            </a:r>
            <a:endParaRPr lang="en-US" sz="2200" dirty="0">
              <a:hlinkClick r:id="rId3"/>
            </a:endParaRPr>
          </a:p>
          <a:p>
            <a:pPr marL="0" indent="0">
              <a:buNone/>
            </a:pPr>
            <a:r>
              <a:rPr lang="en-US" sz="2200" dirty="0"/>
              <a:t>Sunfish Core Library</a:t>
            </a:r>
          </a:p>
          <a:p>
            <a:r>
              <a:rPr lang="en-US" sz="1900" dirty="0">
                <a:hlinkClick r:id="rId4"/>
              </a:rPr>
              <a:t>https://github.com/OpenFabrics/sunfish_library_reference</a:t>
            </a:r>
            <a:endParaRPr lang="en-US" sz="1900" dirty="0"/>
          </a:p>
          <a:p>
            <a:pPr marL="0" indent="0">
              <a:buNone/>
            </a:pPr>
            <a:r>
              <a:rPr lang="en-US" sz="2200" dirty="0"/>
              <a:t>Sunfish Server (and Agent Server)</a:t>
            </a:r>
          </a:p>
          <a:p>
            <a:r>
              <a:rPr lang="en-US" sz="1900" dirty="0">
                <a:hlinkClick r:id="rId5"/>
              </a:rPr>
              <a:t>https://github.com/OpenFabrics</a:t>
            </a:r>
            <a:r>
              <a:rPr lang="en-US" sz="2200" dirty="0">
                <a:hlinkClick r:id="rId5"/>
              </a:rPr>
              <a:t>/sunfish_server_reference</a:t>
            </a:r>
            <a:endParaRPr lang="en-US" sz="2200" dirty="0"/>
          </a:p>
        </p:txBody>
      </p:sp>
      <p:pic>
        <p:nvPicPr>
          <p:cNvPr id="5" name="Picture 4" descr="A blue fish with white text&#10;&#10;Description automatically generated">
            <a:extLst>
              <a:ext uri="{FF2B5EF4-FFF2-40B4-BE49-F238E27FC236}">
                <a16:creationId xmlns:a16="http://schemas.microsoft.com/office/drawing/2014/main" id="{919BF9C0-9FE8-0861-BCA4-60CA7F5C263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27778" t="33079" r="26410" b="33472"/>
          <a:stretch/>
        </p:blipFill>
        <p:spPr>
          <a:xfrm>
            <a:off x="10059642" y="-135334"/>
            <a:ext cx="1974883" cy="1441938"/>
          </a:xfrm>
          <a:prstGeom prst="rect">
            <a:avLst/>
          </a:prstGeom>
        </p:spPr>
      </p:pic>
      <p:sp>
        <p:nvSpPr>
          <p:cNvPr id="7" name="Slide Number Placeholder 3">
            <a:extLst>
              <a:ext uri="{FF2B5EF4-FFF2-40B4-BE49-F238E27FC236}">
                <a16:creationId xmlns:a16="http://schemas.microsoft.com/office/drawing/2014/main" id="{85293DC6-D32B-F43E-A2D0-3441C8A59E2B}"/>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7"/>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pPr algn="ctr" defTabSz="1088421"/>
              <a:t>18</a:t>
            </a:fld>
            <a:endParaRPr lang="en-US" dirty="0"/>
          </a:p>
        </p:txBody>
      </p:sp>
      <p:sp>
        <p:nvSpPr>
          <p:cNvPr id="8" name="TextBox 7">
            <a:extLst>
              <a:ext uri="{FF2B5EF4-FFF2-40B4-BE49-F238E27FC236}">
                <a16:creationId xmlns:a16="http://schemas.microsoft.com/office/drawing/2014/main" id="{83C5899F-C4FF-6702-94C2-3210B20330CB}"/>
              </a:ext>
            </a:extLst>
          </p:cNvPr>
          <p:cNvSpPr txBox="1"/>
          <p:nvPr/>
        </p:nvSpPr>
        <p:spPr>
          <a:xfrm>
            <a:off x="0" y="6482270"/>
            <a:ext cx="6168980" cy="369332"/>
          </a:xfrm>
          <a:prstGeom prst="rect">
            <a:avLst/>
          </a:prstGeom>
          <a:noFill/>
        </p:spPr>
        <p:txBody>
          <a:bodyPr wrap="square">
            <a:spAutoFit/>
          </a:bodyPr>
          <a:lstStyle/>
          <a:p>
            <a:r>
              <a:rPr lang="en-US" dirty="0">
                <a:solidFill>
                  <a:srgbClr val="FFFF00"/>
                </a:solidFill>
              </a:rPr>
              <a:t>© </a:t>
            </a:r>
            <a:r>
              <a:rPr lang="en-US" dirty="0" err="1">
                <a:solidFill>
                  <a:srgbClr val="FFFF00"/>
                </a:solidFill>
              </a:rPr>
              <a:t>OpenFabrics</a:t>
            </a:r>
            <a:r>
              <a:rPr lang="en-US" dirty="0">
                <a:solidFill>
                  <a:srgbClr val="FFFF00"/>
                </a:solidFill>
              </a:rPr>
              <a:t> Alliance 2025</a:t>
            </a:r>
          </a:p>
        </p:txBody>
      </p:sp>
      <p:sp>
        <p:nvSpPr>
          <p:cNvPr id="4" name="Content Placeholder 2">
            <a:extLst>
              <a:ext uri="{FF2B5EF4-FFF2-40B4-BE49-F238E27FC236}">
                <a16:creationId xmlns:a16="http://schemas.microsoft.com/office/drawing/2014/main" id="{B2220A7B-0FDF-429D-D43D-DBE4D676743D}"/>
              </a:ext>
            </a:extLst>
          </p:cNvPr>
          <p:cNvSpPr txBox="1">
            <a:spLocks/>
          </p:cNvSpPr>
          <p:nvPr/>
        </p:nvSpPr>
        <p:spPr>
          <a:xfrm>
            <a:off x="3800894" y="5063130"/>
            <a:ext cx="4687713" cy="1505050"/>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800" dirty="0"/>
          </a:p>
          <a:p>
            <a:pPr marL="0" indent="0" algn="ctr">
              <a:buNone/>
            </a:pPr>
            <a:r>
              <a:rPr lang="en-US" sz="2000" dirty="0"/>
              <a:t>Sunfish Working Group Contact Info</a:t>
            </a:r>
          </a:p>
          <a:p>
            <a:pPr lvl="1"/>
            <a:r>
              <a:rPr lang="en-US" sz="1800" dirty="0">
                <a:ea typeface="Calibri" panose="020F0502020204030204" pitchFamily="34" charset="0"/>
              </a:rPr>
              <a:t>Doug Ledford </a:t>
            </a:r>
            <a:r>
              <a:rPr lang="en-US" sz="1800" u="sng" dirty="0">
                <a:ea typeface="Calibri" panose="020F0502020204030204" pitchFamily="34" charset="0"/>
                <a:hlinkClick r:id="rId8">
                  <a:extLst>
                    <a:ext uri="{A12FA001-AC4F-418D-AE19-62706E023703}">
                      <ahyp:hlinkClr xmlns:ahyp="http://schemas.microsoft.com/office/drawing/2018/hyperlinkcolor" val="tx"/>
                    </a:ext>
                  </a:extLst>
                </a:hlinkClick>
              </a:rPr>
              <a:t>dledford@redhat.com</a:t>
            </a:r>
            <a:endParaRPr lang="en-US" sz="1800" dirty="0">
              <a:ea typeface="Calibri" panose="020F0502020204030204" pitchFamily="34" charset="0"/>
            </a:endParaRPr>
          </a:p>
          <a:p>
            <a:pPr lvl="1"/>
            <a:r>
              <a:rPr lang="en-US" sz="1800" dirty="0">
                <a:ea typeface="Calibri" panose="020F0502020204030204" pitchFamily="34" charset="0"/>
              </a:rPr>
              <a:t>Michael Aguilar </a:t>
            </a:r>
            <a:r>
              <a:rPr lang="en-US" sz="1800" u="sng" dirty="0">
                <a:ea typeface="Calibri" panose="020F0502020204030204" pitchFamily="34" charset="0"/>
                <a:hlinkClick r:id="rId9">
                  <a:extLst>
                    <a:ext uri="{A12FA001-AC4F-418D-AE19-62706E023703}">
                      <ahyp:hlinkClr xmlns:ahyp="http://schemas.microsoft.com/office/drawing/2018/hyperlinkcolor" val="tx"/>
                    </a:ext>
                  </a:extLst>
                </a:hlinkClick>
              </a:rPr>
              <a:t>mjaguil@sandia.gov</a:t>
            </a:r>
            <a:r>
              <a:rPr lang="en-US" sz="1800" dirty="0">
                <a:ea typeface="Calibri" panose="020F0502020204030204" pitchFamily="34" charset="0"/>
              </a:rPr>
              <a:t> </a:t>
            </a:r>
            <a:endParaRPr lang="en-US" sz="2000" dirty="0"/>
          </a:p>
          <a:p>
            <a:endParaRPr lang="en-GB" sz="1800" dirty="0"/>
          </a:p>
        </p:txBody>
      </p:sp>
      <p:sp>
        <p:nvSpPr>
          <p:cNvPr id="10" name="Content Placeholder 2">
            <a:extLst>
              <a:ext uri="{FF2B5EF4-FFF2-40B4-BE49-F238E27FC236}">
                <a16:creationId xmlns:a16="http://schemas.microsoft.com/office/drawing/2014/main" id="{B2EEC644-7EB3-0452-5651-E0D5B18CF4CC}"/>
              </a:ext>
            </a:extLst>
          </p:cNvPr>
          <p:cNvSpPr txBox="1">
            <a:spLocks/>
          </p:cNvSpPr>
          <p:nvPr/>
        </p:nvSpPr>
        <p:spPr>
          <a:xfrm>
            <a:off x="7379748" y="1349066"/>
            <a:ext cx="4396591" cy="3457799"/>
          </a:xfrm>
          <a:prstGeom prst="rect">
            <a:avLst/>
          </a:prstGeom>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n-US" sz="2200" dirty="0"/>
          </a:p>
          <a:p>
            <a:pPr marL="0" indent="0">
              <a:lnSpc>
                <a:spcPct val="80000"/>
              </a:lnSpc>
              <a:buNone/>
            </a:pPr>
            <a:r>
              <a:rPr lang="en-US" sz="2200" dirty="0"/>
              <a:t>Sunfish Working Group Members</a:t>
            </a:r>
          </a:p>
          <a:p>
            <a:pPr marL="0" indent="0">
              <a:lnSpc>
                <a:spcPct val="80000"/>
              </a:lnSpc>
              <a:buNone/>
            </a:pPr>
            <a:endParaRPr lang="en-US" sz="2200" dirty="0"/>
          </a:p>
          <a:p>
            <a:pPr>
              <a:lnSpc>
                <a:spcPct val="80000"/>
              </a:lnSpc>
            </a:pPr>
            <a:r>
              <a:rPr lang="en-US" sz="2200" dirty="0"/>
              <a:t>Michael Aguilar (Sandia) Co-chair</a:t>
            </a:r>
          </a:p>
          <a:p>
            <a:pPr>
              <a:lnSpc>
                <a:spcPct val="80000"/>
              </a:lnSpc>
            </a:pPr>
            <a:r>
              <a:rPr lang="en-US" sz="2200" dirty="0"/>
              <a:t>Phil Cayton (Intel)</a:t>
            </a:r>
          </a:p>
          <a:p>
            <a:pPr>
              <a:lnSpc>
                <a:spcPct val="80000"/>
              </a:lnSpc>
            </a:pPr>
            <a:r>
              <a:rPr lang="en-US" sz="2200" dirty="0"/>
              <a:t>Richelle Ahlvers (Intel)</a:t>
            </a:r>
          </a:p>
          <a:p>
            <a:pPr>
              <a:lnSpc>
                <a:spcPct val="80000"/>
              </a:lnSpc>
            </a:pPr>
            <a:r>
              <a:rPr lang="en-US" sz="2200" dirty="0"/>
              <a:t>Russ Herrell (Individual Contributor)</a:t>
            </a:r>
          </a:p>
          <a:p>
            <a:r>
              <a:rPr lang="en-US" sz="2200" dirty="0"/>
              <a:t>Brian Pan (H3 Platform) </a:t>
            </a:r>
          </a:p>
          <a:p>
            <a:r>
              <a:rPr lang="en-US" sz="2200" dirty="0"/>
              <a:t>Doug Ledford (</a:t>
            </a:r>
            <a:r>
              <a:rPr lang="en-US" sz="2200" dirty="0" err="1"/>
              <a:t>Redhat</a:t>
            </a:r>
            <a:r>
              <a:rPr lang="en-US" sz="2200" dirty="0"/>
              <a:t>)</a:t>
            </a:r>
          </a:p>
          <a:p>
            <a:r>
              <a:rPr lang="en-US" sz="2200" dirty="0"/>
              <a:t>Elham </a:t>
            </a:r>
            <a:r>
              <a:rPr lang="en-US" sz="2200" dirty="0" err="1"/>
              <a:t>Hojati</a:t>
            </a:r>
            <a:r>
              <a:rPr lang="en-US" sz="2200" dirty="0"/>
              <a:t> (Intel)</a:t>
            </a:r>
          </a:p>
          <a:p>
            <a:r>
              <a:rPr lang="en-US" sz="2200" dirty="0"/>
              <a:t>Jeff Hilland (HPE)</a:t>
            </a:r>
            <a:endParaRPr lang="en-US" sz="2200" dirty="0">
              <a:solidFill>
                <a:srgbClr val="FF0000"/>
              </a:solidFill>
            </a:endParaRPr>
          </a:p>
          <a:p>
            <a:r>
              <a:rPr lang="en-US" sz="2200" dirty="0"/>
              <a:t>John Mayfield (HPE)</a:t>
            </a:r>
          </a:p>
          <a:p>
            <a:pPr lvl="1">
              <a:lnSpc>
                <a:spcPct val="80000"/>
              </a:lnSpc>
            </a:pPr>
            <a:endParaRPr lang="en-US" sz="1800" dirty="0"/>
          </a:p>
        </p:txBody>
      </p:sp>
    </p:spTree>
    <p:extLst>
      <p:ext uri="{BB962C8B-B14F-4D97-AF65-F5344CB8AC3E}">
        <p14:creationId xmlns:p14="http://schemas.microsoft.com/office/powerpoint/2010/main" val="1649956051"/>
      </p:ext>
    </p:extLst>
  </p:cSld>
  <p:clrMapOvr>
    <a:masterClrMapping/>
  </p:clrMapOvr>
  <mc:AlternateContent xmlns:mc="http://schemas.openxmlformats.org/markup-compatibility/2006" xmlns:p14="http://schemas.microsoft.com/office/powerpoint/2010/main">
    <mc:Choice Requires="p14">
      <p:transition spd="slow" p14:dur="1500" advTm="3000">
        <p14:flip dir="r"/>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E8A-C69C-3AF7-F1E7-74E0AB6156F2}"/>
              </a:ext>
            </a:extLst>
          </p:cNvPr>
          <p:cNvSpPr>
            <a:spLocks noGrp="1"/>
          </p:cNvSpPr>
          <p:nvPr>
            <p:ph type="title"/>
          </p:nvPr>
        </p:nvSpPr>
        <p:spPr>
          <a:xfrm>
            <a:off x="838200" y="1"/>
            <a:ext cx="10515600" cy="1146944"/>
          </a:xfrm>
        </p:spPr>
        <p:txBody>
          <a:bodyPr>
            <a:normAutofit fontScale="90000"/>
          </a:bodyPr>
          <a:lstStyle/>
          <a:p>
            <a:pPr algn="ctr"/>
            <a:r>
              <a:rPr lang="en-US" sz="4400" dirty="0"/>
              <a:t>When everything is working, </a:t>
            </a:r>
            <a:br>
              <a:rPr lang="en-US" sz="4000" dirty="0"/>
            </a:br>
            <a:r>
              <a:rPr lang="en-US" dirty="0"/>
              <a:t>but not on the right things</a:t>
            </a:r>
            <a:endParaRPr lang="en-US" sz="4000" dirty="0"/>
          </a:p>
        </p:txBody>
      </p:sp>
      <p:pic>
        <p:nvPicPr>
          <p:cNvPr id="5" name="Content Placeholder 4">
            <a:extLst>
              <a:ext uri="{FF2B5EF4-FFF2-40B4-BE49-F238E27FC236}">
                <a16:creationId xmlns:a16="http://schemas.microsoft.com/office/drawing/2014/main" id="{873BF9DC-1B8B-7962-B64F-B47E4967E07E}"/>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737045" y="1146944"/>
            <a:ext cx="8440615" cy="5711056"/>
          </a:xfrm>
        </p:spPr>
      </p:pic>
      <p:pic>
        <p:nvPicPr>
          <p:cNvPr id="9" name="Picture 8">
            <a:extLst>
              <a:ext uri="{FF2B5EF4-FFF2-40B4-BE49-F238E27FC236}">
                <a16:creationId xmlns:a16="http://schemas.microsoft.com/office/drawing/2014/main" id="{5A0D8A1D-C4BF-A93C-53A1-99140E23E818}"/>
              </a:ext>
            </a:extLst>
          </p:cNvPr>
          <p:cNvPicPr>
            <a:picLocks noChangeAspect="1"/>
          </p:cNvPicPr>
          <p:nvPr/>
        </p:nvPicPr>
        <p:blipFill>
          <a:blip r:embed="rId4"/>
          <a:stretch>
            <a:fillRect/>
          </a:stretch>
        </p:blipFill>
        <p:spPr>
          <a:xfrm>
            <a:off x="6315613" y="1325563"/>
            <a:ext cx="1913980" cy="1256272"/>
          </a:xfrm>
          <a:prstGeom prst="rect">
            <a:avLst/>
          </a:prstGeom>
          <a:scene3d>
            <a:camera prst="perspectiveFront"/>
            <a:lightRig rig="threePt" dir="t"/>
          </a:scene3d>
        </p:spPr>
      </p:pic>
      <p:sp>
        <p:nvSpPr>
          <p:cNvPr id="3" name="Content Placeholder 2">
            <a:extLst>
              <a:ext uri="{FF2B5EF4-FFF2-40B4-BE49-F238E27FC236}">
                <a16:creationId xmlns:a16="http://schemas.microsoft.com/office/drawing/2014/main" id="{0ACFEAAC-7BAB-B2B9-F0F5-6D4EE816DF3F}"/>
              </a:ext>
            </a:extLst>
          </p:cNvPr>
          <p:cNvSpPr txBox="1">
            <a:spLocks/>
          </p:cNvSpPr>
          <p:nvPr/>
        </p:nvSpPr>
        <p:spPr>
          <a:xfrm>
            <a:off x="179883" y="1325563"/>
            <a:ext cx="3557162" cy="54194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3">
                    <a:lumMod val="9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D6BBE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7030A0"/>
              </a:buClr>
              <a:buSzTx/>
              <a:buNone/>
              <a:tabLst/>
              <a:defRPr/>
            </a:pPr>
            <a:r>
              <a:rPr lang="en-US" sz="2000" dirty="0">
                <a:solidFill>
                  <a:prstClr val="white"/>
                </a:solidFill>
              </a:rPr>
              <a:t>Your data center has become </a:t>
            </a:r>
            <a:endParaRPr kumimoji="0" lang="en-US" sz="2000" b="0" i="0" u="none" strike="noStrike" kern="1200" cap="none" spc="0" normalizeH="0" baseline="0" noProof="0" dirty="0">
              <a:ln>
                <a:noFill/>
              </a:ln>
              <a:solidFill>
                <a:prstClr val="white"/>
              </a:solidFill>
              <a:effectLst/>
              <a:uLnTx/>
              <a:uFillTx/>
            </a:endParaRPr>
          </a:p>
          <a:p>
            <a:pPr lvl="1">
              <a:defRPr/>
            </a:pPr>
            <a:r>
              <a:rPr kumimoji="0" lang="en-US" sz="2000" b="0" i="0" u="none" strike="noStrike" kern="1200" cap="none" spc="0" normalizeH="0" baseline="0" noProof="0" dirty="0">
                <a:ln>
                  <a:noFill/>
                </a:ln>
                <a:solidFill>
                  <a:prstClr val="white"/>
                </a:solidFill>
                <a:effectLst/>
                <a:uLnTx/>
                <a:uFillTx/>
              </a:rPr>
              <a:t>Multi-Vendor</a:t>
            </a:r>
            <a:r>
              <a:rPr kumimoji="0" lang="en-US" sz="2000" b="0" i="0" u="none" strike="noStrike" kern="1200" cap="none" spc="0" normalizeH="0" noProof="0" dirty="0">
                <a:ln>
                  <a:noFill/>
                </a:ln>
                <a:solidFill>
                  <a:prstClr val="white"/>
                </a:solidFill>
                <a:effectLst/>
                <a:uLnTx/>
                <a:uFillTx/>
              </a:rPr>
              <a:t> </a:t>
            </a:r>
            <a:endParaRPr kumimoji="0" lang="en-US" sz="2000" b="0" i="0" u="none" strike="noStrike" kern="1200" cap="none" spc="0" normalizeH="0" baseline="0" noProof="0" dirty="0">
              <a:ln>
                <a:noFill/>
              </a:ln>
              <a:solidFill>
                <a:prstClr val="white"/>
              </a:solidFill>
              <a:effectLst/>
              <a:uLnTx/>
              <a:uFillTx/>
            </a:endParaRPr>
          </a:p>
          <a:p>
            <a:pPr lvl="1">
              <a:defRPr/>
            </a:pPr>
            <a:r>
              <a:rPr lang="en-US" sz="2000" dirty="0">
                <a:solidFill>
                  <a:prstClr val="white"/>
                </a:solidFill>
              </a:rPr>
              <a:t>Multi-Tenant </a:t>
            </a:r>
            <a:endParaRPr kumimoji="0" lang="en-US" sz="2000" b="0" i="0" u="none" strike="noStrike" kern="1200" cap="none" spc="0" normalizeH="0" baseline="0" noProof="0" dirty="0">
              <a:ln>
                <a:noFill/>
              </a:ln>
              <a:solidFill>
                <a:prstClr val="white"/>
              </a:solidFill>
              <a:effectLst/>
              <a:uLnTx/>
              <a:uFillTx/>
            </a:endParaRPr>
          </a:p>
          <a:p>
            <a:pPr lvl="1">
              <a:defRPr/>
            </a:pPr>
            <a:r>
              <a:rPr kumimoji="0" lang="en-US" sz="2000" b="0" i="0" u="none" strike="noStrike" kern="1200" cap="none" spc="0" normalizeH="0" baseline="0" noProof="0" dirty="0">
                <a:ln>
                  <a:noFill/>
                </a:ln>
                <a:solidFill>
                  <a:prstClr val="white"/>
                </a:solidFill>
                <a:effectLst/>
                <a:uLnTx/>
                <a:uFillTx/>
              </a:rPr>
              <a:t>Multi-Fabric</a:t>
            </a:r>
          </a:p>
          <a:p>
            <a:pPr marL="0" indent="0">
              <a:buNone/>
              <a:defRPr/>
            </a:pPr>
            <a:endParaRPr lang="en-US" sz="2000" dirty="0">
              <a:solidFill>
                <a:prstClr val="white"/>
              </a:solidFill>
            </a:endParaRPr>
          </a:p>
          <a:p>
            <a:pPr marL="0" indent="0">
              <a:buNone/>
              <a:defRPr/>
            </a:pPr>
            <a:r>
              <a:rPr lang="en-US" sz="2000" dirty="0">
                <a:solidFill>
                  <a:prstClr val="white"/>
                </a:solidFill>
              </a:rPr>
              <a:t>Sophisticated schedulers, monitors, and resource managers recommend an optimized Grand Plan of resource assignments and workload deployments</a:t>
            </a:r>
          </a:p>
          <a:p>
            <a:pPr marL="0" indent="0">
              <a:buNone/>
              <a:defRPr/>
            </a:pPr>
            <a:r>
              <a:rPr lang="en-US" sz="2000" dirty="0">
                <a:solidFill>
                  <a:prstClr val="white"/>
                </a:solidFill>
              </a:rPr>
              <a:t>To optimize any such plan, these tools need a complete and consistent view (model) of all relevant resources</a:t>
            </a:r>
          </a:p>
          <a:p>
            <a:pPr marL="0" marR="0" lvl="0" indent="0" algn="l" defTabSz="914400" rtl="0" eaLnBrk="1" fontAlgn="auto" latinLnBrk="0" hangingPunct="1">
              <a:lnSpc>
                <a:spcPct val="100000"/>
              </a:lnSpc>
              <a:spcBef>
                <a:spcPts val="600"/>
              </a:spcBef>
              <a:spcAft>
                <a:spcPts val="0"/>
              </a:spcAft>
              <a:buClr>
                <a:srgbClr val="7030A0"/>
              </a:buClr>
              <a:buSzTx/>
              <a:buNone/>
              <a:tabLst/>
              <a:defRPr/>
            </a:pPr>
            <a:endParaRPr lang="en-US" sz="2000" dirty="0">
              <a:solidFill>
                <a:prstClr val="white"/>
              </a:solidFill>
            </a:endParaRPr>
          </a:p>
          <a:p>
            <a:pPr marL="0" marR="0" lvl="0" indent="0" algn="l" defTabSz="914400" rtl="0" eaLnBrk="1" fontAlgn="auto" latinLnBrk="0" hangingPunct="1">
              <a:lnSpc>
                <a:spcPct val="100000"/>
              </a:lnSpc>
              <a:spcBef>
                <a:spcPts val="600"/>
              </a:spcBef>
              <a:spcAft>
                <a:spcPts val="0"/>
              </a:spcAft>
              <a:buClr>
                <a:srgbClr val="7030A0"/>
              </a:buClr>
              <a:buSz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CAA2E1D-A042-F71C-4465-FC3F5B098D0D}"/>
              </a:ext>
            </a:extLst>
          </p:cNvPr>
          <p:cNvSpPr txBox="1"/>
          <p:nvPr/>
        </p:nvSpPr>
        <p:spPr>
          <a:xfrm>
            <a:off x="3930701" y="5914048"/>
            <a:ext cx="8053302" cy="830997"/>
          </a:xfrm>
          <a:prstGeom prst="rect">
            <a:avLst/>
          </a:prstGeom>
          <a:solidFill>
            <a:srgbClr val="FFFF00"/>
          </a:solidFill>
          <a:ln>
            <a:solidFill>
              <a:schemeClr val="bg1"/>
            </a:solidFill>
          </a:ln>
        </p:spPr>
        <p:txBody>
          <a:bodyPr wrap="square" rtlCol="0">
            <a:spAutoFit/>
          </a:bodyPr>
          <a:lstStyle/>
          <a:p>
            <a:pPr algn="ctr"/>
            <a:r>
              <a:rPr lang="en-US" sz="2400" dirty="0">
                <a:solidFill>
                  <a:schemeClr val="bg1"/>
                </a:solidFill>
              </a:rPr>
              <a:t>Who is aggregating and describing the complete set of resources available across all the fabrics of your data center?</a:t>
            </a:r>
          </a:p>
        </p:txBody>
      </p:sp>
      <p:sp>
        <p:nvSpPr>
          <p:cNvPr id="6" name="TextBox 5">
            <a:extLst>
              <a:ext uri="{FF2B5EF4-FFF2-40B4-BE49-F238E27FC236}">
                <a16:creationId xmlns:a16="http://schemas.microsoft.com/office/drawing/2014/main" id="{AB1FD9AC-F8ED-893A-42C4-EE1B5FDEE95B}"/>
              </a:ext>
            </a:extLst>
          </p:cNvPr>
          <p:cNvSpPr txBox="1"/>
          <p:nvPr/>
        </p:nvSpPr>
        <p:spPr>
          <a:xfrm>
            <a:off x="160986" y="6482270"/>
            <a:ext cx="6168980" cy="369332"/>
          </a:xfrm>
          <a:prstGeom prst="rect">
            <a:avLst/>
          </a:prstGeom>
          <a:noFill/>
        </p:spPr>
        <p:txBody>
          <a:bodyPr wrap="square">
            <a:spAutoFit/>
          </a:bodyPr>
          <a:lstStyle/>
          <a:p>
            <a:r>
              <a:rPr lang="en-US" dirty="0">
                <a:solidFill>
                  <a:srgbClr val="FFFF00"/>
                </a:solidFill>
              </a:rPr>
              <a:t>© </a:t>
            </a:r>
            <a:r>
              <a:rPr lang="en-US" dirty="0" err="1">
                <a:solidFill>
                  <a:srgbClr val="FFFF00"/>
                </a:solidFill>
              </a:rPr>
              <a:t>OpenFabrics</a:t>
            </a:r>
            <a:r>
              <a:rPr lang="en-US" dirty="0">
                <a:solidFill>
                  <a:srgbClr val="FFFF00"/>
                </a:solidFill>
              </a:rPr>
              <a:t> Alliance 2025</a:t>
            </a:r>
          </a:p>
        </p:txBody>
      </p:sp>
    </p:spTree>
    <p:extLst>
      <p:ext uri="{BB962C8B-B14F-4D97-AF65-F5344CB8AC3E}">
        <p14:creationId xmlns:p14="http://schemas.microsoft.com/office/powerpoint/2010/main" val="1978724239"/>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9DD0F-2CB6-E653-64DD-CAA9069F8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AD5CE-9A39-181D-D7BA-38EEA309B266}"/>
              </a:ext>
            </a:extLst>
          </p:cNvPr>
          <p:cNvSpPr>
            <a:spLocks noGrp="1"/>
          </p:cNvSpPr>
          <p:nvPr>
            <p:ph type="title"/>
          </p:nvPr>
        </p:nvSpPr>
        <p:spPr>
          <a:xfrm>
            <a:off x="838200" y="1"/>
            <a:ext cx="10515600" cy="1146944"/>
          </a:xfrm>
        </p:spPr>
        <p:txBody>
          <a:bodyPr>
            <a:normAutofit fontScale="90000"/>
          </a:bodyPr>
          <a:lstStyle/>
          <a:p>
            <a:pPr algn="ctr"/>
            <a:r>
              <a:rPr lang="en-US" sz="4400" dirty="0"/>
              <a:t>When everything is working, </a:t>
            </a:r>
            <a:br>
              <a:rPr lang="en-US" sz="4000" dirty="0"/>
            </a:br>
            <a:r>
              <a:rPr lang="en-US" dirty="0"/>
              <a:t>but not on the right things</a:t>
            </a:r>
            <a:endParaRPr lang="en-US" sz="4000" dirty="0"/>
          </a:p>
        </p:txBody>
      </p:sp>
      <p:pic>
        <p:nvPicPr>
          <p:cNvPr id="5" name="Content Placeholder 4">
            <a:extLst>
              <a:ext uri="{FF2B5EF4-FFF2-40B4-BE49-F238E27FC236}">
                <a16:creationId xmlns:a16="http://schemas.microsoft.com/office/drawing/2014/main" id="{8B0A404C-062C-564B-0AA1-A59F1ED8F4D1}"/>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737045" y="1146944"/>
            <a:ext cx="8440615" cy="5711056"/>
          </a:xfrm>
        </p:spPr>
      </p:pic>
      <p:pic>
        <p:nvPicPr>
          <p:cNvPr id="9" name="Picture 8">
            <a:extLst>
              <a:ext uri="{FF2B5EF4-FFF2-40B4-BE49-F238E27FC236}">
                <a16:creationId xmlns:a16="http://schemas.microsoft.com/office/drawing/2014/main" id="{E55F0B02-CAF3-911B-3C56-B34507DD01FF}"/>
              </a:ext>
            </a:extLst>
          </p:cNvPr>
          <p:cNvPicPr>
            <a:picLocks noChangeAspect="1"/>
          </p:cNvPicPr>
          <p:nvPr/>
        </p:nvPicPr>
        <p:blipFill>
          <a:blip r:embed="rId4"/>
          <a:stretch>
            <a:fillRect/>
          </a:stretch>
        </p:blipFill>
        <p:spPr>
          <a:xfrm>
            <a:off x="6315613" y="1325563"/>
            <a:ext cx="1913980" cy="1256272"/>
          </a:xfrm>
          <a:prstGeom prst="rect">
            <a:avLst/>
          </a:prstGeom>
          <a:scene3d>
            <a:camera prst="perspectiveFront"/>
            <a:lightRig rig="threePt" dir="t"/>
          </a:scene3d>
        </p:spPr>
      </p:pic>
      <p:sp>
        <p:nvSpPr>
          <p:cNvPr id="3" name="Content Placeholder 2">
            <a:extLst>
              <a:ext uri="{FF2B5EF4-FFF2-40B4-BE49-F238E27FC236}">
                <a16:creationId xmlns:a16="http://schemas.microsoft.com/office/drawing/2014/main" id="{A583DCFE-BB5C-3980-041E-F352A6AA83F3}"/>
              </a:ext>
            </a:extLst>
          </p:cNvPr>
          <p:cNvSpPr txBox="1">
            <a:spLocks/>
          </p:cNvSpPr>
          <p:nvPr/>
        </p:nvSpPr>
        <p:spPr>
          <a:xfrm>
            <a:off x="179883" y="1325563"/>
            <a:ext cx="3557162" cy="54194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3">
                    <a:lumMod val="9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D6BBE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prstClr val="white"/>
                </a:solidFill>
              </a:rPr>
              <a:t>Once there is a global view (model) of the fabric resources, the optimization tools define the state of specific fabric resources by manipulating the global view</a:t>
            </a:r>
          </a:p>
          <a:p>
            <a:pPr marL="0" indent="0">
              <a:buNone/>
              <a:defRPr/>
            </a:pPr>
            <a:r>
              <a:rPr lang="en-US" sz="2000" dirty="0">
                <a:solidFill>
                  <a:prstClr val="white"/>
                </a:solidFill>
              </a:rPr>
              <a:t>What exists now on the hardware side is a collection of diverse management tools that only watch over a class of individual resources</a:t>
            </a:r>
          </a:p>
          <a:p>
            <a:pPr marL="0" indent="0">
              <a:buNone/>
              <a:defRPr/>
            </a:pPr>
            <a:r>
              <a:rPr lang="en-US" sz="2000" dirty="0">
                <a:solidFill>
                  <a:prstClr val="white"/>
                </a:solidFill>
              </a:rPr>
              <a:t>These different hardware </a:t>
            </a:r>
            <a:r>
              <a:rPr lang="en-US" sz="2000">
                <a:solidFill>
                  <a:prstClr val="white"/>
                </a:solidFill>
              </a:rPr>
              <a:t>managers each have </a:t>
            </a:r>
            <a:r>
              <a:rPr lang="en-US" sz="2000" dirty="0">
                <a:solidFill>
                  <a:prstClr val="white"/>
                </a:solidFill>
              </a:rPr>
              <a:t>their own class and vendor-specific management APIs</a:t>
            </a:r>
          </a:p>
          <a:p>
            <a:pPr marL="0" marR="0" lvl="0" indent="0" algn="l" defTabSz="914400" rtl="0" eaLnBrk="1" fontAlgn="auto" latinLnBrk="0" hangingPunct="1">
              <a:lnSpc>
                <a:spcPct val="100000"/>
              </a:lnSpc>
              <a:spcBef>
                <a:spcPts val="600"/>
              </a:spcBef>
              <a:spcAft>
                <a:spcPts val="0"/>
              </a:spcAft>
              <a:buClr>
                <a:srgbClr val="7030A0"/>
              </a:buClr>
              <a:buSzTx/>
              <a:buNone/>
              <a:tabLst/>
              <a:defRPr/>
            </a:pPr>
            <a:endParaRPr lang="en-US" sz="2000" dirty="0">
              <a:solidFill>
                <a:prstClr val="white"/>
              </a:solidFill>
            </a:endParaRPr>
          </a:p>
          <a:p>
            <a:pPr marL="0" marR="0" lvl="0" indent="0" algn="l" defTabSz="914400" rtl="0" eaLnBrk="1" fontAlgn="auto" latinLnBrk="0" hangingPunct="1">
              <a:lnSpc>
                <a:spcPct val="100000"/>
              </a:lnSpc>
              <a:spcBef>
                <a:spcPts val="600"/>
              </a:spcBef>
              <a:spcAft>
                <a:spcPts val="0"/>
              </a:spcAft>
              <a:buClr>
                <a:srgbClr val="7030A0"/>
              </a:buClr>
              <a:buSz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39CE670-2BBF-751F-4C10-12CB8F9185C0}"/>
              </a:ext>
            </a:extLst>
          </p:cNvPr>
          <p:cNvSpPr txBox="1"/>
          <p:nvPr/>
        </p:nvSpPr>
        <p:spPr>
          <a:xfrm>
            <a:off x="3964614" y="5914048"/>
            <a:ext cx="7985475" cy="830997"/>
          </a:xfrm>
          <a:prstGeom prst="rect">
            <a:avLst/>
          </a:prstGeom>
          <a:solidFill>
            <a:srgbClr val="FFFF00"/>
          </a:solidFill>
          <a:ln>
            <a:solidFill>
              <a:schemeClr val="bg1"/>
            </a:solidFill>
          </a:ln>
        </p:spPr>
        <p:txBody>
          <a:bodyPr wrap="square" rtlCol="0">
            <a:spAutoFit/>
          </a:bodyPr>
          <a:lstStyle/>
          <a:p>
            <a:pPr algn="ctr"/>
            <a:r>
              <a:rPr lang="en-US" sz="2400" dirty="0">
                <a:solidFill>
                  <a:schemeClr val="bg1"/>
                </a:solidFill>
              </a:rPr>
              <a:t>Who is translating the Grand Plan into configuration settings across all these different hardware managers?</a:t>
            </a:r>
          </a:p>
        </p:txBody>
      </p:sp>
      <p:sp>
        <p:nvSpPr>
          <p:cNvPr id="6" name="TextBox 5">
            <a:extLst>
              <a:ext uri="{FF2B5EF4-FFF2-40B4-BE49-F238E27FC236}">
                <a16:creationId xmlns:a16="http://schemas.microsoft.com/office/drawing/2014/main" id="{219D9A6F-019F-A71B-FA15-EEC3898FF971}"/>
              </a:ext>
            </a:extLst>
          </p:cNvPr>
          <p:cNvSpPr txBox="1"/>
          <p:nvPr/>
        </p:nvSpPr>
        <p:spPr>
          <a:xfrm>
            <a:off x="160986" y="6482270"/>
            <a:ext cx="6168980" cy="369332"/>
          </a:xfrm>
          <a:prstGeom prst="rect">
            <a:avLst/>
          </a:prstGeom>
          <a:noFill/>
        </p:spPr>
        <p:txBody>
          <a:bodyPr wrap="square">
            <a:spAutoFit/>
          </a:bodyPr>
          <a:lstStyle/>
          <a:p>
            <a:r>
              <a:rPr lang="en-US" dirty="0">
                <a:solidFill>
                  <a:srgbClr val="FFFF00"/>
                </a:solidFill>
              </a:rPr>
              <a:t>© </a:t>
            </a:r>
            <a:r>
              <a:rPr lang="en-US" dirty="0" err="1">
                <a:solidFill>
                  <a:srgbClr val="FFFF00"/>
                </a:solidFill>
              </a:rPr>
              <a:t>OpenFabrics</a:t>
            </a:r>
            <a:r>
              <a:rPr lang="en-US" dirty="0">
                <a:solidFill>
                  <a:srgbClr val="FFFF00"/>
                </a:solidFill>
              </a:rPr>
              <a:t> Alliance 2025</a:t>
            </a:r>
          </a:p>
        </p:txBody>
      </p:sp>
    </p:spTree>
    <p:extLst>
      <p:ext uri="{BB962C8B-B14F-4D97-AF65-F5344CB8AC3E}">
        <p14:creationId xmlns:p14="http://schemas.microsoft.com/office/powerpoint/2010/main" val="344336045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FE65-6A64-B4A2-FDDC-4019DE4E8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1A750-A82F-0AEE-5182-92860BE157D6}"/>
              </a:ext>
            </a:extLst>
          </p:cNvPr>
          <p:cNvSpPr>
            <a:spLocks noGrp="1"/>
          </p:cNvSpPr>
          <p:nvPr>
            <p:ph type="title"/>
          </p:nvPr>
        </p:nvSpPr>
        <p:spPr>
          <a:xfrm>
            <a:off x="838200" y="0"/>
            <a:ext cx="10515600" cy="1325563"/>
          </a:xfrm>
        </p:spPr>
        <p:txBody>
          <a:bodyPr>
            <a:normAutofit fontScale="90000"/>
          </a:bodyPr>
          <a:lstStyle/>
          <a:p>
            <a:pPr algn="ctr"/>
            <a:r>
              <a:rPr lang="en-US" dirty="0"/>
              <a:t>The Sunfish Framework for a </a:t>
            </a:r>
            <a:br>
              <a:rPr lang="en-US" dirty="0"/>
            </a:br>
            <a:r>
              <a:rPr lang="en-US" dirty="0"/>
              <a:t>Composable Disaggregated Infrastructure Manager</a:t>
            </a:r>
          </a:p>
        </p:txBody>
      </p:sp>
      <p:pic>
        <p:nvPicPr>
          <p:cNvPr id="7" name="Picture 6">
            <a:extLst>
              <a:ext uri="{FF2B5EF4-FFF2-40B4-BE49-F238E27FC236}">
                <a16:creationId xmlns:a16="http://schemas.microsoft.com/office/drawing/2014/main" id="{574C4056-EDDF-7E04-E83C-27787C7D8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890" y="1174936"/>
            <a:ext cx="8383170" cy="5683064"/>
          </a:xfrm>
          <a:prstGeom prst="rect">
            <a:avLst/>
          </a:prstGeom>
        </p:spPr>
      </p:pic>
      <p:pic>
        <p:nvPicPr>
          <p:cNvPr id="17" name="Picture 16">
            <a:extLst>
              <a:ext uri="{FF2B5EF4-FFF2-40B4-BE49-F238E27FC236}">
                <a16:creationId xmlns:a16="http://schemas.microsoft.com/office/drawing/2014/main" id="{BBDFB9B9-B133-D496-2CF3-8A768BC56E13}"/>
              </a:ext>
            </a:extLst>
          </p:cNvPr>
          <p:cNvPicPr>
            <a:picLocks noChangeAspect="1"/>
          </p:cNvPicPr>
          <p:nvPr/>
        </p:nvPicPr>
        <p:blipFill>
          <a:blip r:embed="rId4"/>
          <a:stretch>
            <a:fillRect/>
          </a:stretch>
        </p:blipFill>
        <p:spPr>
          <a:xfrm>
            <a:off x="8074355" y="1729648"/>
            <a:ext cx="3597691" cy="2551896"/>
          </a:xfrm>
          <a:prstGeom prst="rect">
            <a:avLst/>
          </a:prstGeom>
          <a:scene3d>
            <a:camera prst="perspectiveLeft" fov="3000000">
              <a:rot lat="90000" lon="1500000" rev="0"/>
            </a:camera>
            <a:lightRig rig="threePt" dir="t"/>
          </a:scene3d>
        </p:spPr>
      </p:pic>
      <p:sp>
        <p:nvSpPr>
          <p:cNvPr id="3" name="Content Placeholder 2">
            <a:extLst>
              <a:ext uri="{FF2B5EF4-FFF2-40B4-BE49-F238E27FC236}">
                <a16:creationId xmlns:a16="http://schemas.microsoft.com/office/drawing/2014/main" id="{230B122E-E877-01A9-E8F7-ECACBF804E1A}"/>
              </a:ext>
            </a:extLst>
          </p:cNvPr>
          <p:cNvSpPr txBox="1">
            <a:spLocks/>
          </p:cNvSpPr>
          <p:nvPr/>
        </p:nvSpPr>
        <p:spPr>
          <a:xfrm>
            <a:off x="179883" y="1325563"/>
            <a:ext cx="3557162" cy="54194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7030A0"/>
              </a:buClr>
              <a:buFont typeface="Wingdings" panose="05000000000000000000" pitchFamily="2" charset="2"/>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7030A0"/>
              </a:buClr>
              <a:buFont typeface="Wingdings" panose="05000000000000000000" pitchFamily="2" charset="2"/>
              <a:buChar char="§"/>
              <a:defRPr sz="2400" b="0" i="0" kern="1200">
                <a:solidFill>
                  <a:schemeClr val="bg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7030A0"/>
              </a:buClr>
              <a:buFont typeface="Wingdings" panose="05000000000000000000" pitchFamily="2" charset="2"/>
              <a:buChar char="§"/>
              <a:defRPr sz="2000" b="0" i="0" kern="1200">
                <a:solidFill>
                  <a:schemeClr val="accent3">
                    <a:lumMod val="9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rgbClr val="D6BBE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7030A0"/>
              </a:buClr>
              <a:buFont typeface="Wingdings" panose="05000000000000000000" pitchFamily="2" charset="2"/>
              <a:buChar char="§"/>
              <a:defRPr sz="1800" b="0" i="0" kern="1200">
                <a:solidFill>
                  <a:schemeClr val="bg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prstClr val="white"/>
                </a:solidFill>
              </a:rPr>
              <a:t>The </a:t>
            </a:r>
            <a:r>
              <a:rPr lang="en-US" sz="2000" dirty="0" err="1">
                <a:solidFill>
                  <a:prstClr val="white"/>
                </a:solidFill>
              </a:rPr>
              <a:t>OpenFabrics</a:t>
            </a:r>
            <a:r>
              <a:rPr lang="en-US" sz="2000" dirty="0">
                <a:solidFill>
                  <a:prstClr val="white"/>
                </a:solidFill>
              </a:rPr>
              <a:t> Alliance’s Sunfish Project is defining a framework that </a:t>
            </a:r>
          </a:p>
          <a:p>
            <a:pPr>
              <a:defRPr/>
            </a:pPr>
            <a:r>
              <a:rPr lang="en-US" sz="2000" dirty="0">
                <a:solidFill>
                  <a:prstClr val="white"/>
                </a:solidFill>
              </a:rPr>
              <a:t>enables resource vendors to aggregate their products into a global view of the data center using an industry standard schema</a:t>
            </a:r>
          </a:p>
          <a:p>
            <a:pPr>
              <a:defRPr/>
            </a:pPr>
            <a:r>
              <a:rPr lang="en-US" sz="2000" dirty="0">
                <a:solidFill>
                  <a:prstClr val="white"/>
                </a:solidFill>
              </a:rPr>
              <a:t>enables a single view of all the aggregated resources</a:t>
            </a:r>
          </a:p>
          <a:p>
            <a:pPr>
              <a:defRPr/>
            </a:pPr>
            <a:r>
              <a:rPr lang="en-US" sz="2000" dirty="0">
                <a:solidFill>
                  <a:prstClr val="white"/>
                </a:solidFill>
              </a:rPr>
              <a:t>enables multiple tenants (clients) to request configuration changes of appropriate resources</a:t>
            </a:r>
          </a:p>
          <a:p>
            <a:pPr marL="0" marR="0" lvl="0" indent="0" algn="l" defTabSz="914400" rtl="0" eaLnBrk="1" fontAlgn="auto" latinLnBrk="0" hangingPunct="1">
              <a:lnSpc>
                <a:spcPct val="100000"/>
              </a:lnSpc>
              <a:spcBef>
                <a:spcPts val="600"/>
              </a:spcBef>
              <a:spcAft>
                <a:spcPts val="0"/>
              </a:spcAft>
              <a:buClr>
                <a:srgbClr val="7030A0"/>
              </a:buClr>
              <a:buSzTx/>
              <a:buNone/>
              <a:tabLst/>
              <a:defRPr/>
            </a:pPr>
            <a:endParaRPr lang="en-US" sz="2000" dirty="0">
              <a:solidFill>
                <a:prstClr val="white"/>
              </a:solidFill>
            </a:endParaRPr>
          </a:p>
          <a:p>
            <a:pPr marL="0" marR="0" lvl="0" indent="0" algn="l" defTabSz="914400" rtl="0" eaLnBrk="1" fontAlgn="auto" latinLnBrk="0" hangingPunct="1">
              <a:lnSpc>
                <a:spcPct val="100000"/>
              </a:lnSpc>
              <a:spcBef>
                <a:spcPts val="600"/>
              </a:spcBef>
              <a:spcAft>
                <a:spcPts val="0"/>
              </a:spcAft>
              <a:buClr>
                <a:srgbClr val="7030A0"/>
              </a:buClr>
              <a:buSz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D53CA1F-58A5-2B7E-7F21-F0FF3827419B}"/>
              </a:ext>
            </a:extLst>
          </p:cNvPr>
          <p:cNvSpPr txBox="1"/>
          <p:nvPr/>
        </p:nvSpPr>
        <p:spPr>
          <a:xfrm>
            <a:off x="3964614" y="5914048"/>
            <a:ext cx="7985475" cy="830997"/>
          </a:xfrm>
          <a:prstGeom prst="rect">
            <a:avLst/>
          </a:prstGeom>
          <a:solidFill>
            <a:srgbClr val="FFFF00"/>
          </a:solidFill>
          <a:ln>
            <a:solidFill>
              <a:schemeClr val="bg1"/>
            </a:solidFill>
          </a:ln>
        </p:spPr>
        <p:txBody>
          <a:bodyPr wrap="square" rtlCol="0">
            <a:spAutoFit/>
          </a:bodyPr>
          <a:lstStyle/>
          <a:p>
            <a:pPr algn="ctr"/>
            <a:r>
              <a:rPr lang="en-US" sz="2400" dirty="0">
                <a:solidFill>
                  <a:schemeClr val="bg1"/>
                </a:solidFill>
              </a:rPr>
              <a:t>Sunfish Project defines one interface to model, aggregate, and control Composable Disaggregated Infrastructure resources</a:t>
            </a:r>
          </a:p>
        </p:txBody>
      </p:sp>
      <p:sp>
        <p:nvSpPr>
          <p:cNvPr id="5" name="TextBox 4">
            <a:extLst>
              <a:ext uri="{FF2B5EF4-FFF2-40B4-BE49-F238E27FC236}">
                <a16:creationId xmlns:a16="http://schemas.microsoft.com/office/drawing/2014/main" id="{2AA3DC5B-491B-4B39-854E-EEE9A3CF4541}"/>
              </a:ext>
            </a:extLst>
          </p:cNvPr>
          <p:cNvSpPr txBox="1"/>
          <p:nvPr/>
        </p:nvSpPr>
        <p:spPr>
          <a:xfrm>
            <a:off x="160986" y="6482270"/>
            <a:ext cx="6168980" cy="369332"/>
          </a:xfrm>
          <a:prstGeom prst="rect">
            <a:avLst/>
          </a:prstGeom>
          <a:noFill/>
        </p:spPr>
        <p:txBody>
          <a:bodyPr wrap="square">
            <a:spAutoFit/>
          </a:bodyPr>
          <a:lstStyle/>
          <a:p>
            <a:r>
              <a:rPr lang="en-US" dirty="0">
                <a:solidFill>
                  <a:srgbClr val="FFFF00"/>
                </a:solidFill>
              </a:rPr>
              <a:t>© </a:t>
            </a:r>
            <a:r>
              <a:rPr lang="en-US" dirty="0" err="1">
                <a:solidFill>
                  <a:srgbClr val="FFFF00"/>
                </a:solidFill>
              </a:rPr>
              <a:t>OpenFabrics</a:t>
            </a:r>
            <a:r>
              <a:rPr lang="en-US" dirty="0">
                <a:solidFill>
                  <a:srgbClr val="FFFF00"/>
                </a:solidFill>
              </a:rPr>
              <a:t> Alliance 2025</a:t>
            </a:r>
          </a:p>
        </p:txBody>
      </p:sp>
    </p:spTree>
    <p:extLst>
      <p:ext uri="{BB962C8B-B14F-4D97-AF65-F5344CB8AC3E}">
        <p14:creationId xmlns:p14="http://schemas.microsoft.com/office/powerpoint/2010/main" val="2992441935"/>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F84-847D-8CAB-4C23-E159EAE8488E}"/>
              </a:ext>
            </a:extLst>
          </p:cNvPr>
          <p:cNvSpPr>
            <a:spLocks noGrp="1"/>
          </p:cNvSpPr>
          <p:nvPr>
            <p:ph type="title"/>
          </p:nvPr>
        </p:nvSpPr>
        <p:spPr>
          <a:xfrm>
            <a:off x="2308345" y="322348"/>
            <a:ext cx="7189694" cy="419032"/>
          </a:xfrm>
        </p:spPr>
        <p:txBody>
          <a:bodyPr>
            <a:normAutofit fontScale="90000"/>
          </a:bodyPr>
          <a:lstStyle/>
          <a:p>
            <a:pPr algn="ctr"/>
            <a:r>
              <a:rPr lang="en-US" dirty="0"/>
              <a:t>Sunfish in Visual Form</a:t>
            </a:r>
            <a:endParaRPr lang="en-GB" dirty="0"/>
          </a:p>
        </p:txBody>
      </p:sp>
      <p:sp>
        <p:nvSpPr>
          <p:cNvPr id="4" name="CustomShape 19">
            <a:extLst>
              <a:ext uri="{FF2B5EF4-FFF2-40B4-BE49-F238E27FC236}">
                <a16:creationId xmlns:a16="http://schemas.microsoft.com/office/drawing/2014/main" id="{0EEC9A09-13A7-6618-E8D4-1A85962AE654}"/>
              </a:ext>
            </a:extLst>
          </p:cNvPr>
          <p:cNvSpPr/>
          <p:nvPr/>
        </p:nvSpPr>
        <p:spPr>
          <a:xfrm flipH="1">
            <a:off x="4500839" y="3121842"/>
            <a:ext cx="2158325" cy="2048469"/>
          </a:xfrm>
          <a:prstGeom prst="rect">
            <a:avLst/>
          </a:prstGeom>
          <a:ln/>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trike="noStrike" spc="-1" dirty="0">
                <a:solidFill>
                  <a:schemeClr val="tx1"/>
                </a:solidFill>
                <a:latin typeface="Arial" panose="020B0604020202020204" pitchFamily="34" charset="0"/>
                <a:cs typeface="Arial" panose="020B0604020202020204" pitchFamily="34" charset="0"/>
              </a:rPr>
              <a:t>Sunfish Services</a:t>
            </a:r>
            <a:endParaRPr lang="en-IE" sz="1000" b="1" strike="noStrike" spc="-1" dirty="0">
              <a:solidFill>
                <a:schemeClr val="tx1"/>
              </a:solidFill>
              <a:latin typeface="Arial" panose="020B0604020202020204" pitchFamily="34" charset="0"/>
              <a:cs typeface="Arial" panose="020B0604020202020204" pitchFamily="34" charset="0"/>
            </a:endParaRPr>
          </a:p>
        </p:txBody>
      </p:sp>
      <p:sp>
        <p:nvSpPr>
          <p:cNvPr id="5" name="CustomShape 28">
            <a:extLst>
              <a:ext uri="{FF2B5EF4-FFF2-40B4-BE49-F238E27FC236}">
                <a16:creationId xmlns:a16="http://schemas.microsoft.com/office/drawing/2014/main" id="{B492A2AA-771C-BB84-829E-2E9C56E37A1F}"/>
              </a:ext>
            </a:extLst>
          </p:cNvPr>
          <p:cNvSpPr/>
          <p:nvPr/>
        </p:nvSpPr>
        <p:spPr>
          <a:xfrm flipH="1">
            <a:off x="7207305" y="3682915"/>
            <a:ext cx="1088650" cy="926322"/>
          </a:xfrm>
          <a:prstGeom prst="roundRect">
            <a:avLst>
              <a:gd name="adj" fmla="val 16667"/>
            </a:avLst>
          </a:prstGeom>
          <a:gradFill rotWithShape="0">
            <a:gsLst>
              <a:gs pos="0">
                <a:srgbClr val="C00000"/>
              </a:gs>
              <a:gs pos="100000">
                <a:srgbClr val="00B050"/>
              </a:gs>
            </a:gsLst>
            <a:lin ang="0"/>
          </a:grad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400" b="0" strike="noStrike" spc="-1" dirty="0">
                <a:solidFill>
                  <a:srgbClr val="FFFFFF"/>
                </a:solidFill>
                <a:latin typeface="Arial" panose="020B0604020202020204" pitchFamily="34" charset="0"/>
                <a:cs typeface="Arial" panose="020B0604020202020204" pitchFamily="34" charset="0"/>
              </a:rPr>
              <a:t>Hardware Specific Agent</a:t>
            </a:r>
            <a:endParaRPr lang="en-IE" sz="1400" b="0" strike="noStrike" spc="-1" dirty="0">
              <a:latin typeface="Arial" panose="020B0604020202020204" pitchFamily="34" charset="0"/>
              <a:cs typeface="Arial" panose="020B0604020202020204" pitchFamily="34" charset="0"/>
            </a:endParaRPr>
          </a:p>
        </p:txBody>
      </p:sp>
      <p:sp>
        <p:nvSpPr>
          <p:cNvPr id="6" name="CustomShape 33">
            <a:extLst>
              <a:ext uri="{FF2B5EF4-FFF2-40B4-BE49-F238E27FC236}">
                <a16:creationId xmlns:a16="http://schemas.microsoft.com/office/drawing/2014/main" id="{1C4EC60F-FF6F-1BC5-ECEF-51F8F445BC99}"/>
              </a:ext>
            </a:extLst>
          </p:cNvPr>
          <p:cNvSpPr/>
          <p:nvPr/>
        </p:nvSpPr>
        <p:spPr>
          <a:xfrm>
            <a:off x="223197" y="3631771"/>
            <a:ext cx="2467953" cy="1158822"/>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r>
              <a:rPr lang="en-US" sz="1600" b="1" spc="-1" dirty="0">
                <a:latin typeface="Arial" panose="020B0604020202020204" pitchFamily="34" charset="0"/>
                <a:cs typeface="Arial" panose="020B0604020202020204" pitchFamily="34" charset="0"/>
              </a:rPr>
              <a:t>Users, Apps, utilities, monitors, Resource Managers or Admins</a:t>
            </a:r>
            <a:endParaRPr lang="en-IE" sz="1600" b="1" spc="-1" dirty="0">
              <a:latin typeface="Arial" panose="020B0604020202020204" pitchFamily="34" charset="0"/>
              <a:cs typeface="Arial" panose="020B0604020202020204" pitchFamily="34" charset="0"/>
            </a:endParaRPr>
          </a:p>
        </p:txBody>
      </p:sp>
      <p:sp>
        <p:nvSpPr>
          <p:cNvPr id="7" name="CustomShape 30">
            <a:extLst>
              <a:ext uri="{FF2B5EF4-FFF2-40B4-BE49-F238E27FC236}">
                <a16:creationId xmlns:a16="http://schemas.microsoft.com/office/drawing/2014/main" id="{51791DDF-F93A-0CAE-C29D-4CE410AE23BA}"/>
              </a:ext>
            </a:extLst>
          </p:cNvPr>
          <p:cNvSpPr/>
          <p:nvPr/>
        </p:nvSpPr>
        <p:spPr>
          <a:xfrm rot="16200000">
            <a:off x="2905578" y="4100803"/>
            <a:ext cx="2737110" cy="221239"/>
          </a:xfrm>
          <a:prstGeom prst="rect">
            <a:avLst/>
          </a:prstGeom>
          <a:solidFill>
            <a:srgbClr val="FF0000"/>
          </a:solidFill>
          <a:ln/>
        </p:spPr>
        <p:style>
          <a:lnRef idx="2">
            <a:schemeClr val="accent2"/>
          </a:lnRef>
          <a:fillRef idx="1">
            <a:schemeClr val="lt1"/>
          </a:fillRef>
          <a:effectRef idx="0">
            <a:schemeClr val="accent2"/>
          </a:effectRef>
          <a:fontRef idx="minor">
            <a:schemeClr val="dk1"/>
          </a:fontRef>
        </p:style>
        <p:txBody>
          <a:bodyPr lIns="90000" tIns="45000" rIns="90000" bIns="45000">
            <a:noAutofit/>
          </a:bodyPr>
          <a:lstStyle/>
          <a:p>
            <a:pPr algn="ctr">
              <a:lnSpc>
                <a:spcPct val="100000"/>
              </a:lnSpc>
            </a:pPr>
            <a:r>
              <a:rPr lang="en-US" sz="1100" b="1" strike="noStrike" spc="-1" dirty="0">
                <a:solidFill>
                  <a:srgbClr val="FFFFFF"/>
                </a:solidFill>
                <a:latin typeface="Arial" panose="020B0604020202020204" pitchFamily="34" charset="0"/>
                <a:cs typeface="Arial" panose="020B0604020202020204" pitchFamily="34" charset="0"/>
              </a:rPr>
              <a:t>RESTful API (RF/SF)</a:t>
            </a:r>
            <a:endParaRPr lang="en-IE" sz="1100" b="1" strike="noStrike" spc="-1" dirty="0">
              <a:latin typeface="Arial" panose="020B0604020202020204" pitchFamily="34" charset="0"/>
              <a:cs typeface="Arial" panose="020B0604020202020204" pitchFamily="34" charset="0"/>
            </a:endParaRPr>
          </a:p>
          <a:p>
            <a:pPr algn="ctr">
              <a:lnSpc>
                <a:spcPct val="100000"/>
              </a:lnSpc>
            </a:pPr>
            <a:endParaRPr lang="en-IE" sz="1100" b="1" strike="noStrike" spc="-1"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F234E4F3-C287-5711-C1BA-774FE1677AD9}"/>
              </a:ext>
            </a:extLst>
          </p:cNvPr>
          <p:cNvCxnSpPr>
            <a:cxnSpLocks/>
            <a:stCxn id="4" idx="1"/>
            <a:endCxn id="5" idx="3"/>
          </p:cNvCxnSpPr>
          <p:nvPr/>
        </p:nvCxnSpPr>
        <p:spPr>
          <a:xfrm flipV="1">
            <a:off x="6659164" y="4146076"/>
            <a:ext cx="548141" cy="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DF4FE82-AC4D-DCEF-C1A2-4B991E60D8FC}"/>
              </a:ext>
            </a:extLst>
          </p:cNvPr>
          <p:cNvCxnSpPr>
            <a:cxnSpLocks/>
            <a:stCxn id="6" idx="3"/>
            <a:endCxn id="7" idx="0"/>
          </p:cNvCxnSpPr>
          <p:nvPr/>
        </p:nvCxnSpPr>
        <p:spPr>
          <a:xfrm>
            <a:off x="2691150" y="4211182"/>
            <a:ext cx="1472364" cy="24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859319-7FDB-837C-0712-67D7CDDE055C}"/>
              </a:ext>
            </a:extLst>
          </p:cNvPr>
          <p:cNvCxnSpPr>
            <a:cxnSpLocks/>
            <a:stCxn id="5" idx="1"/>
            <a:endCxn id="13" idx="2"/>
          </p:cNvCxnSpPr>
          <p:nvPr/>
        </p:nvCxnSpPr>
        <p:spPr>
          <a:xfrm>
            <a:off x="8295955" y="4146076"/>
            <a:ext cx="613555" cy="5416"/>
          </a:xfrm>
          <a:prstGeom prst="straightConnector1">
            <a:avLst/>
          </a:prstGeom>
          <a:ln w="28575">
            <a:solidFill>
              <a:srgbClr val="00B050"/>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3" name="Oval 12">
            <a:extLst>
              <a:ext uri="{FF2B5EF4-FFF2-40B4-BE49-F238E27FC236}">
                <a16:creationId xmlns:a16="http://schemas.microsoft.com/office/drawing/2014/main" id="{3A18396E-B452-FD7D-9593-D0F5887111DF}"/>
              </a:ext>
            </a:extLst>
          </p:cNvPr>
          <p:cNvSpPr/>
          <p:nvPr/>
        </p:nvSpPr>
        <p:spPr>
          <a:xfrm>
            <a:off x="8909510" y="3790439"/>
            <a:ext cx="1561473" cy="7221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Hardware</a:t>
            </a:r>
          </a:p>
          <a:p>
            <a:pPr algn="ctr"/>
            <a:r>
              <a:rPr lang="en-US" sz="1400" dirty="0">
                <a:solidFill>
                  <a:schemeClr val="tx1"/>
                </a:solidFill>
              </a:rPr>
              <a:t>Managers</a:t>
            </a:r>
          </a:p>
        </p:txBody>
      </p:sp>
      <p:sp>
        <p:nvSpPr>
          <p:cNvPr id="14" name="Oval 13">
            <a:extLst>
              <a:ext uri="{FF2B5EF4-FFF2-40B4-BE49-F238E27FC236}">
                <a16:creationId xmlns:a16="http://schemas.microsoft.com/office/drawing/2014/main" id="{269EDEDF-4E81-64D8-DE52-4E49F5421A37}"/>
              </a:ext>
            </a:extLst>
          </p:cNvPr>
          <p:cNvSpPr/>
          <p:nvPr/>
        </p:nvSpPr>
        <p:spPr>
          <a:xfrm>
            <a:off x="10827988" y="3790439"/>
            <a:ext cx="1088651" cy="7221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Specific</a:t>
            </a:r>
          </a:p>
          <a:p>
            <a:pPr algn="ctr"/>
            <a:r>
              <a:rPr lang="en-US" sz="1400" dirty="0">
                <a:solidFill>
                  <a:schemeClr val="tx1"/>
                </a:solidFill>
              </a:rPr>
              <a:t>HW</a:t>
            </a:r>
          </a:p>
        </p:txBody>
      </p:sp>
      <p:sp>
        <p:nvSpPr>
          <p:cNvPr id="18" name="Cloud 17">
            <a:extLst>
              <a:ext uri="{FF2B5EF4-FFF2-40B4-BE49-F238E27FC236}">
                <a16:creationId xmlns:a16="http://schemas.microsoft.com/office/drawing/2014/main" id="{26B60ED5-6EA0-36CE-7954-AC67D463D659}"/>
              </a:ext>
            </a:extLst>
          </p:cNvPr>
          <p:cNvSpPr/>
          <p:nvPr/>
        </p:nvSpPr>
        <p:spPr>
          <a:xfrm>
            <a:off x="8076288" y="2689488"/>
            <a:ext cx="4052951" cy="3098219"/>
          </a:xfrm>
          <a:prstGeom prst="cloud">
            <a:avLst/>
          </a:prstGeom>
          <a:gradFill flip="none" rotWithShape="1">
            <a:gsLst>
              <a:gs pos="0">
                <a:schemeClr val="accent4">
                  <a:lumMod val="5000"/>
                  <a:lumOff val="95000"/>
                </a:schemeClr>
              </a:gs>
              <a:gs pos="41000">
                <a:schemeClr val="accent4">
                  <a:lumMod val="45000"/>
                  <a:lumOff val="55000"/>
                  <a:alpha val="40000"/>
                </a:schemeClr>
              </a:gs>
              <a:gs pos="71000">
                <a:schemeClr val="accent4">
                  <a:lumMod val="45000"/>
                  <a:lumOff val="55000"/>
                </a:schemeClr>
              </a:gs>
              <a:gs pos="100000">
                <a:schemeClr val="accent4">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DFB46F54-2158-7148-C090-BCDC4F2E8CB6}"/>
              </a:ext>
            </a:extLst>
          </p:cNvPr>
          <p:cNvPicPr>
            <a:picLocks noChangeAspect="1"/>
          </p:cNvPicPr>
          <p:nvPr/>
        </p:nvPicPr>
        <p:blipFill>
          <a:blip r:embed="rId3"/>
          <a:stretch>
            <a:fillRect/>
          </a:stretch>
        </p:blipFill>
        <p:spPr>
          <a:xfrm>
            <a:off x="4612771" y="3438722"/>
            <a:ext cx="1945725" cy="1526976"/>
          </a:xfrm>
          <a:prstGeom prst="rect">
            <a:avLst/>
          </a:prstGeom>
        </p:spPr>
      </p:pic>
      <p:cxnSp>
        <p:nvCxnSpPr>
          <p:cNvPr id="28" name="Straight Arrow Connector 27">
            <a:extLst>
              <a:ext uri="{FF2B5EF4-FFF2-40B4-BE49-F238E27FC236}">
                <a16:creationId xmlns:a16="http://schemas.microsoft.com/office/drawing/2014/main" id="{B399AADB-22B2-BDF4-F66E-BB0F798FC5D7}"/>
              </a:ext>
            </a:extLst>
          </p:cNvPr>
          <p:cNvCxnSpPr>
            <a:cxnSpLocks/>
            <a:stCxn id="13" idx="6"/>
            <a:endCxn id="14" idx="2"/>
          </p:cNvCxnSpPr>
          <p:nvPr/>
        </p:nvCxnSpPr>
        <p:spPr>
          <a:xfrm>
            <a:off x="10470983" y="4151492"/>
            <a:ext cx="357005" cy="0"/>
          </a:xfrm>
          <a:prstGeom prst="straightConnector1">
            <a:avLst/>
          </a:prstGeom>
          <a:ln w="28575">
            <a:solidFill>
              <a:srgbClr val="00B050"/>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31" name="TextBox 30">
            <a:extLst>
              <a:ext uri="{FF2B5EF4-FFF2-40B4-BE49-F238E27FC236}">
                <a16:creationId xmlns:a16="http://schemas.microsoft.com/office/drawing/2014/main" id="{0D7C5901-1D21-C51F-62C6-35B545C99692}"/>
              </a:ext>
            </a:extLst>
          </p:cNvPr>
          <p:cNvSpPr txBox="1"/>
          <p:nvPr/>
        </p:nvSpPr>
        <p:spPr>
          <a:xfrm>
            <a:off x="747644" y="1728156"/>
            <a:ext cx="2548712" cy="1077218"/>
          </a:xfrm>
          <a:prstGeom prst="rect">
            <a:avLst/>
          </a:prstGeom>
          <a:noFill/>
        </p:spPr>
        <p:txBody>
          <a:bodyPr wrap="square" rtlCol="0">
            <a:spAutoFit/>
          </a:bodyPr>
          <a:lstStyle/>
          <a:p>
            <a:r>
              <a:rPr lang="en-IE" sz="1600" dirty="0">
                <a:solidFill>
                  <a:srgbClr val="FFFF00"/>
                </a:solidFill>
                <a:latin typeface="Arial" panose="020B0604020202020204" pitchFamily="34" charset="0"/>
                <a:cs typeface="Arial" panose="020B0604020202020204" pitchFamily="34" charset="0"/>
              </a:rPr>
              <a:t>Sunfish Clients see abstracted Fabric Attached Resource objects</a:t>
            </a:r>
          </a:p>
        </p:txBody>
      </p:sp>
      <p:sp>
        <p:nvSpPr>
          <p:cNvPr id="33" name="TextBox 32">
            <a:extLst>
              <a:ext uri="{FF2B5EF4-FFF2-40B4-BE49-F238E27FC236}">
                <a16:creationId xmlns:a16="http://schemas.microsoft.com/office/drawing/2014/main" id="{7A4603F9-F6A3-E355-C7F9-CA685C3AB679}"/>
              </a:ext>
            </a:extLst>
          </p:cNvPr>
          <p:cNvSpPr txBox="1"/>
          <p:nvPr/>
        </p:nvSpPr>
        <p:spPr>
          <a:xfrm>
            <a:off x="4530658" y="1728156"/>
            <a:ext cx="2745068" cy="1077218"/>
          </a:xfrm>
          <a:prstGeom prst="rect">
            <a:avLst/>
          </a:prstGeom>
          <a:noFill/>
        </p:spPr>
        <p:txBody>
          <a:bodyPr wrap="square" rtlCol="0">
            <a:spAutoFit/>
          </a:bodyPr>
          <a:lstStyle/>
          <a:p>
            <a:r>
              <a:rPr lang="en-IE" sz="1600" dirty="0">
                <a:solidFill>
                  <a:srgbClr val="FFFF00"/>
                </a:solidFill>
                <a:latin typeface="Arial" panose="020B0604020202020204" pitchFamily="34" charset="0"/>
                <a:cs typeface="Arial" panose="020B0604020202020204" pitchFamily="34" charset="0"/>
              </a:rPr>
              <a:t>Sunfish Services manages the Redfish models of all resources from multiple hardware Agents</a:t>
            </a:r>
          </a:p>
        </p:txBody>
      </p:sp>
      <p:sp>
        <p:nvSpPr>
          <p:cNvPr id="37" name="TextBox 36">
            <a:extLst>
              <a:ext uri="{FF2B5EF4-FFF2-40B4-BE49-F238E27FC236}">
                <a16:creationId xmlns:a16="http://schemas.microsoft.com/office/drawing/2014/main" id="{5718851D-7BEF-7854-390E-0AC4B1A99791}"/>
              </a:ext>
            </a:extLst>
          </p:cNvPr>
          <p:cNvSpPr txBox="1"/>
          <p:nvPr/>
        </p:nvSpPr>
        <p:spPr>
          <a:xfrm>
            <a:off x="8780888" y="1728156"/>
            <a:ext cx="2745068" cy="1077218"/>
          </a:xfrm>
          <a:prstGeom prst="rect">
            <a:avLst/>
          </a:prstGeom>
          <a:noFill/>
        </p:spPr>
        <p:txBody>
          <a:bodyPr wrap="square" rtlCol="0">
            <a:spAutoFit/>
          </a:bodyPr>
          <a:lstStyle/>
          <a:p>
            <a:r>
              <a:rPr lang="en-IE" sz="1600" dirty="0">
                <a:solidFill>
                  <a:srgbClr val="FFFF00"/>
                </a:solidFill>
                <a:latin typeface="Arial" panose="020B0604020202020204" pitchFamily="34" charset="0"/>
                <a:cs typeface="Arial" panose="020B0604020202020204" pitchFamily="34" charset="0"/>
              </a:rPr>
              <a:t>Sunfish Agents hide the hardware specifics by creating appropriate Redfish models of resources</a:t>
            </a:r>
          </a:p>
        </p:txBody>
      </p:sp>
      <p:sp>
        <p:nvSpPr>
          <p:cNvPr id="45" name="TextBox 44">
            <a:extLst>
              <a:ext uri="{FF2B5EF4-FFF2-40B4-BE49-F238E27FC236}">
                <a16:creationId xmlns:a16="http://schemas.microsoft.com/office/drawing/2014/main" id="{0B0B4538-AE9D-AE88-4862-800376FEA684}"/>
              </a:ext>
            </a:extLst>
          </p:cNvPr>
          <p:cNvSpPr txBox="1"/>
          <p:nvPr/>
        </p:nvSpPr>
        <p:spPr>
          <a:xfrm>
            <a:off x="1321707" y="5719973"/>
            <a:ext cx="8017875" cy="646331"/>
          </a:xfrm>
          <a:prstGeom prst="rect">
            <a:avLst/>
          </a:prstGeom>
          <a:solidFill>
            <a:srgbClr val="FFFF00"/>
          </a:solidFill>
          <a:ln>
            <a:solidFill>
              <a:schemeClr val="tx1"/>
            </a:solidFill>
          </a:ln>
        </p:spPr>
        <p:txBody>
          <a:bodyPr wrap="square" rtlCol="0">
            <a:spAutoFit/>
          </a:bodyPr>
          <a:lstStyle/>
          <a:p>
            <a:r>
              <a:rPr lang="en-US" dirty="0">
                <a:solidFill>
                  <a:schemeClr val="bg1"/>
                </a:solidFill>
              </a:rPr>
              <a:t>Sunfish defines the policies that Agents follow when creating resource models so that Clients know how to interpret and manipulate them </a:t>
            </a:r>
            <a:endParaRPr lang="en-GB" dirty="0">
              <a:solidFill>
                <a:schemeClr val="bg1"/>
              </a:solidFill>
            </a:endParaRPr>
          </a:p>
        </p:txBody>
      </p:sp>
      <p:pic>
        <p:nvPicPr>
          <p:cNvPr id="9" name="Picture 8" descr="A blue fish with white text&#10;&#10;Description automatically generated">
            <a:extLst>
              <a:ext uri="{FF2B5EF4-FFF2-40B4-BE49-F238E27FC236}">
                <a16:creationId xmlns:a16="http://schemas.microsoft.com/office/drawing/2014/main" id="{4798B0CA-CC52-E31F-2D78-2EFE6F39F23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7778" t="33079" r="26410" b="33472"/>
          <a:stretch/>
        </p:blipFill>
        <p:spPr>
          <a:xfrm>
            <a:off x="9941756" y="-146478"/>
            <a:ext cx="1974883" cy="1441938"/>
          </a:xfrm>
          <a:prstGeom prst="rect">
            <a:avLst/>
          </a:prstGeom>
        </p:spPr>
      </p:pic>
      <p:sp>
        <p:nvSpPr>
          <p:cNvPr id="15" name="Slide Number Placeholder 3">
            <a:extLst>
              <a:ext uri="{FF2B5EF4-FFF2-40B4-BE49-F238E27FC236}">
                <a16:creationId xmlns:a16="http://schemas.microsoft.com/office/drawing/2014/main" id="{3774E667-5989-115F-EBE5-00C9BE973084}"/>
              </a:ext>
            </a:extLst>
          </p:cNvPr>
          <p:cNvSpPr txBox="1">
            <a:spLocks/>
          </p:cNvSpPr>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5"/>
              </a:buBlip>
              <a:defRPr sz="2000" kern="1200" cap="all" normalizeH="0" baseline="10000">
                <a:solidFill>
                  <a:schemeClr val="bg2"/>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21"/>
            <a:fld id="{104FC826-72BB-4AF1-BA01-A94F7396A7DC}" type="slidenum">
              <a:rPr lang="en-US" smtClean="0"/>
              <a:pPr algn="ctr" defTabSz="1088421"/>
              <a:t>5</a:t>
            </a:fld>
            <a:endParaRPr lang="en-US" dirty="0"/>
          </a:p>
        </p:txBody>
      </p:sp>
      <p:sp>
        <p:nvSpPr>
          <p:cNvPr id="16" name="TextBox 15">
            <a:extLst>
              <a:ext uri="{FF2B5EF4-FFF2-40B4-BE49-F238E27FC236}">
                <a16:creationId xmlns:a16="http://schemas.microsoft.com/office/drawing/2014/main" id="{F467BFD8-3D04-D93A-9ECE-67E6B6FB33FD}"/>
              </a:ext>
            </a:extLst>
          </p:cNvPr>
          <p:cNvSpPr txBox="1"/>
          <p:nvPr/>
        </p:nvSpPr>
        <p:spPr>
          <a:xfrm>
            <a:off x="160986" y="6482270"/>
            <a:ext cx="6168980" cy="369332"/>
          </a:xfrm>
          <a:prstGeom prst="rect">
            <a:avLst/>
          </a:prstGeom>
          <a:noFill/>
        </p:spPr>
        <p:txBody>
          <a:bodyPr wrap="square">
            <a:spAutoFit/>
          </a:bodyPr>
          <a:lstStyle/>
          <a:p>
            <a:r>
              <a:rPr lang="en-US" dirty="0">
                <a:solidFill>
                  <a:srgbClr val="FFFF00"/>
                </a:solidFill>
              </a:rPr>
              <a:t>© </a:t>
            </a:r>
            <a:r>
              <a:rPr lang="en-US" dirty="0" err="1">
                <a:solidFill>
                  <a:srgbClr val="FFFF00"/>
                </a:solidFill>
              </a:rPr>
              <a:t>OpenFabrics</a:t>
            </a:r>
            <a:r>
              <a:rPr lang="en-US" dirty="0">
                <a:solidFill>
                  <a:srgbClr val="FFFF00"/>
                </a:solidFill>
              </a:rPr>
              <a:t> Alliance 2025</a:t>
            </a:r>
          </a:p>
        </p:txBody>
      </p:sp>
    </p:spTree>
    <p:extLst>
      <p:ext uri="{BB962C8B-B14F-4D97-AF65-F5344CB8AC3E}">
        <p14:creationId xmlns:p14="http://schemas.microsoft.com/office/powerpoint/2010/main" val="211705913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animBg="1"/>
      <p:bldP spid="18" grpId="0" animBg="1"/>
      <p:bldP spid="31" grpId="0"/>
      <p:bldP spid="33" grpId="0"/>
      <p:bldP spid="37"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4950-04CD-1B72-46CC-92A35FA8F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8D096-0E18-D522-0728-6518C083F3A2}"/>
              </a:ext>
            </a:extLst>
          </p:cNvPr>
          <p:cNvSpPr>
            <a:spLocks noGrp="1"/>
          </p:cNvSpPr>
          <p:nvPr>
            <p:ph type="ctrTitle"/>
          </p:nvPr>
        </p:nvSpPr>
        <p:spPr/>
        <p:txBody>
          <a:bodyPr/>
          <a:lstStyle/>
          <a:p>
            <a:pPr algn="ctr"/>
            <a:r>
              <a:rPr lang="en-US" dirty="0"/>
              <a:t>Sunfish Reference Code Repositories</a:t>
            </a:r>
          </a:p>
        </p:txBody>
      </p:sp>
      <p:sp>
        <p:nvSpPr>
          <p:cNvPr id="3" name="Text Placeholder 2">
            <a:extLst>
              <a:ext uri="{FF2B5EF4-FFF2-40B4-BE49-F238E27FC236}">
                <a16:creationId xmlns:a16="http://schemas.microsoft.com/office/drawing/2014/main" id="{B47B08FC-65FC-56BA-1162-66CA99BAF9C3}"/>
              </a:ext>
            </a:extLst>
          </p:cNvPr>
          <p:cNvSpPr>
            <a:spLocks noGrp="1"/>
          </p:cNvSpPr>
          <p:nvPr>
            <p:ph type="body" sz="quarter" idx="10"/>
          </p:nvPr>
        </p:nvSpPr>
        <p:spPr/>
        <p:txBody>
          <a:bodyPr/>
          <a:lstStyle/>
          <a:p>
            <a:endParaRPr lang="en-US" dirty="0"/>
          </a:p>
        </p:txBody>
      </p:sp>
      <p:pic>
        <p:nvPicPr>
          <p:cNvPr id="5" name="Picture 4" descr="A blue fish with text on it">
            <a:extLst>
              <a:ext uri="{FF2B5EF4-FFF2-40B4-BE49-F238E27FC236}">
                <a16:creationId xmlns:a16="http://schemas.microsoft.com/office/drawing/2014/main" id="{45A27FF2-678F-2C57-A486-097B91607DA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8828" t="33182" r="27902" b="34850"/>
          <a:stretch/>
        </p:blipFill>
        <p:spPr>
          <a:xfrm>
            <a:off x="9805993" y="360479"/>
            <a:ext cx="1899138" cy="1403036"/>
          </a:xfrm>
          <a:prstGeom prst="rect">
            <a:avLst/>
          </a:prstGeom>
        </p:spPr>
      </p:pic>
    </p:spTree>
    <p:extLst>
      <p:ext uri="{BB962C8B-B14F-4D97-AF65-F5344CB8AC3E}">
        <p14:creationId xmlns:p14="http://schemas.microsoft.com/office/powerpoint/2010/main" val="1277191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857D-68DE-ECB4-6FFF-C2BF76C5E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64272-5222-F2F1-890B-71A0D3E8F5B8}"/>
              </a:ext>
            </a:extLst>
          </p:cNvPr>
          <p:cNvSpPr>
            <a:spLocks noGrp="1"/>
          </p:cNvSpPr>
          <p:nvPr>
            <p:ph type="title"/>
          </p:nvPr>
        </p:nvSpPr>
        <p:spPr>
          <a:xfrm>
            <a:off x="983085" y="-20750"/>
            <a:ext cx="10515600" cy="1325563"/>
          </a:xfrm>
        </p:spPr>
        <p:txBody>
          <a:bodyPr>
            <a:normAutofit/>
          </a:bodyPr>
          <a:lstStyle/>
          <a:p>
            <a:pPr algn="ctr"/>
            <a:r>
              <a:rPr lang="en-US" dirty="0">
                <a:solidFill>
                  <a:schemeClr val="bg1"/>
                </a:solidFill>
              </a:rPr>
              <a:t>Sunfish Service Core Library</a:t>
            </a:r>
          </a:p>
        </p:txBody>
      </p:sp>
      <p:sp>
        <p:nvSpPr>
          <p:cNvPr id="5" name="Footer Placeholder 4">
            <a:extLst>
              <a:ext uri="{FF2B5EF4-FFF2-40B4-BE49-F238E27FC236}">
                <a16:creationId xmlns:a16="http://schemas.microsoft.com/office/drawing/2014/main" id="{C01C9CC2-44FA-989E-712A-85862CCF5982}"/>
              </a:ext>
            </a:extLst>
          </p:cNvPr>
          <p:cNvSpPr>
            <a:spLocks noGrp="1"/>
          </p:cNvSpPr>
          <p:nvPr>
            <p:ph type="ftr" sz="quarter" idx="11"/>
          </p:nvPr>
        </p:nvSpPr>
        <p:spPr/>
        <p:txBody>
          <a:bodyPr/>
          <a:lstStyle/>
          <a:p>
            <a:r>
              <a:rPr lang="en-US" dirty="0"/>
              <a:t>© </a:t>
            </a:r>
            <a:r>
              <a:rPr lang="en-US" dirty="0" err="1"/>
              <a:t>OpenFabrics</a:t>
            </a:r>
            <a:r>
              <a:rPr lang="en-US" dirty="0"/>
              <a:t> Alliance 2025</a:t>
            </a:r>
          </a:p>
        </p:txBody>
      </p:sp>
      <p:sp>
        <p:nvSpPr>
          <p:cNvPr id="4" name="Slide Number Placeholder 3">
            <a:extLst>
              <a:ext uri="{FF2B5EF4-FFF2-40B4-BE49-F238E27FC236}">
                <a16:creationId xmlns:a16="http://schemas.microsoft.com/office/drawing/2014/main" id="{4F7C5734-D410-204F-BF82-E3D942A4613E}"/>
              </a:ext>
            </a:extLst>
          </p:cNvPr>
          <p:cNvSpPr>
            <a:spLocks noGrp="1"/>
          </p:cNvSpPr>
          <p:nvPr>
            <p:ph type="sldNum" sz="quarter" idx="12"/>
          </p:nvPr>
        </p:nvSpPr>
        <p:spPr/>
        <p:txBody>
          <a:bodyPr/>
          <a:lstStyle/>
          <a:p>
            <a:fld id="{0743EA0E-C5B1-48EC-8082-F253EA88050D}" type="slidenum">
              <a:rPr lang="en-US" smtClean="0"/>
              <a:pPr/>
              <a:t>7</a:t>
            </a:fld>
            <a:endParaRPr lang="en-US" dirty="0"/>
          </a:p>
        </p:txBody>
      </p:sp>
      <p:sp>
        <p:nvSpPr>
          <p:cNvPr id="3" name="Content Placeholder 2">
            <a:extLst>
              <a:ext uri="{FF2B5EF4-FFF2-40B4-BE49-F238E27FC236}">
                <a16:creationId xmlns:a16="http://schemas.microsoft.com/office/drawing/2014/main" id="{E29BD338-FB61-DB61-2CFE-372E74B0306A}"/>
              </a:ext>
            </a:extLst>
          </p:cNvPr>
          <p:cNvSpPr>
            <a:spLocks noGrp="1"/>
          </p:cNvSpPr>
          <p:nvPr>
            <p:ph idx="4294967295"/>
          </p:nvPr>
        </p:nvSpPr>
        <p:spPr>
          <a:xfrm>
            <a:off x="0" y="1312863"/>
            <a:ext cx="5486400" cy="5219700"/>
          </a:xfrm>
        </p:spPr>
        <p:txBody>
          <a:bodyPr>
            <a:normAutofit fontScale="85000" lnSpcReduction="20000"/>
          </a:bodyPr>
          <a:lstStyle/>
          <a:p>
            <a:r>
              <a:rPr lang="en-US" dirty="0" err="1"/>
              <a:t>sunfish_library_reference</a:t>
            </a:r>
            <a:endParaRPr lang="en-US" dirty="0"/>
          </a:p>
          <a:p>
            <a:pPr lvl="1"/>
            <a:r>
              <a:rPr lang="en-US" dirty="0">
                <a:solidFill>
                  <a:schemeClr val="tx1"/>
                </a:solidFill>
              </a:rPr>
              <a:t>The Sunfish_library_reference contains several core functions designed to sort and execute requests (GET, POST, PATCH, DELETE) against various Redfish objects (Switches, Ports, Chassis, </a:t>
            </a:r>
            <a:r>
              <a:rPr lang="en-US" dirty="0" err="1">
                <a:solidFill>
                  <a:schemeClr val="tx1"/>
                </a:solidFill>
              </a:rPr>
              <a:t>MemoryDomains</a:t>
            </a:r>
            <a:r>
              <a:rPr lang="en-US" dirty="0">
                <a:solidFill>
                  <a:schemeClr val="tx1"/>
                </a:solidFill>
              </a:rPr>
              <a:t>, etc.), read and write the Sunfish resource storage, and check for the need to forward such requests to the owning Agent</a:t>
            </a:r>
          </a:p>
          <a:p>
            <a:pPr lvl="1"/>
            <a:r>
              <a:rPr lang="en-US" dirty="0">
                <a:solidFill>
                  <a:schemeClr val="tx1"/>
                </a:solidFill>
              </a:rPr>
              <a:t>Reading and Writing the resource database requires a minimum set of Resource objects, so there is a required Resources directory as part of the actual library repo</a:t>
            </a:r>
          </a:p>
          <a:p>
            <a:pPr lvl="1"/>
            <a:r>
              <a:rPr lang="en-US" dirty="0">
                <a:solidFill>
                  <a:schemeClr val="tx1"/>
                </a:solidFill>
              </a:rPr>
              <a:t>These same core functions are needed by most Agents to manage the Agent’s local Redfish data base.  Therefor, these core routines are built into a Class library and distributed via Wheel </a:t>
            </a:r>
          </a:p>
          <a:p>
            <a:pPr lvl="1"/>
            <a:r>
              <a:rPr lang="en-US" dirty="0">
                <a:solidFill>
                  <a:schemeClr val="tx1"/>
                </a:solidFill>
              </a:rPr>
              <a:t>The </a:t>
            </a:r>
            <a:r>
              <a:rPr lang="en-US" dirty="0" err="1">
                <a:solidFill>
                  <a:schemeClr val="tx1"/>
                </a:solidFill>
              </a:rPr>
              <a:t>sunfish_library_reference</a:t>
            </a:r>
            <a:r>
              <a:rPr lang="en-US" dirty="0">
                <a:solidFill>
                  <a:schemeClr val="tx1"/>
                </a:solidFill>
              </a:rPr>
              <a:t> repo can be downloaded from </a:t>
            </a:r>
            <a:r>
              <a:rPr lang="en-US" dirty="0" err="1">
                <a:solidFill>
                  <a:schemeClr val="tx1"/>
                </a:solidFill>
              </a:rPr>
              <a:t>github</a:t>
            </a:r>
            <a:r>
              <a:rPr lang="en-US" dirty="0">
                <a:solidFill>
                  <a:schemeClr val="tx1"/>
                </a:solidFill>
              </a:rPr>
              <a:t>, built, and tested as a standalone repo </a:t>
            </a:r>
          </a:p>
          <a:p>
            <a:pPr lvl="1"/>
            <a:endParaRPr lang="en-US" dirty="0"/>
          </a:p>
          <a:p>
            <a:pPr lvl="1"/>
            <a:endParaRPr lang="en-US" dirty="0"/>
          </a:p>
        </p:txBody>
      </p:sp>
      <p:sp>
        <p:nvSpPr>
          <p:cNvPr id="7" name="Rectangle: Rounded Corners 6">
            <a:extLst>
              <a:ext uri="{FF2B5EF4-FFF2-40B4-BE49-F238E27FC236}">
                <a16:creationId xmlns:a16="http://schemas.microsoft.com/office/drawing/2014/main" id="{3B68DB60-9410-27CA-7EA0-5F6FA9B0937E}"/>
              </a:ext>
            </a:extLst>
          </p:cNvPr>
          <p:cNvSpPr/>
          <p:nvPr/>
        </p:nvSpPr>
        <p:spPr>
          <a:xfrm>
            <a:off x="7751439" y="4180347"/>
            <a:ext cx="1416424" cy="703002"/>
          </a:xfrm>
          <a:prstGeom prst="roundRect">
            <a:avLst/>
          </a:prstGeom>
          <a:gradFill>
            <a:gsLst>
              <a:gs pos="0">
                <a:srgbClr val="92D050"/>
              </a:gs>
              <a:gs pos="100000">
                <a:schemeClr val="accent3">
                  <a:lumMod val="75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Sunfish_lib_core</a:t>
            </a:r>
            <a:endParaRPr lang="en-US" dirty="0"/>
          </a:p>
        </p:txBody>
      </p:sp>
      <p:sp>
        <p:nvSpPr>
          <p:cNvPr id="8" name="Rectangle: Rounded Corners 7">
            <a:extLst>
              <a:ext uri="{FF2B5EF4-FFF2-40B4-BE49-F238E27FC236}">
                <a16:creationId xmlns:a16="http://schemas.microsoft.com/office/drawing/2014/main" id="{961C5F08-0258-7602-9C4B-D79A3D0AD0DC}"/>
              </a:ext>
            </a:extLst>
          </p:cNvPr>
          <p:cNvSpPr/>
          <p:nvPr/>
        </p:nvSpPr>
        <p:spPr>
          <a:xfrm>
            <a:off x="7751438" y="5050981"/>
            <a:ext cx="1416424" cy="703002"/>
          </a:xfrm>
          <a:prstGeom prst="roundRect">
            <a:avLst/>
          </a:prstGeom>
          <a:gradFill>
            <a:gsLst>
              <a:gs pos="0">
                <a:srgbClr val="92D050"/>
              </a:gs>
              <a:gs pos="100000">
                <a:schemeClr val="accent3">
                  <a:lumMod val="75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Resources (DB)</a:t>
            </a:r>
          </a:p>
        </p:txBody>
      </p:sp>
      <p:sp>
        <p:nvSpPr>
          <p:cNvPr id="46" name="Rectangle: Rounded Corners 45">
            <a:extLst>
              <a:ext uri="{FF2B5EF4-FFF2-40B4-BE49-F238E27FC236}">
                <a16:creationId xmlns:a16="http://schemas.microsoft.com/office/drawing/2014/main" id="{D372B26C-0A94-4BBC-6724-3DD0A29FE46B}"/>
              </a:ext>
            </a:extLst>
          </p:cNvPr>
          <p:cNvSpPr/>
          <p:nvPr/>
        </p:nvSpPr>
        <p:spPr>
          <a:xfrm>
            <a:off x="10082261" y="5032122"/>
            <a:ext cx="1416424" cy="703002"/>
          </a:xfrm>
          <a:prstGeom prst="roundRect">
            <a:avLst/>
          </a:prstGeom>
          <a:gradFill>
            <a:gsLst>
              <a:gs pos="0">
                <a:srgbClr val="92D050"/>
              </a:gs>
              <a:gs pos="100000">
                <a:schemeClr val="accent3">
                  <a:lumMod val="75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server_start_Resources</a:t>
            </a:r>
            <a:endParaRPr lang="en-US" dirty="0"/>
          </a:p>
        </p:txBody>
      </p:sp>
      <p:sp>
        <p:nvSpPr>
          <p:cNvPr id="52" name="Arrow: Right 51">
            <a:extLst>
              <a:ext uri="{FF2B5EF4-FFF2-40B4-BE49-F238E27FC236}">
                <a16:creationId xmlns:a16="http://schemas.microsoft.com/office/drawing/2014/main" id="{79B7467B-66C1-4F2A-82BE-B94EDDA1A147}"/>
              </a:ext>
            </a:extLst>
          </p:cNvPr>
          <p:cNvSpPr/>
          <p:nvPr/>
        </p:nvSpPr>
        <p:spPr>
          <a:xfrm rot="10800000">
            <a:off x="9594580" y="5314310"/>
            <a:ext cx="267702" cy="179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E44DED5C-973E-B3C3-5100-827908E75E4C}"/>
              </a:ext>
            </a:extLst>
          </p:cNvPr>
          <p:cNvSpPr/>
          <p:nvPr/>
        </p:nvSpPr>
        <p:spPr>
          <a:xfrm>
            <a:off x="9181562" y="4181697"/>
            <a:ext cx="2596203" cy="703002"/>
          </a:xfrm>
          <a:prstGeom prst="roundRect">
            <a:avLst/>
          </a:prstGeom>
          <a:gradFill>
            <a:gsLst>
              <a:gs pos="0">
                <a:srgbClr val="92D050"/>
              </a:gs>
              <a:gs pos="100000">
                <a:schemeClr val="accent3">
                  <a:lumMod val="75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t>Sunfish_plugins</a:t>
            </a:r>
            <a:r>
              <a:rPr lang="en-US" sz="1400" dirty="0"/>
              <a:t>:  Redfish Event Handlers, </a:t>
            </a:r>
            <a:r>
              <a:rPr lang="en-US" sz="1400" dirty="0" err="1"/>
              <a:t>backend_FS</a:t>
            </a:r>
            <a:r>
              <a:rPr lang="en-US" sz="1400" dirty="0"/>
              <a:t> storage</a:t>
            </a:r>
          </a:p>
        </p:txBody>
      </p:sp>
      <p:pic>
        <p:nvPicPr>
          <p:cNvPr id="6" name="Picture 5" descr="A blue fish with text on it">
            <a:extLst>
              <a:ext uri="{FF2B5EF4-FFF2-40B4-BE49-F238E27FC236}">
                <a16:creationId xmlns:a16="http://schemas.microsoft.com/office/drawing/2014/main" id="{87E8D43F-5F83-6475-C372-8BA1131AB9C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8828" t="33182" r="27902" b="34850"/>
          <a:stretch/>
        </p:blipFill>
        <p:spPr>
          <a:xfrm>
            <a:off x="10082261" y="-98223"/>
            <a:ext cx="1899138" cy="1403036"/>
          </a:xfrm>
          <a:prstGeom prst="rect">
            <a:avLst/>
          </a:prstGeom>
        </p:spPr>
      </p:pic>
    </p:spTree>
    <p:extLst>
      <p:ext uri="{BB962C8B-B14F-4D97-AF65-F5344CB8AC3E}">
        <p14:creationId xmlns:p14="http://schemas.microsoft.com/office/powerpoint/2010/main" val="1143927512"/>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6"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A049-D5C5-FDF4-1868-EA09F1237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E1C2B-61C0-0243-8D79-1BAFAE2E4384}"/>
              </a:ext>
            </a:extLst>
          </p:cNvPr>
          <p:cNvSpPr>
            <a:spLocks noGrp="1"/>
          </p:cNvSpPr>
          <p:nvPr>
            <p:ph type="title"/>
          </p:nvPr>
        </p:nvSpPr>
        <p:spPr>
          <a:xfrm>
            <a:off x="736600" y="0"/>
            <a:ext cx="10515600" cy="1325563"/>
          </a:xfrm>
        </p:spPr>
        <p:txBody>
          <a:bodyPr>
            <a:normAutofit/>
          </a:bodyPr>
          <a:lstStyle/>
          <a:p>
            <a:pPr algn="ctr"/>
            <a:r>
              <a:rPr lang="en-US" dirty="0">
                <a:solidFill>
                  <a:schemeClr val="bg1"/>
                </a:solidFill>
              </a:rPr>
              <a:t>Sunfish Server and Agent</a:t>
            </a:r>
          </a:p>
        </p:txBody>
      </p:sp>
      <p:sp>
        <p:nvSpPr>
          <p:cNvPr id="5" name="Footer Placeholder 4">
            <a:extLst>
              <a:ext uri="{FF2B5EF4-FFF2-40B4-BE49-F238E27FC236}">
                <a16:creationId xmlns:a16="http://schemas.microsoft.com/office/drawing/2014/main" id="{2D51C8A2-9DF5-72DF-9589-44AB1DB098AF}"/>
              </a:ext>
            </a:extLst>
          </p:cNvPr>
          <p:cNvSpPr>
            <a:spLocks noGrp="1"/>
          </p:cNvSpPr>
          <p:nvPr>
            <p:ph type="ftr" sz="quarter" idx="11"/>
          </p:nvPr>
        </p:nvSpPr>
        <p:spPr/>
        <p:txBody>
          <a:bodyPr/>
          <a:lstStyle/>
          <a:p>
            <a:r>
              <a:rPr lang="en-US" dirty="0"/>
              <a:t>© </a:t>
            </a:r>
            <a:r>
              <a:rPr lang="en-US" dirty="0" err="1"/>
              <a:t>OpenFabrics</a:t>
            </a:r>
            <a:r>
              <a:rPr lang="en-US" dirty="0"/>
              <a:t> Alliance 2025</a:t>
            </a:r>
          </a:p>
        </p:txBody>
      </p:sp>
      <p:sp>
        <p:nvSpPr>
          <p:cNvPr id="4" name="Slide Number Placeholder 3">
            <a:extLst>
              <a:ext uri="{FF2B5EF4-FFF2-40B4-BE49-F238E27FC236}">
                <a16:creationId xmlns:a16="http://schemas.microsoft.com/office/drawing/2014/main" id="{194F2594-9D4E-0AEB-6E2C-59E92417B22B}"/>
              </a:ext>
            </a:extLst>
          </p:cNvPr>
          <p:cNvSpPr>
            <a:spLocks noGrp="1"/>
          </p:cNvSpPr>
          <p:nvPr>
            <p:ph type="sldNum" sz="quarter" idx="12"/>
          </p:nvPr>
        </p:nvSpPr>
        <p:spPr/>
        <p:txBody>
          <a:bodyPr/>
          <a:lstStyle/>
          <a:p>
            <a:fld id="{0743EA0E-C5B1-48EC-8082-F253EA88050D}" type="slidenum">
              <a:rPr lang="en-US" smtClean="0"/>
              <a:pPr/>
              <a:t>8</a:t>
            </a:fld>
            <a:endParaRPr lang="en-US" dirty="0"/>
          </a:p>
        </p:txBody>
      </p:sp>
      <p:sp>
        <p:nvSpPr>
          <p:cNvPr id="3" name="Content Placeholder 2">
            <a:extLst>
              <a:ext uri="{FF2B5EF4-FFF2-40B4-BE49-F238E27FC236}">
                <a16:creationId xmlns:a16="http://schemas.microsoft.com/office/drawing/2014/main" id="{A3A74487-1690-62A3-811B-65B66D54E421}"/>
              </a:ext>
            </a:extLst>
          </p:cNvPr>
          <p:cNvSpPr>
            <a:spLocks noGrp="1"/>
          </p:cNvSpPr>
          <p:nvPr>
            <p:ph idx="4294967295"/>
          </p:nvPr>
        </p:nvSpPr>
        <p:spPr>
          <a:xfrm>
            <a:off x="0" y="1183771"/>
            <a:ext cx="7324720" cy="5043487"/>
          </a:xfrm>
        </p:spPr>
        <p:txBody>
          <a:bodyPr>
            <a:noAutofit/>
          </a:bodyPr>
          <a:lstStyle/>
          <a:p>
            <a:r>
              <a:rPr lang="en-US" sz="2400" dirty="0" err="1"/>
              <a:t>sunfish_server_reference</a:t>
            </a:r>
            <a:endParaRPr lang="en-US" sz="2400" dirty="0"/>
          </a:p>
          <a:p>
            <a:pPr lvl="1"/>
            <a:r>
              <a:rPr lang="en-US" sz="1800" dirty="0"/>
              <a:t>This repository is used to build either a Sunfish Server or Agent</a:t>
            </a:r>
          </a:p>
          <a:p>
            <a:pPr lvl="1"/>
            <a:r>
              <a:rPr lang="en-US" sz="1800" dirty="0">
                <a:solidFill>
                  <a:schemeClr val="tx1"/>
                </a:solidFill>
              </a:rPr>
              <a:t>The </a:t>
            </a:r>
            <a:r>
              <a:rPr lang="en-US" sz="1800" dirty="0" err="1">
                <a:solidFill>
                  <a:schemeClr val="tx1"/>
                </a:solidFill>
              </a:rPr>
              <a:t>Sunfish_server_reference</a:t>
            </a:r>
            <a:r>
              <a:rPr lang="en-US" sz="1800" dirty="0">
                <a:solidFill>
                  <a:schemeClr val="tx1"/>
                </a:solidFill>
              </a:rPr>
              <a:t> contains these key pieces:</a:t>
            </a:r>
          </a:p>
          <a:p>
            <a:pPr lvl="2"/>
            <a:r>
              <a:rPr lang="en-US" sz="1600" dirty="0">
                <a:solidFill>
                  <a:schemeClr val="tx1"/>
                </a:solidFill>
              </a:rPr>
              <a:t>Several versions of an app.py file to be run via Flask.  The Sunfish core library is imported into the app.py runtime instance</a:t>
            </a:r>
          </a:p>
          <a:p>
            <a:pPr lvl="2"/>
            <a:r>
              <a:rPr lang="en-US" sz="1600" dirty="0">
                <a:solidFill>
                  <a:schemeClr val="tx1"/>
                </a:solidFill>
              </a:rPr>
              <a:t>A Resources directory which would be the default minimum Redfish Resources to allow the core-lib library to initialize</a:t>
            </a:r>
          </a:p>
          <a:p>
            <a:pPr lvl="2"/>
            <a:r>
              <a:rPr lang="en-US" sz="1600" dirty="0">
                <a:solidFill>
                  <a:schemeClr val="tx1"/>
                </a:solidFill>
              </a:rPr>
              <a:t>A mockups directory which contains a few useful mockups of fabric topology Resources that will replace the default minimum Resources </a:t>
            </a:r>
          </a:p>
          <a:p>
            <a:pPr lvl="2"/>
            <a:r>
              <a:rPr lang="en-US" sz="1600" dirty="0">
                <a:solidFill>
                  <a:schemeClr val="tx1"/>
                </a:solidFill>
              </a:rPr>
              <a:t>A Scripts directory which contains several useful scripts for cloning the correct repos, setting up useful mockup Resources, and launching multiple instances of the different server flavors </a:t>
            </a:r>
          </a:p>
          <a:p>
            <a:pPr lvl="1"/>
            <a:r>
              <a:rPr lang="en-US" sz="1800" dirty="0">
                <a:solidFill>
                  <a:schemeClr val="tx1"/>
                </a:solidFill>
              </a:rPr>
              <a:t>Copy the appropriate app_x_server.py file to the app.py file and select which mockups to use within the server to set the flavor of the server</a:t>
            </a:r>
            <a:endParaRPr lang="en-US" sz="2000" dirty="0">
              <a:solidFill>
                <a:schemeClr val="tx1"/>
              </a:solidFill>
            </a:endParaRPr>
          </a:p>
          <a:p>
            <a:pPr lvl="1"/>
            <a:r>
              <a:rPr lang="en-US" sz="1800" dirty="0">
                <a:solidFill>
                  <a:schemeClr val="tx1"/>
                </a:solidFill>
              </a:rPr>
              <a:t>Example mockups available:</a:t>
            </a:r>
          </a:p>
          <a:p>
            <a:pPr lvl="2"/>
            <a:r>
              <a:rPr lang="en-US" sz="1600" dirty="0">
                <a:solidFill>
                  <a:schemeClr val="tx1"/>
                </a:solidFill>
              </a:rPr>
              <a:t>A basic Sunfish Server  </a:t>
            </a:r>
          </a:p>
          <a:p>
            <a:pPr lvl="2"/>
            <a:r>
              <a:rPr lang="en-US" sz="1600" dirty="0">
                <a:solidFill>
                  <a:schemeClr val="tx1"/>
                </a:solidFill>
              </a:rPr>
              <a:t>A single </a:t>
            </a:r>
            <a:r>
              <a:rPr lang="en-US" sz="1600" dirty="0" err="1">
                <a:solidFill>
                  <a:schemeClr val="tx1"/>
                </a:solidFill>
              </a:rPr>
              <a:t>NVMeoF</a:t>
            </a:r>
            <a:r>
              <a:rPr lang="en-US" sz="1600" dirty="0">
                <a:solidFill>
                  <a:schemeClr val="tx1"/>
                </a:solidFill>
              </a:rPr>
              <a:t> Agent</a:t>
            </a:r>
          </a:p>
          <a:p>
            <a:pPr lvl="2"/>
            <a:r>
              <a:rPr lang="en-US" sz="1600" dirty="0">
                <a:solidFill>
                  <a:schemeClr val="tx1"/>
                </a:solidFill>
              </a:rPr>
              <a:t>Two CXL Agents (Fabric Manager and Appliance Manager</a:t>
            </a:r>
            <a:r>
              <a:rPr lang="en-US" sz="1600" dirty="0"/>
              <a:t>)</a:t>
            </a:r>
            <a:endParaRPr lang="en-US" sz="1600" dirty="0">
              <a:solidFill>
                <a:schemeClr val="tx1"/>
              </a:solidFill>
            </a:endParaRPr>
          </a:p>
        </p:txBody>
      </p:sp>
      <p:sp>
        <p:nvSpPr>
          <p:cNvPr id="14" name="Rectangle: Rounded Corners 13">
            <a:extLst>
              <a:ext uri="{FF2B5EF4-FFF2-40B4-BE49-F238E27FC236}">
                <a16:creationId xmlns:a16="http://schemas.microsoft.com/office/drawing/2014/main" id="{925818C5-3398-913F-2AEE-F4E8A7972A91}"/>
              </a:ext>
            </a:extLst>
          </p:cNvPr>
          <p:cNvSpPr/>
          <p:nvPr/>
        </p:nvSpPr>
        <p:spPr>
          <a:xfrm>
            <a:off x="7751438" y="1813400"/>
            <a:ext cx="1890401" cy="567007"/>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Sunfish</a:t>
            </a:r>
          </a:p>
          <a:p>
            <a:pPr algn="ctr"/>
            <a:r>
              <a:rPr lang="en-US" dirty="0"/>
              <a:t>Server or Agent</a:t>
            </a:r>
          </a:p>
        </p:txBody>
      </p:sp>
      <p:sp>
        <p:nvSpPr>
          <p:cNvPr id="15" name="Rectangle: Rounded Corners 14">
            <a:extLst>
              <a:ext uri="{FF2B5EF4-FFF2-40B4-BE49-F238E27FC236}">
                <a16:creationId xmlns:a16="http://schemas.microsoft.com/office/drawing/2014/main" id="{72C2C19B-B860-AD50-8F6F-0252BD96D492}"/>
              </a:ext>
            </a:extLst>
          </p:cNvPr>
          <p:cNvSpPr/>
          <p:nvPr/>
        </p:nvSpPr>
        <p:spPr>
          <a:xfrm>
            <a:off x="7751438" y="2552972"/>
            <a:ext cx="2063121" cy="7030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Flask API</a:t>
            </a:r>
          </a:p>
          <a:p>
            <a:pPr algn="ctr"/>
            <a:r>
              <a:rPr lang="en-US" dirty="0"/>
              <a:t>(app.py)</a:t>
            </a:r>
          </a:p>
        </p:txBody>
      </p:sp>
      <p:sp>
        <p:nvSpPr>
          <p:cNvPr id="16" name="Rectangle: Rounded Corners 15">
            <a:extLst>
              <a:ext uri="{FF2B5EF4-FFF2-40B4-BE49-F238E27FC236}">
                <a16:creationId xmlns:a16="http://schemas.microsoft.com/office/drawing/2014/main" id="{899B9B88-EE75-3003-5683-075122929765}"/>
              </a:ext>
            </a:extLst>
          </p:cNvPr>
          <p:cNvSpPr/>
          <p:nvPr/>
        </p:nvSpPr>
        <p:spPr>
          <a:xfrm>
            <a:off x="7751439" y="3434117"/>
            <a:ext cx="1416424" cy="703002"/>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Sunfish_lib_core</a:t>
            </a:r>
            <a:endParaRPr lang="en-US" dirty="0"/>
          </a:p>
        </p:txBody>
      </p:sp>
      <p:sp>
        <p:nvSpPr>
          <p:cNvPr id="19" name="Rectangle: Rounded Corners 18">
            <a:extLst>
              <a:ext uri="{FF2B5EF4-FFF2-40B4-BE49-F238E27FC236}">
                <a16:creationId xmlns:a16="http://schemas.microsoft.com/office/drawing/2014/main" id="{89385A33-8BB0-C690-C0D0-E26C2922CDAA}"/>
              </a:ext>
            </a:extLst>
          </p:cNvPr>
          <p:cNvSpPr/>
          <p:nvPr/>
        </p:nvSpPr>
        <p:spPr>
          <a:xfrm>
            <a:off x="10082261" y="2552972"/>
            <a:ext cx="1416424" cy="7030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app_XXXXX_server.py</a:t>
            </a:r>
          </a:p>
        </p:txBody>
      </p:sp>
      <p:sp>
        <p:nvSpPr>
          <p:cNvPr id="20" name="Arrow: Right 19">
            <a:extLst>
              <a:ext uri="{FF2B5EF4-FFF2-40B4-BE49-F238E27FC236}">
                <a16:creationId xmlns:a16="http://schemas.microsoft.com/office/drawing/2014/main" id="{ADC46BFF-E504-5F38-D0F0-12AA76E05256}"/>
              </a:ext>
            </a:extLst>
          </p:cNvPr>
          <p:cNvSpPr/>
          <p:nvPr/>
        </p:nvSpPr>
        <p:spPr>
          <a:xfrm rot="10800000">
            <a:off x="9814559" y="2814840"/>
            <a:ext cx="267702" cy="179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A813656A-9481-CFE2-275C-5A90CA037A4C}"/>
              </a:ext>
            </a:extLst>
          </p:cNvPr>
          <p:cNvSpPr/>
          <p:nvPr/>
        </p:nvSpPr>
        <p:spPr>
          <a:xfrm>
            <a:off x="9181562" y="3435467"/>
            <a:ext cx="2596203" cy="703002"/>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t>Sunfish_plugins</a:t>
            </a:r>
            <a:r>
              <a:rPr lang="en-US" sz="1400" dirty="0"/>
              <a:t>:  Redfish Event Handlers, </a:t>
            </a:r>
            <a:r>
              <a:rPr lang="en-US" sz="1400" dirty="0" err="1"/>
              <a:t>backend_FS</a:t>
            </a:r>
            <a:r>
              <a:rPr lang="en-US" sz="1400" dirty="0"/>
              <a:t> storage</a:t>
            </a:r>
          </a:p>
        </p:txBody>
      </p:sp>
      <p:sp>
        <p:nvSpPr>
          <p:cNvPr id="23" name="Rectangle: Rounded Corners 22">
            <a:extLst>
              <a:ext uri="{FF2B5EF4-FFF2-40B4-BE49-F238E27FC236}">
                <a16:creationId xmlns:a16="http://schemas.microsoft.com/office/drawing/2014/main" id="{180A15BB-A7BE-7847-792C-EE0E5A443104}"/>
              </a:ext>
            </a:extLst>
          </p:cNvPr>
          <p:cNvSpPr/>
          <p:nvPr/>
        </p:nvSpPr>
        <p:spPr>
          <a:xfrm>
            <a:off x="10081065" y="1719037"/>
            <a:ext cx="1416424" cy="7030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Scripts</a:t>
            </a:r>
          </a:p>
        </p:txBody>
      </p:sp>
      <p:sp>
        <p:nvSpPr>
          <p:cNvPr id="6" name="Rectangle: Rounded Corners 5">
            <a:extLst>
              <a:ext uri="{FF2B5EF4-FFF2-40B4-BE49-F238E27FC236}">
                <a16:creationId xmlns:a16="http://schemas.microsoft.com/office/drawing/2014/main" id="{C81EF1F9-D49B-F356-A0F6-87F1461858DD}"/>
              </a:ext>
            </a:extLst>
          </p:cNvPr>
          <p:cNvSpPr/>
          <p:nvPr/>
        </p:nvSpPr>
        <p:spPr>
          <a:xfrm>
            <a:off x="7751438" y="4283221"/>
            <a:ext cx="1416424" cy="703002"/>
          </a:xfrm>
          <a:prstGeom prst="roundRect">
            <a:avLst/>
          </a:prstGeom>
          <a:gradFill>
            <a:gsLst>
              <a:gs pos="0">
                <a:srgbClr val="92D050"/>
              </a:gs>
              <a:gs pos="100000">
                <a:schemeClr val="accent3">
                  <a:lumMod val="75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Resources (DB)</a:t>
            </a:r>
          </a:p>
        </p:txBody>
      </p:sp>
      <p:sp>
        <p:nvSpPr>
          <p:cNvPr id="7" name="Rectangle: Rounded Corners 6">
            <a:extLst>
              <a:ext uri="{FF2B5EF4-FFF2-40B4-BE49-F238E27FC236}">
                <a16:creationId xmlns:a16="http://schemas.microsoft.com/office/drawing/2014/main" id="{CEE636D3-E555-EF58-55AC-405B1CD8DBA2}"/>
              </a:ext>
            </a:extLst>
          </p:cNvPr>
          <p:cNvSpPr/>
          <p:nvPr/>
        </p:nvSpPr>
        <p:spPr>
          <a:xfrm>
            <a:off x="10082261" y="4264362"/>
            <a:ext cx="1416424" cy="703002"/>
          </a:xfrm>
          <a:prstGeom prst="roundRect">
            <a:avLst/>
          </a:prstGeom>
          <a:gradFill>
            <a:gsLst>
              <a:gs pos="0">
                <a:srgbClr val="92D050"/>
              </a:gs>
              <a:gs pos="100000">
                <a:schemeClr val="accent3">
                  <a:lumMod val="75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server_start_Resources</a:t>
            </a:r>
            <a:endParaRPr lang="en-US" dirty="0"/>
          </a:p>
        </p:txBody>
      </p:sp>
      <p:sp>
        <p:nvSpPr>
          <p:cNvPr id="8" name="Arrow: Right 7">
            <a:extLst>
              <a:ext uri="{FF2B5EF4-FFF2-40B4-BE49-F238E27FC236}">
                <a16:creationId xmlns:a16="http://schemas.microsoft.com/office/drawing/2014/main" id="{DA786C3E-3A1B-EFFE-C5ED-E2B8C1CB0177}"/>
              </a:ext>
            </a:extLst>
          </p:cNvPr>
          <p:cNvSpPr/>
          <p:nvPr/>
        </p:nvSpPr>
        <p:spPr>
          <a:xfrm rot="10800000">
            <a:off x="9594580" y="4546550"/>
            <a:ext cx="267702" cy="179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D8F9590-A260-F625-2619-1BB6711F70EC}"/>
              </a:ext>
            </a:extLst>
          </p:cNvPr>
          <p:cNvSpPr/>
          <p:nvPr/>
        </p:nvSpPr>
        <p:spPr>
          <a:xfrm>
            <a:off x="10081065" y="5311582"/>
            <a:ext cx="1416424" cy="7030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mockups</a:t>
            </a:r>
          </a:p>
        </p:txBody>
      </p:sp>
      <p:sp>
        <p:nvSpPr>
          <p:cNvPr id="10" name="Arrow: Right 9">
            <a:extLst>
              <a:ext uri="{FF2B5EF4-FFF2-40B4-BE49-F238E27FC236}">
                <a16:creationId xmlns:a16="http://schemas.microsoft.com/office/drawing/2014/main" id="{7E232C01-D14E-5990-5BED-11DD781F54CD}"/>
              </a:ext>
            </a:extLst>
          </p:cNvPr>
          <p:cNvSpPr/>
          <p:nvPr/>
        </p:nvSpPr>
        <p:spPr>
          <a:xfrm rot="16200000">
            <a:off x="10655426" y="5045751"/>
            <a:ext cx="267702" cy="179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 blue fish with text on it">
            <a:extLst>
              <a:ext uri="{FF2B5EF4-FFF2-40B4-BE49-F238E27FC236}">
                <a16:creationId xmlns:a16="http://schemas.microsoft.com/office/drawing/2014/main" id="{5DC4E26B-0035-0C35-9D83-ACFE94722CD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8828" t="33182" r="27902" b="34850"/>
          <a:stretch/>
        </p:blipFill>
        <p:spPr>
          <a:xfrm>
            <a:off x="10081065" y="-138385"/>
            <a:ext cx="1899138" cy="1403036"/>
          </a:xfrm>
          <a:prstGeom prst="rect">
            <a:avLst/>
          </a:prstGeom>
        </p:spPr>
      </p:pic>
    </p:spTree>
    <p:extLst>
      <p:ext uri="{BB962C8B-B14F-4D97-AF65-F5344CB8AC3E}">
        <p14:creationId xmlns:p14="http://schemas.microsoft.com/office/powerpoint/2010/main" val="3028026146"/>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1000"/>
                                        <p:tgtEl>
                                          <p:spTgt spid="3">
                                            <p:txEl>
                                              <p:pRg st="6" end="6"/>
                                            </p:txEl>
                                          </p:spTgt>
                                        </p:tgtEl>
                                      </p:cBhvr>
                                    </p:animEffect>
                                    <p:anim calcmode="lin" valueType="num">
                                      <p:cBhvr>
                                        <p:cTn id="7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fade">
                                      <p:cBhvr>
                                        <p:cTn id="76" dur="1000"/>
                                        <p:tgtEl>
                                          <p:spTgt spid="3">
                                            <p:txEl>
                                              <p:pRg st="7" end="7"/>
                                            </p:txEl>
                                          </p:spTgt>
                                        </p:tgtEl>
                                      </p:cBhvr>
                                    </p:animEffect>
                                    <p:anim calcmode="lin" valueType="num">
                                      <p:cBhvr>
                                        <p:cTn id="7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1000"/>
                                        <p:tgtEl>
                                          <p:spTgt spid="10"/>
                                        </p:tgtEl>
                                      </p:cBhvr>
                                    </p:animEffect>
                                    <p:anim calcmode="lin" valueType="num">
                                      <p:cBhvr>
                                        <p:cTn id="87" dur="1000" fill="hold"/>
                                        <p:tgtEl>
                                          <p:spTgt spid="10"/>
                                        </p:tgtEl>
                                        <p:attrNameLst>
                                          <p:attrName>ppt_x</p:attrName>
                                        </p:attrNameLst>
                                      </p:cBhvr>
                                      <p:tavLst>
                                        <p:tav tm="0">
                                          <p:val>
                                            <p:strVal val="#ppt_x"/>
                                          </p:val>
                                        </p:tav>
                                        <p:tav tm="100000">
                                          <p:val>
                                            <p:strVal val="#ppt_x"/>
                                          </p:val>
                                        </p:tav>
                                      </p:tavLst>
                                    </p:anim>
                                    <p:anim calcmode="lin" valueType="num">
                                      <p:cBhvr>
                                        <p:cTn id="88" dur="1000" fill="hold"/>
                                        <p:tgtEl>
                                          <p:spTgt spid="1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8" end="8"/>
                                            </p:txEl>
                                          </p:spTgt>
                                        </p:tgtEl>
                                        <p:attrNameLst>
                                          <p:attrName>style.visibility</p:attrName>
                                        </p:attrNameLst>
                                      </p:cBhvr>
                                      <p:to>
                                        <p:strVal val="visible"/>
                                      </p:to>
                                    </p:set>
                                    <p:animEffect transition="in" filter="fade">
                                      <p:cBhvr>
                                        <p:cTn id="98" dur="1000"/>
                                        <p:tgtEl>
                                          <p:spTgt spid="3">
                                            <p:txEl>
                                              <p:pRg st="8" end="8"/>
                                            </p:txEl>
                                          </p:spTgt>
                                        </p:tgtEl>
                                      </p:cBhvr>
                                    </p:animEffect>
                                    <p:anim calcmode="lin" valueType="num">
                                      <p:cBhvr>
                                        <p:cTn id="9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animEffect transition="in" filter="fade">
                                      <p:cBhvr>
                                        <p:cTn id="103" dur="1000"/>
                                        <p:tgtEl>
                                          <p:spTgt spid="3">
                                            <p:txEl>
                                              <p:pRg st="9" end="9"/>
                                            </p:txEl>
                                          </p:spTgt>
                                        </p:tgtEl>
                                      </p:cBhvr>
                                    </p:animEffect>
                                    <p:anim calcmode="lin" valueType="num">
                                      <p:cBhvr>
                                        <p:cTn id="10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
                                            <p:txEl>
                                              <p:pRg st="10" end="10"/>
                                            </p:txEl>
                                          </p:spTgt>
                                        </p:tgtEl>
                                        <p:attrNameLst>
                                          <p:attrName>style.visibility</p:attrName>
                                        </p:attrNameLst>
                                      </p:cBhvr>
                                      <p:to>
                                        <p:strVal val="visible"/>
                                      </p:to>
                                    </p:set>
                                    <p:animEffect transition="in" filter="fade">
                                      <p:cBhvr>
                                        <p:cTn id="108" dur="1000"/>
                                        <p:tgtEl>
                                          <p:spTgt spid="3">
                                            <p:txEl>
                                              <p:pRg st="10" end="10"/>
                                            </p:txEl>
                                          </p:spTgt>
                                        </p:tgtEl>
                                      </p:cBhvr>
                                    </p:animEffect>
                                    <p:anim calcmode="lin" valueType="num">
                                      <p:cBhvr>
                                        <p:cTn id="10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3">
                                            <p:txEl>
                                              <p:pRg st="11" end="11"/>
                                            </p:txEl>
                                          </p:spTgt>
                                        </p:tgtEl>
                                        <p:attrNameLst>
                                          <p:attrName>style.visibility</p:attrName>
                                        </p:attrNameLst>
                                      </p:cBhvr>
                                      <p:to>
                                        <p:strVal val="visible"/>
                                      </p:to>
                                    </p:set>
                                    <p:animEffect transition="in" filter="fade">
                                      <p:cBhvr>
                                        <p:cTn id="113" dur="1000"/>
                                        <p:tgtEl>
                                          <p:spTgt spid="3">
                                            <p:txEl>
                                              <p:pRg st="11" end="11"/>
                                            </p:txEl>
                                          </p:spTgt>
                                        </p:tgtEl>
                                      </p:cBhvr>
                                    </p:animEffect>
                                    <p:anim calcmode="lin" valueType="num">
                                      <p:cBhvr>
                                        <p:cTn id="11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1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2" grpId="0" animBg="1"/>
      <p:bldP spid="23"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B1486-6927-68A0-4CD0-7CABF7540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7A33B-E15D-8D2D-CEAF-A22BE6C49DB1}"/>
              </a:ext>
            </a:extLst>
          </p:cNvPr>
          <p:cNvSpPr>
            <a:spLocks noGrp="1"/>
          </p:cNvSpPr>
          <p:nvPr>
            <p:ph type="title"/>
          </p:nvPr>
        </p:nvSpPr>
        <p:spPr>
          <a:xfrm>
            <a:off x="838200" y="-12925"/>
            <a:ext cx="10515600" cy="1325563"/>
          </a:xfrm>
        </p:spPr>
        <p:txBody>
          <a:bodyPr>
            <a:normAutofit/>
          </a:bodyPr>
          <a:lstStyle/>
          <a:p>
            <a:pPr algn="ctr"/>
            <a:r>
              <a:rPr lang="en-US" dirty="0">
                <a:solidFill>
                  <a:schemeClr val="bg1"/>
                </a:solidFill>
              </a:rPr>
              <a:t>Sunfish Scaling</a:t>
            </a:r>
          </a:p>
        </p:txBody>
      </p:sp>
      <p:sp>
        <p:nvSpPr>
          <p:cNvPr id="5" name="Footer Placeholder 4">
            <a:extLst>
              <a:ext uri="{FF2B5EF4-FFF2-40B4-BE49-F238E27FC236}">
                <a16:creationId xmlns:a16="http://schemas.microsoft.com/office/drawing/2014/main" id="{58AC4C5A-51D3-C8FA-0BE6-0657645D9F10}"/>
              </a:ext>
            </a:extLst>
          </p:cNvPr>
          <p:cNvSpPr>
            <a:spLocks noGrp="1"/>
          </p:cNvSpPr>
          <p:nvPr>
            <p:ph type="ftr" sz="quarter" idx="11"/>
          </p:nvPr>
        </p:nvSpPr>
        <p:spPr/>
        <p:txBody>
          <a:bodyPr/>
          <a:lstStyle/>
          <a:p>
            <a:r>
              <a:rPr lang="en-US" dirty="0"/>
              <a:t>© </a:t>
            </a:r>
            <a:r>
              <a:rPr lang="en-US" dirty="0" err="1"/>
              <a:t>OpenFabrics</a:t>
            </a:r>
            <a:r>
              <a:rPr lang="en-US" dirty="0"/>
              <a:t> Alliance 2025</a:t>
            </a:r>
          </a:p>
        </p:txBody>
      </p:sp>
      <p:sp>
        <p:nvSpPr>
          <p:cNvPr id="4" name="Slide Number Placeholder 3">
            <a:extLst>
              <a:ext uri="{FF2B5EF4-FFF2-40B4-BE49-F238E27FC236}">
                <a16:creationId xmlns:a16="http://schemas.microsoft.com/office/drawing/2014/main" id="{3F49C6DE-F1D6-8366-320C-979AF419D85F}"/>
              </a:ext>
            </a:extLst>
          </p:cNvPr>
          <p:cNvSpPr>
            <a:spLocks noGrp="1"/>
          </p:cNvSpPr>
          <p:nvPr>
            <p:ph type="sldNum" sz="quarter" idx="12"/>
          </p:nvPr>
        </p:nvSpPr>
        <p:spPr/>
        <p:txBody>
          <a:bodyPr/>
          <a:lstStyle/>
          <a:p>
            <a:fld id="{0743EA0E-C5B1-48EC-8082-F253EA88050D}" type="slidenum">
              <a:rPr lang="en-US" smtClean="0"/>
              <a:pPr/>
              <a:t>9</a:t>
            </a:fld>
            <a:endParaRPr lang="en-US" dirty="0"/>
          </a:p>
        </p:txBody>
      </p:sp>
      <p:sp>
        <p:nvSpPr>
          <p:cNvPr id="3" name="Content Placeholder 2">
            <a:extLst>
              <a:ext uri="{FF2B5EF4-FFF2-40B4-BE49-F238E27FC236}">
                <a16:creationId xmlns:a16="http://schemas.microsoft.com/office/drawing/2014/main" id="{A7F98CEE-F831-A359-2BA5-5C0C478FC030}"/>
              </a:ext>
            </a:extLst>
          </p:cNvPr>
          <p:cNvSpPr>
            <a:spLocks noGrp="1"/>
          </p:cNvSpPr>
          <p:nvPr>
            <p:ph idx="4294967295"/>
          </p:nvPr>
        </p:nvSpPr>
        <p:spPr>
          <a:xfrm>
            <a:off x="168099" y="1854066"/>
            <a:ext cx="5994400" cy="4385369"/>
          </a:xfrm>
        </p:spPr>
        <p:txBody>
          <a:bodyPr>
            <a:noAutofit/>
          </a:bodyPr>
          <a:lstStyle/>
          <a:p>
            <a:r>
              <a:rPr lang="en-US" dirty="0"/>
              <a:t>Sunfish hierarchical aggregation </a:t>
            </a:r>
          </a:p>
          <a:p>
            <a:pPr lvl="1"/>
            <a:r>
              <a:rPr lang="en-US" dirty="0">
                <a:solidFill>
                  <a:schemeClr val="tx1"/>
                </a:solidFill>
              </a:rPr>
              <a:t>Since the </a:t>
            </a:r>
            <a:r>
              <a:rPr lang="en-US" dirty="0" err="1">
                <a:solidFill>
                  <a:schemeClr val="tx1"/>
                </a:solidFill>
              </a:rPr>
              <a:t>sunfish_server_reference</a:t>
            </a:r>
            <a:r>
              <a:rPr lang="en-US" dirty="0">
                <a:solidFill>
                  <a:schemeClr val="tx1"/>
                </a:solidFill>
              </a:rPr>
              <a:t> can act as both an Agent frontend as well as an aggregation function which uploads Redfish Resource trees, it supports multiple levels of Agents aggregating resources from very large-scale installations</a:t>
            </a:r>
          </a:p>
          <a:p>
            <a:pPr marL="458788" lvl="2" indent="0">
              <a:buNone/>
            </a:pPr>
            <a:endParaRPr lang="en-US" sz="1800" dirty="0">
              <a:solidFill>
                <a:schemeClr val="tx1"/>
              </a:solidFill>
            </a:endParaRPr>
          </a:p>
          <a:p>
            <a:pPr lvl="1"/>
            <a:r>
              <a:rPr lang="en-US" dirty="0">
                <a:solidFill>
                  <a:schemeClr val="tx1"/>
                </a:solidFill>
              </a:rPr>
              <a:t>Large scale applications would be more appropriately implemented in some language other than Python</a:t>
            </a:r>
          </a:p>
          <a:p>
            <a:pPr lvl="1"/>
            <a:endParaRPr lang="en-US" dirty="0">
              <a:solidFill>
                <a:schemeClr val="tx1"/>
              </a:solidFill>
            </a:endParaRPr>
          </a:p>
          <a:p>
            <a:pPr lvl="1"/>
            <a:endParaRPr lang="en-US" dirty="0"/>
          </a:p>
        </p:txBody>
      </p:sp>
      <p:sp>
        <p:nvSpPr>
          <p:cNvPr id="39" name="Rectangle: Rounded Corners 38">
            <a:extLst>
              <a:ext uri="{FF2B5EF4-FFF2-40B4-BE49-F238E27FC236}">
                <a16:creationId xmlns:a16="http://schemas.microsoft.com/office/drawing/2014/main" id="{F918D28B-9C07-7CD7-C2C9-B00036A691BE}"/>
              </a:ext>
            </a:extLst>
          </p:cNvPr>
          <p:cNvSpPr/>
          <p:nvPr/>
        </p:nvSpPr>
        <p:spPr>
          <a:xfrm>
            <a:off x="6604000" y="2364519"/>
            <a:ext cx="1171172" cy="2909121"/>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Sunfish</a:t>
            </a:r>
          </a:p>
          <a:p>
            <a:pPr algn="ctr"/>
            <a:r>
              <a:rPr lang="en-US" dirty="0"/>
              <a:t>Server</a:t>
            </a:r>
          </a:p>
        </p:txBody>
      </p:sp>
      <p:sp>
        <p:nvSpPr>
          <p:cNvPr id="9" name="Rectangle: Rounded Corners 8">
            <a:extLst>
              <a:ext uri="{FF2B5EF4-FFF2-40B4-BE49-F238E27FC236}">
                <a16:creationId xmlns:a16="http://schemas.microsoft.com/office/drawing/2014/main" id="{FE652728-2126-EE94-3E2B-2B3B783C0524}"/>
              </a:ext>
            </a:extLst>
          </p:cNvPr>
          <p:cNvSpPr/>
          <p:nvPr/>
        </p:nvSpPr>
        <p:spPr>
          <a:xfrm>
            <a:off x="7794591" y="2279630"/>
            <a:ext cx="1326844" cy="765601"/>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a:p>
            <a:pPr algn="ctr"/>
            <a:r>
              <a:rPr lang="en-US" dirty="0"/>
              <a:t>Aggregator</a:t>
            </a:r>
          </a:p>
        </p:txBody>
      </p:sp>
      <p:sp>
        <p:nvSpPr>
          <p:cNvPr id="14" name="Rectangle: Rounded Corners 13">
            <a:extLst>
              <a:ext uri="{FF2B5EF4-FFF2-40B4-BE49-F238E27FC236}">
                <a16:creationId xmlns:a16="http://schemas.microsoft.com/office/drawing/2014/main" id="{5A242432-A82C-3C4B-5287-17C2386B5CE6}"/>
              </a:ext>
            </a:extLst>
          </p:cNvPr>
          <p:cNvSpPr/>
          <p:nvPr/>
        </p:nvSpPr>
        <p:spPr>
          <a:xfrm>
            <a:off x="7814010" y="3417777"/>
            <a:ext cx="1326844" cy="765601"/>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a:p>
            <a:pPr algn="ctr"/>
            <a:r>
              <a:rPr lang="en-US" dirty="0"/>
              <a:t>Aggregator</a:t>
            </a:r>
          </a:p>
        </p:txBody>
      </p:sp>
      <p:sp>
        <p:nvSpPr>
          <p:cNvPr id="15" name="Rectangle: Rounded Corners 14">
            <a:extLst>
              <a:ext uri="{FF2B5EF4-FFF2-40B4-BE49-F238E27FC236}">
                <a16:creationId xmlns:a16="http://schemas.microsoft.com/office/drawing/2014/main" id="{306D1D60-58FC-12A6-E38F-7CAEF42BEFBA}"/>
              </a:ext>
            </a:extLst>
          </p:cNvPr>
          <p:cNvSpPr/>
          <p:nvPr/>
        </p:nvSpPr>
        <p:spPr>
          <a:xfrm>
            <a:off x="7814010" y="4508039"/>
            <a:ext cx="1326844" cy="765601"/>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a:p>
            <a:pPr algn="ctr"/>
            <a:r>
              <a:rPr lang="en-US" dirty="0"/>
              <a:t>Aggregator</a:t>
            </a:r>
          </a:p>
        </p:txBody>
      </p:sp>
      <p:sp>
        <p:nvSpPr>
          <p:cNvPr id="16" name="Rectangle: Rounded Corners 15">
            <a:extLst>
              <a:ext uri="{FF2B5EF4-FFF2-40B4-BE49-F238E27FC236}">
                <a16:creationId xmlns:a16="http://schemas.microsoft.com/office/drawing/2014/main" id="{9A695759-B04F-80F8-860C-CD30E4FABD6B}"/>
              </a:ext>
            </a:extLst>
          </p:cNvPr>
          <p:cNvSpPr/>
          <p:nvPr/>
        </p:nvSpPr>
        <p:spPr>
          <a:xfrm>
            <a:off x="9121435" y="2025348"/>
            <a:ext cx="1326844" cy="553288"/>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p:txBody>
      </p:sp>
      <p:sp>
        <p:nvSpPr>
          <p:cNvPr id="17" name="Rectangle: Rounded Corners 16">
            <a:extLst>
              <a:ext uri="{FF2B5EF4-FFF2-40B4-BE49-F238E27FC236}">
                <a16:creationId xmlns:a16="http://schemas.microsoft.com/office/drawing/2014/main" id="{6B924054-C988-5D0A-7580-0946F0C79410}"/>
              </a:ext>
            </a:extLst>
          </p:cNvPr>
          <p:cNvSpPr/>
          <p:nvPr/>
        </p:nvSpPr>
        <p:spPr>
          <a:xfrm>
            <a:off x="9121435" y="2624126"/>
            <a:ext cx="1326844" cy="553288"/>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p:txBody>
      </p:sp>
      <p:sp>
        <p:nvSpPr>
          <p:cNvPr id="18" name="Rectangle: Rounded Corners 17">
            <a:extLst>
              <a:ext uri="{FF2B5EF4-FFF2-40B4-BE49-F238E27FC236}">
                <a16:creationId xmlns:a16="http://schemas.microsoft.com/office/drawing/2014/main" id="{028B5F19-2FD1-83A4-18A8-E0D8E59CF280}"/>
              </a:ext>
            </a:extLst>
          </p:cNvPr>
          <p:cNvSpPr/>
          <p:nvPr/>
        </p:nvSpPr>
        <p:spPr>
          <a:xfrm>
            <a:off x="9140854" y="3213304"/>
            <a:ext cx="1326844" cy="553288"/>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p:txBody>
      </p:sp>
      <p:sp>
        <p:nvSpPr>
          <p:cNvPr id="19" name="Rectangle: Rounded Corners 18">
            <a:extLst>
              <a:ext uri="{FF2B5EF4-FFF2-40B4-BE49-F238E27FC236}">
                <a16:creationId xmlns:a16="http://schemas.microsoft.com/office/drawing/2014/main" id="{245EC6CC-CD87-F96A-8A7D-4BE6B64D5281}"/>
              </a:ext>
            </a:extLst>
          </p:cNvPr>
          <p:cNvSpPr/>
          <p:nvPr/>
        </p:nvSpPr>
        <p:spPr>
          <a:xfrm>
            <a:off x="9140854" y="3812082"/>
            <a:ext cx="1326844" cy="553288"/>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p:txBody>
      </p:sp>
      <p:sp>
        <p:nvSpPr>
          <p:cNvPr id="20" name="Rectangle: Rounded Corners 19">
            <a:extLst>
              <a:ext uri="{FF2B5EF4-FFF2-40B4-BE49-F238E27FC236}">
                <a16:creationId xmlns:a16="http://schemas.microsoft.com/office/drawing/2014/main" id="{E9866DF4-4120-86B9-C78F-B5C7AA6B569C}"/>
              </a:ext>
            </a:extLst>
          </p:cNvPr>
          <p:cNvSpPr/>
          <p:nvPr/>
        </p:nvSpPr>
        <p:spPr>
          <a:xfrm>
            <a:off x="9140854" y="4393296"/>
            <a:ext cx="1326844" cy="553288"/>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p:txBody>
      </p:sp>
      <p:sp>
        <p:nvSpPr>
          <p:cNvPr id="21" name="Rectangle: Rounded Corners 20">
            <a:extLst>
              <a:ext uri="{FF2B5EF4-FFF2-40B4-BE49-F238E27FC236}">
                <a16:creationId xmlns:a16="http://schemas.microsoft.com/office/drawing/2014/main" id="{E1567468-FCA5-467E-DF81-1CE911908E52}"/>
              </a:ext>
            </a:extLst>
          </p:cNvPr>
          <p:cNvSpPr/>
          <p:nvPr/>
        </p:nvSpPr>
        <p:spPr>
          <a:xfrm>
            <a:off x="9140854" y="4992074"/>
            <a:ext cx="1326844" cy="553288"/>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CXL Agent</a:t>
            </a:r>
          </a:p>
        </p:txBody>
      </p:sp>
      <p:sp>
        <p:nvSpPr>
          <p:cNvPr id="22" name="Rectangle: Rounded Corners 21">
            <a:extLst>
              <a:ext uri="{FF2B5EF4-FFF2-40B4-BE49-F238E27FC236}">
                <a16:creationId xmlns:a16="http://schemas.microsoft.com/office/drawing/2014/main" id="{0B1DAF44-79B6-7271-C878-7FD9B5DE61BD}"/>
              </a:ext>
            </a:extLst>
          </p:cNvPr>
          <p:cNvSpPr/>
          <p:nvPr/>
        </p:nvSpPr>
        <p:spPr>
          <a:xfrm>
            <a:off x="10485968" y="1908552"/>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23" name="Rectangle: Rounded Corners 22">
            <a:extLst>
              <a:ext uri="{FF2B5EF4-FFF2-40B4-BE49-F238E27FC236}">
                <a16:creationId xmlns:a16="http://schemas.microsoft.com/office/drawing/2014/main" id="{B48F77F0-D35C-C6A2-EFEF-91D48905FCE7}"/>
              </a:ext>
            </a:extLst>
          </p:cNvPr>
          <p:cNvSpPr/>
          <p:nvPr/>
        </p:nvSpPr>
        <p:spPr>
          <a:xfrm>
            <a:off x="10485968" y="2228951"/>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24" name="Rectangle: Rounded Corners 23">
            <a:extLst>
              <a:ext uri="{FF2B5EF4-FFF2-40B4-BE49-F238E27FC236}">
                <a16:creationId xmlns:a16="http://schemas.microsoft.com/office/drawing/2014/main" id="{2986D347-5C06-DD91-5E00-944C01F8D54C}"/>
              </a:ext>
            </a:extLst>
          </p:cNvPr>
          <p:cNvSpPr/>
          <p:nvPr/>
        </p:nvSpPr>
        <p:spPr>
          <a:xfrm>
            <a:off x="10485968" y="2540082"/>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2" name="Rectangle: Rounded Corners 31">
            <a:extLst>
              <a:ext uri="{FF2B5EF4-FFF2-40B4-BE49-F238E27FC236}">
                <a16:creationId xmlns:a16="http://schemas.microsoft.com/office/drawing/2014/main" id="{0232271D-E4A7-3A5B-33D3-C1CD8326E3BD}"/>
              </a:ext>
            </a:extLst>
          </p:cNvPr>
          <p:cNvSpPr/>
          <p:nvPr/>
        </p:nvSpPr>
        <p:spPr>
          <a:xfrm>
            <a:off x="10485968" y="2850494"/>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3" name="Rectangle: Rounded Corners 32">
            <a:extLst>
              <a:ext uri="{FF2B5EF4-FFF2-40B4-BE49-F238E27FC236}">
                <a16:creationId xmlns:a16="http://schemas.microsoft.com/office/drawing/2014/main" id="{59840128-DDDE-6FA2-BCB8-62C011D7398A}"/>
              </a:ext>
            </a:extLst>
          </p:cNvPr>
          <p:cNvSpPr/>
          <p:nvPr/>
        </p:nvSpPr>
        <p:spPr>
          <a:xfrm>
            <a:off x="10485968" y="3170893"/>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4" name="Rectangle: Rounded Corners 33">
            <a:extLst>
              <a:ext uri="{FF2B5EF4-FFF2-40B4-BE49-F238E27FC236}">
                <a16:creationId xmlns:a16="http://schemas.microsoft.com/office/drawing/2014/main" id="{3F6FD772-BFAD-E520-63DD-8084BEBDACB5}"/>
              </a:ext>
            </a:extLst>
          </p:cNvPr>
          <p:cNvSpPr/>
          <p:nvPr/>
        </p:nvSpPr>
        <p:spPr>
          <a:xfrm>
            <a:off x="10485968" y="3482024"/>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5" name="Rectangle: Rounded Corners 34">
            <a:extLst>
              <a:ext uri="{FF2B5EF4-FFF2-40B4-BE49-F238E27FC236}">
                <a16:creationId xmlns:a16="http://schemas.microsoft.com/office/drawing/2014/main" id="{3EE84158-90DF-3B69-646C-22F11E9D7689}"/>
              </a:ext>
            </a:extLst>
          </p:cNvPr>
          <p:cNvSpPr/>
          <p:nvPr/>
        </p:nvSpPr>
        <p:spPr>
          <a:xfrm>
            <a:off x="10485968" y="3798418"/>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6" name="Rectangle: Rounded Corners 35">
            <a:extLst>
              <a:ext uri="{FF2B5EF4-FFF2-40B4-BE49-F238E27FC236}">
                <a16:creationId xmlns:a16="http://schemas.microsoft.com/office/drawing/2014/main" id="{F9C560B5-8205-1113-7D9D-44522C77D583}"/>
              </a:ext>
            </a:extLst>
          </p:cNvPr>
          <p:cNvSpPr/>
          <p:nvPr/>
        </p:nvSpPr>
        <p:spPr>
          <a:xfrm>
            <a:off x="10485968" y="4118817"/>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7" name="Rectangle: Rounded Corners 36">
            <a:extLst>
              <a:ext uri="{FF2B5EF4-FFF2-40B4-BE49-F238E27FC236}">
                <a16:creationId xmlns:a16="http://schemas.microsoft.com/office/drawing/2014/main" id="{460E0C12-6C0A-9DDD-1AE2-BE2774B117A9}"/>
              </a:ext>
            </a:extLst>
          </p:cNvPr>
          <p:cNvSpPr/>
          <p:nvPr/>
        </p:nvSpPr>
        <p:spPr>
          <a:xfrm>
            <a:off x="10485968" y="4429948"/>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38" name="Rectangle: Rounded Corners 37">
            <a:extLst>
              <a:ext uri="{FF2B5EF4-FFF2-40B4-BE49-F238E27FC236}">
                <a16:creationId xmlns:a16="http://schemas.microsoft.com/office/drawing/2014/main" id="{908DEBF5-1923-1C76-B905-6837F3821E89}"/>
              </a:ext>
            </a:extLst>
          </p:cNvPr>
          <p:cNvSpPr/>
          <p:nvPr/>
        </p:nvSpPr>
        <p:spPr>
          <a:xfrm>
            <a:off x="10485968" y="4745270"/>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40" name="Rectangle: Rounded Corners 39">
            <a:extLst>
              <a:ext uri="{FF2B5EF4-FFF2-40B4-BE49-F238E27FC236}">
                <a16:creationId xmlns:a16="http://schemas.microsoft.com/office/drawing/2014/main" id="{E41A7BE7-8552-7AB8-759D-83CBEFB398FC}"/>
              </a:ext>
            </a:extLst>
          </p:cNvPr>
          <p:cNvSpPr/>
          <p:nvPr/>
        </p:nvSpPr>
        <p:spPr>
          <a:xfrm>
            <a:off x="10485968" y="5065669"/>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sp>
        <p:nvSpPr>
          <p:cNvPr id="41" name="Rectangle: Rounded Corners 40">
            <a:extLst>
              <a:ext uri="{FF2B5EF4-FFF2-40B4-BE49-F238E27FC236}">
                <a16:creationId xmlns:a16="http://schemas.microsoft.com/office/drawing/2014/main" id="{E3C33261-8A52-0F41-313A-D9A605819E65}"/>
              </a:ext>
            </a:extLst>
          </p:cNvPr>
          <p:cNvSpPr/>
          <p:nvPr/>
        </p:nvSpPr>
        <p:spPr>
          <a:xfrm>
            <a:off x="10485968" y="5376800"/>
            <a:ext cx="1326844" cy="273602"/>
          </a:xfrm>
          <a:prstGeom prst="roundRect">
            <a:avLst/>
          </a:prstGeom>
          <a:gradFill>
            <a:gsLst>
              <a:gs pos="0">
                <a:srgbClr val="92D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a:t>
            </a:r>
            <a:r>
              <a:rPr lang="en-US" dirty="0" err="1"/>
              <a:t>Mgr</a:t>
            </a:r>
            <a:endParaRPr lang="en-US" dirty="0"/>
          </a:p>
        </p:txBody>
      </p:sp>
      <p:pic>
        <p:nvPicPr>
          <p:cNvPr id="6" name="Picture 5" descr="A blue fish with text on it">
            <a:extLst>
              <a:ext uri="{FF2B5EF4-FFF2-40B4-BE49-F238E27FC236}">
                <a16:creationId xmlns:a16="http://schemas.microsoft.com/office/drawing/2014/main" id="{EDDB88B6-52FC-EAC7-93DC-300BC5DF824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8828" t="33182" r="27902" b="34850"/>
          <a:stretch/>
        </p:blipFill>
        <p:spPr>
          <a:xfrm>
            <a:off x="9982200" y="-136172"/>
            <a:ext cx="1899138" cy="1403036"/>
          </a:xfrm>
          <a:prstGeom prst="rect">
            <a:avLst/>
          </a:prstGeom>
        </p:spPr>
      </p:pic>
    </p:spTree>
    <p:extLst>
      <p:ext uri="{BB962C8B-B14F-4D97-AF65-F5344CB8AC3E}">
        <p14:creationId xmlns:p14="http://schemas.microsoft.com/office/powerpoint/2010/main" val="1105163233"/>
      </p:ext>
    </p:extLst>
  </p:cSld>
  <p:clrMapOvr>
    <a:masterClrMapping/>
  </p:clrMapOvr>
  <mc:AlternateContent xmlns:mc="http://schemas.openxmlformats.org/markup-compatibility/2006" xmlns:p14="http://schemas.microsoft.com/office/powerpoint/2010/main">
    <mc:Choice Requires="p14">
      <p:transition spd="slow"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500" fill="hold"/>
                                        <p:tgtEl>
                                          <p:spTgt spid="14"/>
                                        </p:tgtEl>
                                        <p:attrNameLst>
                                          <p:attrName>ppt_x</p:attrName>
                                        </p:attrNameLst>
                                      </p:cBhvr>
                                      <p:tavLst>
                                        <p:tav tm="0">
                                          <p:val>
                                            <p:strVal val="#ppt_x"/>
                                          </p:val>
                                        </p:tav>
                                        <p:tav tm="100000">
                                          <p:val>
                                            <p:strVal val="#ppt_x"/>
                                          </p:val>
                                        </p:tav>
                                      </p:tavLst>
                                    </p:anim>
                                    <p:anim calcmode="lin" valueType="num">
                                      <p:cBhvr additive="base">
                                        <p:cTn id="1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1000"/>
                                        <p:tgtEl>
                                          <p:spTgt spid="39"/>
                                        </p:tgtEl>
                                      </p:cBhvr>
                                    </p:animEffect>
                                    <p:anim calcmode="lin" valueType="num">
                                      <p:cBhvr>
                                        <p:cTn id="119" dur="1000" fill="hold"/>
                                        <p:tgtEl>
                                          <p:spTgt spid="39"/>
                                        </p:tgtEl>
                                        <p:attrNameLst>
                                          <p:attrName>ppt_x</p:attrName>
                                        </p:attrNameLst>
                                      </p:cBhvr>
                                      <p:tavLst>
                                        <p:tav tm="0">
                                          <p:val>
                                            <p:strVal val="#ppt_x"/>
                                          </p:val>
                                        </p:tav>
                                        <p:tav tm="100000">
                                          <p:val>
                                            <p:strVal val="#ppt_x"/>
                                          </p:val>
                                        </p:tav>
                                      </p:tavLst>
                                    </p:anim>
                                    <p:anim calcmode="lin" valueType="num">
                                      <p:cBhvr>
                                        <p:cTn id="12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3">
                                            <p:txEl>
                                              <p:pRg st="3" end="3"/>
                                            </p:txEl>
                                          </p:spTgt>
                                        </p:tgtEl>
                                        <p:attrNameLst>
                                          <p:attrName>style.visibility</p:attrName>
                                        </p:attrNameLst>
                                      </p:cBhvr>
                                      <p:to>
                                        <p:strVal val="visible"/>
                                      </p:to>
                                    </p:set>
                                    <p:animEffect transition="in" filter="fade">
                                      <p:cBhvr>
                                        <p:cTn id="125" dur="1000"/>
                                        <p:tgtEl>
                                          <p:spTgt spid="3">
                                            <p:txEl>
                                              <p:pRg st="3" end="3"/>
                                            </p:txEl>
                                          </p:spTgt>
                                        </p:tgtEl>
                                      </p:cBhvr>
                                    </p:animEffect>
                                    <p:anim calcmode="lin" valueType="num">
                                      <p:cBhvr>
                                        <p:cTn id="1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8" grpId="0" animBg="1"/>
      <p:bldP spid="40" grpId="0" animBg="1"/>
      <p:bldP spid="41" grpId="0" animBg="1"/>
    </p:bldLst>
  </p:timing>
</p:sld>
</file>

<file path=ppt/theme/theme1.xml><?xml version="1.0" encoding="utf-8"?>
<a:theme xmlns:a="http://schemas.openxmlformats.org/drawingml/2006/main" name="3_Office Theme">
  <a:themeElements>
    <a:clrScheme name="SNIA">
      <a:dk1>
        <a:srgbClr val="000000"/>
      </a:dk1>
      <a:lt1>
        <a:sysClr val="window" lastClr="FFFFFF"/>
      </a:lt1>
      <a:dk2>
        <a:srgbClr val="7030A0"/>
      </a:dk2>
      <a:lt2>
        <a:srgbClr val="E7E6E6"/>
      </a:lt2>
      <a:accent1>
        <a:srgbClr val="006CBD"/>
      </a:accent1>
      <a:accent2>
        <a:srgbClr val="1D9EFF"/>
      </a:accent2>
      <a:accent3>
        <a:srgbClr val="B0DDFF"/>
      </a:accent3>
      <a:accent4>
        <a:srgbClr val="7CC7FF"/>
      </a:accent4>
      <a:accent5>
        <a:srgbClr val="C7A2E3"/>
      </a:accent5>
      <a:accent6>
        <a:srgbClr val="DB258D"/>
      </a:accent6>
      <a:hlink>
        <a:srgbClr val="1D9EFF"/>
      </a:hlink>
      <a:folHlink>
        <a:srgbClr val="B0D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48B1AE-59C0-45A8-B35C-0006ED5A7726}" vid="{71228000-56B0-4AB9-B9A9-3EF6097F8E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21838</TotalTime>
  <Words>3163</Words>
  <Application>Microsoft Office PowerPoint</Application>
  <PresentationFormat>Widescreen</PresentationFormat>
  <Paragraphs>823</Paragraphs>
  <Slides>18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Narrow</vt:lpstr>
      <vt:lpstr>Calibri</vt:lpstr>
      <vt:lpstr>Calibri Light</vt:lpstr>
      <vt:lpstr>HelvNeue for IBM</vt:lpstr>
      <vt:lpstr>Wingdings</vt:lpstr>
      <vt:lpstr>3_Office Theme</vt:lpstr>
      <vt:lpstr>Office Theme</vt:lpstr>
      <vt:lpstr>Sunfish: An Opensource Management Framework</vt:lpstr>
      <vt:lpstr>When everything is working,  but not on the right things</vt:lpstr>
      <vt:lpstr>When everything is working,  but not on the right things</vt:lpstr>
      <vt:lpstr>The Sunfish Framework for a  Composable Disaggregated Infrastructure Manager</vt:lpstr>
      <vt:lpstr>Sunfish in Visual Form</vt:lpstr>
      <vt:lpstr>Sunfish Reference Code Repositories</vt:lpstr>
      <vt:lpstr>Sunfish Service Core Library</vt:lpstr>
      <vt:lpstr>Sunfish Server and Agent</vt:lpstr>
      <vt:lpstr>Sunfish Scaling</vt:lpstr>
      <vt:lpstr>Sunfish and Multiple Agents</vt:lpstr>
      <vt:lpstr>The Multiple Agent Problem</vt:lpstr>
      <vt:lpstr>Simplified Model of Fabric Manager Redfish Tree</vt:lpstr>
      <vt:lpstr>Simplified Model of Appliance Manager Redfish Tree</vt:lpstr>
      <vt:lpstr>The Redfish Resource Tree Aggregation Problem</vt:lpstr>
      <vt:lpstr>Sunfish Multiple Agent Aggregation Options</vt:lpstr>
      <vt:lpstr>A Simple Solution is to Rename all Conflicts (Sunfish Exposes All Agent Domains) </vt:lpstr>
      <vt:lpstr>Second Aggregation Solution Sunfish Merges the Fabrics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Andee Wilcott</dc:creator>
  <cp:lastModifiedBy>russ</cp:lastModifiedBy>
  <cp:revision>55</cp:revision>
  <cp:lastPrinted>2023-11-12T01:38:53Z</cp:lastPrinted>
  <dcterms:created xsi:type="dcterms:W3CDTF">2020-03-13T20:35:07Z</dcterms:created>
  <dcterms:modified xsi:type="dcterms:W3CDTF">2025-11-17T20:06:49Z</dcterms:modified>
</cp:coreProperties>
</file>