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4233" r:id="rId3"/>
    <p:sldId id="4231" r:id="rId4"/>
    <p:sldId id="4234" r:id="rId5"/>
    <p:sldId id="4235" r:id="rId6"/>
    <p:sldId id="4241" r:id="rId7"/>
    <p:sldId id="4238" r:id="rId8"/>
    <p:sldId id="4239" r:id="rId9"/>
    <p:sldId id="4236" r:id="rId10"/>
    <p:sldId id="4237" r:id="rId11"/>
    <p:sldId id="4240" r:id="rId12"/>
    <p:sldId id="4243" r:id="rId13"/>
    <p:sldId id="4244" r:id="rId14"/>
    <p:sldId id="424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0000"/>
    <a:srgbClr val="B88B0C"/>
    <a:srgbClr val="826300"/>
    <a:srgbClr val="5C74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14" autoAdjust="0"/>
    <p:restoredTop sz="85971" autoAdjust="0"/>
  </p:normalViewPr>
  <p:slideViewPr>
    <p:cSldViewPr snapToGrid="0">
      <p:cViewPr varScale="1">
        <p:scale>
          <a:sx n="96" d="100"/>
          <a:sy n="96" d="100"/>
        </p:scale>
        <p:origin x="12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27411-4C9C-4FF4-85A2-BDD265847DCE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9327B-9B3C-4B2D-83F5-C27C2A85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9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F64EA-60FF-47B8-A57A-06D6B92AF9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99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68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245EB-4D50-E206-C84A-5BFD1E62E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2AF2C-F2A1-682F-446E-21D13E18D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4F890B-3E2B-FE61-A39E-5A371CB03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Prolog and Epilog scripts are created by Flux coders, reside on Compute Node Flux brokers instances</a:t>
            </a:r>
          </a:p>
          <a:p>
            <a:r>
              <a:rPr lang="en-US" dirty="0"/>
              <a:t>Prolog and Epilog scripts create traffic between Flux 0 and the Host Flux n’s.</a:t>
            </a:r>
          </a:p>
          <a:p>
            <a:r>
              <a:rPr lang="en-US" dirty="0"/>
              <a:t>Step 19 sends over…..  </a:t>
            </a:r>
          </a:p>
          <a:p>
            <a:pPr marL="228600" indent="-228600">
              <a:buAutoNum type="arabicParenR"/>
            </a:pPr>
            <a:r>
              <a:rPr lang="en-US" dirty="0"/>
              <a:t>Namespaces allocated / required, their IP addresses</a:t>
            </a:r>
          </a:p>
          <a:p>
            <a:pPr marL="228600" indent="-228600">
              <a:buAutoNum type="arabicParenR"/>
            </a:pPr>
            <a:r>
              <a:rPr lang="en-US" dirty="0"/>
              <a:t>Size, type of burst buffer, type of file system to build on burst buffer, file ingress and egress details to/from permanent storage</a:t>
            </a:r>
          </a:p>
          <a:p>
            <a:pPr marL="228600" indent="-228600">
              <a:buAutoNum type="arabicParenR"/>
            </a:pPr>
            <a:r>
              <a:rPr lang="en-US" dirty="0"/>
              <a:t>Burst buffer configuration details (to be done by the Host, fed to Prolog scripts)</a:t>
            </a:r>
          </a:p>
          <a:p>
            <a:pPr marL="228600" indent="-228600">
              <a:buAutoNum type="arabicParenR"/>
            </a:pPr>
            <a:r>
              <a:rPr lang="en-US" dirty="0"/>
              <a:t>Workload itself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42607-726C-B18E-5614-ED95BDA09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12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7E745-9342-2ED5-63D7-9807DB92C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5A636-351E-5938-570C-C959ADA39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109A29-882D-7343-F479-04B6A988F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6CF87-243A-D4A3-8512-B9619F7386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0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1F9B-DE67-4F8E-9A0D-F9469B6F6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578773-A170-C0D4-CE3C-392610FEB7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2EE581-E32B-FDF9-8E96-37FAB602D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C0306-8486-6A6F-6D7C-C7D7264FF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73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EAF03-0F79-2A02-0BEF-63628A0CF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2BBCE-AD26-C979-6674-4C8025788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F6D19-F496-8808-D158-100BE6712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assumption:</a:t>
            </a:r>
          </a:p>
          <a:p>
            <a:r>
              <a:rPr lang="en-US" dirty="0"/>
              <a:t>	Knapsack scheduler has access to Cray System Manager’ global topological map that identifies every endpoint on slingshot fabric by physical location.</a:t>
            </a:r>
          </a:p>
          <a:p>
            <a:r>
              <a:rPr lang="en-US" dirty="0"/>
              <a:t>	DDC can identify the chassis or the SS fabric endpoints attached to the </a:t>
            </a:r>
            <a:r>
              <a:rPr lang="en-US" dirty="0" err="1"/>
              <a:t>NVMe</a:t>
            </a:r>
            <a:r>
              <a:rPr lang="en-US" dirty="0"/>
              <a:t> subsystems it is reporting Discovery Log Pages.</a:t>
            </a:r>
          </a:p>
          <a:p>
            <a:r>
              <a:rPr lang="en-US" dirty="0"/>
              <a:t>	CDC/Agent -&gt; Sunfish -&gt; Swordfish tracks the </a:t>
            </a:r>
            <a:r>
              <a:rPr lang="en-US" dirty="0" err="1"/>
              <a:t>NVMe</a:t>
            </a:r>
            <a:r>
              <a:rPr lang="en-US" dirty="0"/>
              <a:t> subsystem &lt;-&gt; SS fabric endpoint mapping by assigning all </a:t>
            </a:r>
            <a:r>
              <a:rPr lang="en-US" dirty="0" err="1"/>
              <a:t>NVMe</a:t>
            </a:r>
            <a:r>
              <a:rPr lang="en-US" dirty="0"/>
              <a:t> subsystems within a Rabbit chassis as being a unique </a:t>
            </a:r>
            <a:r>
              <a:rPr lang="en-US" dirty="0" err="1"/>
              <a:t>NVMeoF</a:t>
            </a:r>
            <a:r>
              <a:rPr lang="en-US" dirty="0"/>
              <a:t> Fabric </a:t>
            </a:r>
          </a:p>
          <a:p>
            <a:r>
              <a:rPr lang="en-US" dirty="0"/>
              <a:t>	CSM’s global topological map will assign global handles (NQN’s?) to all subsystems, which makes each Rabbit chassis’ </a:t>
            </a:r>
            <a:r>
              <a:rPr lang="en-US" dirty="0" err="1"/>
              <a:t>NVMeoF</a:t>
            </a:r>
            <a:r>
              <a:rPr lang="en-US" dirty="0"/>
              <a:t> Fabric a sub-fabric of the global SS fabric namespace.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BB2BB-9ED6-494C-6B75-AB7AEE287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76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E57CE-728C-9103-034E-6A127D065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4F4FDC-67B2-1303-EDD2-69322313E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EFAE09-50CC-7619-6232-8C60846BAE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assumption:</a:t>
            </a:r>
          </a:p>
          <a:p>
            <a:r>
              <a:rPr lang="en-US" dirty="0"/>
              <a:t>	Knapsack scheduler has access to Cray System Manager’ global topological map that identifies every endpoint on slingshot fabric by physical location.</a:t>
            </a:r>
          </a:p>
          <a:p>
            <a:r>
              <a:rPr lang="en-US" dirty="0"/>
              <a:t>	DDC can identify the chassis or the SS fabric endpoints attached to the </a:t>
            </a:r>
            <a:r>
              <a:rPr lang="en-US" dirty="0" err="1"/>
              <a:t>NVMe</a:t>
            </a:r>
            <a:r>
              <a:rPr lang="en-US" dirty="0"/>
              <a:t> subsystems it is reporting Discovery Log Pages.</a:t>
            </a:r>
          </a:p>
          <a:p>
            <a:r>
              <a:rPr lang="en-US" dirty="0"/>
              <a:t>	CDC/Agent -&gt; Sunfish -&gt; Swordfish tracks the </a:t>
            </a:r>
            <a:r>
              <a:rPr lang="en-US" dirty="0" err="1"/>
              <a:t>NVMe</a:t>
            </a:r>
            <a:r>
              <a:rPr lang="en-US" dirty="0"/>
              <a:t> subsystem &lt;-&gt; SS fabric endpoint mapping by assigning all </a:t>
            </a:r>
            <a:r>
              <a:rPr lang="en-US" dirty="0" err="1"/>
              <a:t>NVMe</a:t>
            </a:r>
            <a:r>
              <a:rPr lang="en-US" dirty="0"/>
              <a:t> subsystems within a Rabbit chassis as being a unique </a:t>
            </a:r>
            <a:r>
              <a:rPr lang="en-US" dirty="0" err="1"/>
              <a:t>NVMeoF</a:t>
            </a:r>
            <a:r>
              <a:rPr lang="en-US" dirty="0"/>
              <a:t> Fabric </a:t>
            </a:r>
          </a:p>
          <a:p>
            <a:r>
              <a:rPr lang="en-US" dirty="0"/>
              <a:t>	CSM’s global topological map will assign global handles (NQN’s?) to all subsystems, which makes each Rabbit chassis’ </a:t>
            </a:r>
            <a:r>
              <a:rPr lang="en-US" dirty="0" err="1"/>
              <a:t>NVMeoF</a:t>
            </a:r>
            <a:r>
              <a:rPr lang="en-US" dirty="0"/>
              <a:t> Fabric a sub-fabric of the global SS fabric namespace.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21594-7055-618C-F449-52195CEF3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82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assumption:</a:t>
            </a:r>
          </a:p>
          <a:p>
            <a:r>
              <a:rPr lang="en-US" dirty="0"/>
              <a:t>	Knapsack scheduler has access to Cray System Manager’ global topological map that identifies every endpoint on slingshot fabric by physical location.</a:t>
            </a:r>
          </a:p>
          <a:p>
            <a:r>
              <a:rPr lang="en-US" dirty="0"/>
              <a:t>	DDC can identify the chassis or the SS fabric endpoints attached to the </a:t>
            </a:r>
            <a:r>
              <a:rPr lang="en-US" dirty="0" err="1"/>
              <a:t>NVMe</a:t>
            </a:r>
            <a:r>
              <a:rPr lang="en-US" dirty="0"/>
              <a:t> subsystems it is reporting Discovery Log Pages.</a:t>
            </a:r>
          </a:p>
          <a:p>
            <a:r>
              <a:rPr lang="en-US" dirty="0"/>
              <a:t>	CDC/Agent -&gt; Sunfish -&gt; Swordfish tracks the </a:t>
            </a:r>
            <a:r>
              <a:rPr lang="en-US" dirty="0" err="1"/>
              <a:t>NVMe</a:t>
            </a:r>
            <a:r>
              <a:rPr lang="en-US" dirty="0"/>
              <a:t> subsystem &lt;-&gt; SS fabric endpoint mapping by assigning all </a:t>
            </a:r>
            <a:r>
              <a:rPr lang="en-US" dirty="0" err="1"/>
              <a:t>NVMe</a:t>
            </a:r>
            <a:r>
              <a:rPr lang="en-US" dirty="0"/>
              <a:t> subsystems within a Rabbit chassis as being a unique </a:t>
            </a:r>
            <a:r>
              <a:rPr lang="en-US" dirty="0" err="1"/>
              <a:t>NVMeoF</a:t>
            </a:r>
            <a:r>
              <a:rPr lang="en-US" dirty="0"/>
              <a:t> Fabric </a:t>
            </a:r>
          </a:p>
          <a:p>
            <a:r>
              <a:rPr lang="en-US" dirty="0"/>
              <a:t>	CSM’s global topological map will assign global handles (NQN’s?) to all subsystems, which makes each Rabbit chassis’ </a:t>
            </a:r>
            <a:r>
              <a:rPr lang="en-US" dirty="0" err="1"/>
              <a:t>NVMeoF</a:t>
            </a:r>
            <a:r>
              <a:rPr lang="en-US" dirty="0"/>
              <a:t> Fabric a sub-fabric of the global SS fabric namespace.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9327B-9B3C-4B2D-83F5-C27C2A857C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48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322E7-7810-EAFF-5AA1-3E675301E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A223C-386E-2774-0AD4-E32E6445D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83983-69CB-AA42-41AA-32F73F63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D4D1F-97DB-4ED2-6080-1114FC831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8283F-1DA5-2E68-7DF5-B235912D7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45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C6C92-AAC9-BBF8-EEAA-10740C795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406B8-FFDD-4220-03EE-86F8B6DF28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84F4-D28C-8EE5-D0E9-CBD55F735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03F75-D65A-EBA2-24E9-92A48710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43D64-9F4D-CCC7-59F0-D2EC47D1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92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3A4B6-049A-3E45-A5D0-A1C2067716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1CAF9F-B398-DD07-BAC9-5092C0DC7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4CB62-60AC-B3C0-C4BD-C996D43A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41C64-2C83-8022-6F80-15D56D77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51E8B-2A42-5FD7-E44C-07761F8F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7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B1B9C-C62A-B321-D60B-03F875908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0143B-310D-CF67-FFBA-CD622B392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EB3D4-5026-73AE-1ECC-C7F3BA7C5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03C83-1492-7513-7E5F-3E7FA595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D45FA-A705-2A0A-0856-2163A2CB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60261-9E10-437F-32A0-812BEDCD8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DDBD8-BEF4-7A39-50EF-EAB468BDB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BFFC1-65D1-841C-7B19-95BCDD54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D328C-373E-8ED7-FE60-F8A62349C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41A00-BEEE-38F0-E5FB-85AA2349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6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871FF-6D6C-33E1-4C81-BDEBF4F52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6EA8D-65FF-4AF8-5892-97141551D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1914C2-C0FB-7AA1-D945-D90BCF0D2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73D43-33C1-DDDE-79CE-B4FB61BE3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69A02-A278-6C8E-C4BB-D516512F8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8299AD-BE3F-1B48-DFFD-72E56E5E6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7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528CB-CCF0-9CAE-2EFC-3C83F8C75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B4213-71D5-8569-533E-085BA5D72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6A9B2-67EC-13F5-3476-C13E7D854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AE5112-C5FE-C4D1-EA8F-696204375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C7AAB2-33A9-3136-9331-E9E6092E0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F479E-AB36-A012-D9EA-56533E95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37D7F-C341-2329-A91D-0A28900AA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ED38F-8EF0-1890-D8B3-212E064CD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1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AF5B-08D7-54AA-35AA-BC55958F1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62A1FA-0DC7-9358-E0AA-D27E1EC08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1698FA-08A8-7190-8024-5ADC587C2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DAE80-3615-EF2B-A750-F81A876E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C6A52-2913-8094-9C55-A9A59AFF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D5688D-44AB-78B7-651B-249D84E0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2F4F4-78C4-6BEB-1AA3-F633A631A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6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F139-0CAE-0614-20FF-399F8C147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C0935-4D19-620E-53B3-94D4FAF9B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E5A4D-7451-2364-BBFD-346DCADF4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7B8BF-EC59-FEF9-ACDA-27F24E79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C0E8E8-42D9-C9D9-5589-1533CC5E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EAC14-16B4-4488-F426-8B0AF955E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3574-C6B9-44CD-36F3-2DEC50AE1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8ED636-5FFF-28C4-2E39-575845D2E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286C5-49A6-2CCE-EBC8-526C22EFA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B48C51-36A1-A7E8-E83F-4F78FDBB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F04E3-CDFD-B275-1BEA-AE1A9F89E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37F189-EAAC-7B29-50FD-F1C6A8170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2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FE4002-BBE8-208B-5C71-647ADAECD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36EBC-212C-ED4A-53BE-6090121DC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63E7E-2C75-1238-F12D-13DD17996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785B0A-0820-46E9-9CDB-8C6C8FD0AD71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74AEE-19BD-CB50-7AB8-EA22C6463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CB6F0-7D89-7818-F681-CD49FC91CC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17BEF8-3C60-4550-82C2-4575EEFE3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4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0434C-07C0-83C1-D4FE-2E1EB6954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781D1-8B32-94C7-94A2-4B77B67DC7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24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4E1C5-7CAF-D484-7547-723A91FC0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Level Flow Descriptions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F4116-E652-600E-D608-E40FC4BD5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600" dirty="0"/>
              <a:t>Flux agent (K) registers its presence with Flux Broker 0 (F), indicating the presence of the Sunfish Agent/CDC server (L)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NVMe</a:t>
            </a:r>
            <a:r>
              <a:rPr lang="en-US" sz="1600" dirty="0"/>
              <a:t> Subsystem (P) supplies Discovery Log Pages (DLP) to the Direct Discovery Controller (DDC) (N) asynchronously to any client conversations of (P) or (N)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/>
              <a:t>DDC (N) registers its presence with Flux Broker 0 (F), indicating the presence of </a:t>
            </a:r>
            <a:r>
              <a:rPr lang="en-US" sz="1600" dirty="0" err="1"/>
              <a:t>NVMe</a:t>
            </a:r>
            <a:r>
              <a:rPr lang="en-US" sz="1600" dirty="0"/>
              <a:t> subsystems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/>
              <a:t>Flux Broker 0 (F) asynchronously passes along customer requests for workloads to be run with abstracted quality of service and resource descriptions to the Knapsack Scheduler ( E ).  The scheduler enters these requests into its optimization processes and eventually selects a set of compute, memory, and storage resources that will form a virtual cluster well suited to running these workloads.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/>
              <a:t>Asynchronously and independently, the Sunfish Agent/CDC (L) locates the DDC (N) and requests the Discovery Log Pages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/>
              <a:t>The DDC (N) responds with the DLPs to the Sunfish Agent (L) which converts the DLP descriptions of Namespaces to appropriate Redfish objects such as fabric Endpoints.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/>
              <a:t>The Sunfish Agent (L) sends a registration event to the Sunfish Server (J) (possibly asynchronously to ‘5’ and ‘6’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/>
              <a:t>Eventually the Sunfish Agent (L) sends an upload event to the Sunfish Server (J), and the Sunfish Server will respond with a series of recursive queries (GETs) to upload all the Redfish objects being used by (L) to represent the </a:t>
            </a:r>
            <a:r>
              <a:rPr lang="en-US" sz="1600" dirty="0" err="1"/>
              <a:t>NVMe</a:t>
            </a:r>
            <a:r>
              <a:rPr lang="en-US" sz="1600" dirty="0"/>
              <a:t> Subsystem(s) discovered by the DDC (L</a:t>
            </a:r>
            <a:r>
              <a:rPr lang="en-US" sz="1600"/>
              <a:t>).  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endParaRPr lang="en-US" sz="1600" dirty="0"/>
          </a:p>
          <a:p>
            <a:pPr marL="514350" indent="-514350">
              <a:buFont typeface="+mj-lt"/>
              <a:buAutoNum type="arabicPeriod"/>
            </a:pPr>
            <a:endParaRPr lang="en-US" sz="1600" dirty="0"/>
          </a:p>
          <a:p>
            <a:pPr marL="514350" indent="-51435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718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4E5D5-E4C1-0AB4-09B9-6D7D25B77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F9A3-042F-1C02-7CDA-457D2A3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Level Flow Descriptions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8F05C-906E-369D-0DC5-8B5418474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9"/>
            </a:pPr>
            <a:r>
              <a:rPr lang="en-US" sz="1600" dirty="0"/>
              <a:t>Flux age</a:t>
            </a:r>
          </a:p>
          <a:p>
            <a:pPr marL="514350" indent="-514350">
              <a:buFont typeface="+mj-lt"/>
              <a:buAutoNum type="arabicPeriod" startAt="9"/>
            </a:pPr>
            <a:endParaRPr lang="en-US" sz="1600" dirty="0"/>
          </a:p>
          <a:p>
            <a:pPr marL="514350" indent="-514350">
              <a:buFont typeface="+mj-lt"/>
              <a:buAutoNum type="arabicPeriod" startAt="9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8324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28B4D-04E5-E9AB-64B2-2653D3FA1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7C3B7-A9A7-EC57-E542-6659245E4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NVMe</a:t>
            </a:r>
            <a:r>
              <a:rPr lang="en-US" dirty="0"/>
              <a:t>-of Endpoints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5154B-0240-0223-D2CC-D6DCD2847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619"/>
            <a:ext cx="10515600" cy="4876256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Endpoint contains the NQN of the </a:t>
            </a:r>
            <a:r>
              <a:rPr lang="en-US" sz="2400" dirty="0" err="1"/>
              <a:t>NVMeSubsystem</a:t>
            </a:r>
            <a:endParaRPr lang="en-US" sz="1800" dirty="0"/>
          </a:p>
          <a:p>
            <a:r>
              <a:rPr lang="en-US" sz="1800" dirty="0"/>
              <a:t>Endpoint might also contain a “</a:t>
            </a:r>
            <a:r>
              <a:rPr lang="en-US" sz="1800" dirty="0" err="1"/>
              <a:t>ConnectedPorts</a:t>
            </a:r>
            <a:r>
              <a:rPr lang="en-US" sz="1800" dirty="0"/>
              <a:t>” property that links to the Fabric Switch Port that places the Endpoint on the Fabric</a:t>
            </a:r>
          </a:p>
          <a:p>
            <a:pPr lvl="1"/>
            <a:r>
              <a:rPr lang="en-US" sz="1400" dirty="0"/>
              <a:t>The Switch Port identifies a physical attachment point to the fabric,  Switch </a:t>
            </a:r>
            <a:r>
              <a:rPr lang="en-US" sz="1400" dirty="0" err="1"/>
              <a:t>ID:Port</a:t>
            </a:r>
            <a:r>
              <a:rPr lang="en-US" sz="1400" dirty="0"/>
              <a:t>#.</a:t>
            </a:r>
          </a:p>
          <a:p>
            <a:pPr lvl="1"/>
            <a:r>
              <a:rPr lang="en-US" sz="1400" dirty="0"/>
              <a:t>To trace the physical paths between the </a:t>
            </a:r>
            <a:r>
              <a:rPr lang="en-US" sz="1400" dirty="0" err="1"/>
              <a:t>NVMe</a:t>
            </a:r>
            <a:r>
              <a:rPr lang="en-US" sz="1400" dirty="0"/>
              <a:t> (target) Endpoint and any given Host requires Port descriptions of Switches, Host and Target Network Adapter ports.  </a:t>
            </a:r>
          </a:p>
          <a:p>
            <a:r>
              <a:rPr lang="en-US" sz="1800" dirty="0"/>
              <a:t>Endpoint might also contain a “</a:t>
            </a:r>
            <a:r>
              <a:rPr lang="en-US" sz="1800" dirty="0" err="1"/>
              <a:t>ConnectedEntity</a:t>
            </a:r>
            <a:r>
              <a:rPr lang="en-US" sz="1800" dirty="0"/>
              <a:t>” property that links to the Network Adapter which puts the Endpoint on the Fabric</a:t>
            </a:r>
          </a:p>
          <a:p>
            <a:pPr lvl="1"/>
            <a:r>
              <a:rPr lang="en-US" sz="1400" dirty="0"/>
              <a:t>The Network Adapter ‘ideally’ would also have a unique ID, (MAC Address) , which uniquely identifies that adapter.  </a:t>
            </a:r>
          </a:p>
          <a:p>
            <a:pPr lvl="1"/>
            <a:r>
              <a:rPr lang="en-US" sz="1400" dirty="0"/>
              <a:t>The Network Adapter is expected to be contained within a physical or logical Chassis that must have a physical “Location” property if it is desired to locate Endpoints all within the same Chassis that meet adjacency requirements to selected Hosts.</a:t>
            </a:r>
          </a:p>
          <a:p>
            <a:pPr lvl="1"/>
            <a:r>
              <a:rPr lang="en-US" sz="1400" dirty="0"/>
              <a:t>The Network Adapter might also have an “</a:t>
            </a:r>
            <a:r>
              <a:rPr lang="en-US" sz="1400" dirty="0" err="1"/>
              <a:t>AssociatedMACAddresses</a:t>
            </a:r>
            <a:r>
              <a:rPr lang="en-US" sz="1400" dirty="0"/>
              <a:t>” property which lists all MAC Addresses the adapter uses.</a:t>
            </a:r>
          </a:p>
          <a:p>
            <a:r>
              <a:rPr lang="en-US" sz="2200" dirty="0"/>
              <a:t>IF we have NQNs of storage Subsystems and storage Network Adapters’ MACs, and we have the CSM global topological map that lists the NQNs of Hosts, MACs of Network Adapters, and </a:t>
            </a:r>
            <a:r>
              <a:rPr lang="en-US" sz="2200" dirty="0" err="1"/>
              <a:t>NVMe</a:t>
            </a:r>
            <a:r>
              <a:rPr lang="en-US" sz="2200" dirty="0"/>
              <a:t> Subsystems, then either Sunfish or Swordfish can properly link Hosts to </a:t>
            </a:r>
            <a:r>
              <a:rPr lang="en-US" sz="2200" dirty="0" err="1"/>
              <a:t>NVMe</a:t>
            </a:r>
            <a:r>
              <a:rPr lang="en-US" sz="2200" dirty="0"/>
              <a:t> Targets per required Chassis constraints.(?) </a:t>
            </a:r>
          </a:p>
          <a:p>
            <a:r>
              <a:rPr lang="en-US" sz="2200" dirty="0"/>
              <a:t>Sunfish Project may have to deal with this physical topology for general cases, but for Rabbits and Knapsack systems, we place this burden on Knapsack.</a:t>
            </a:r>
          </a:p>
          <a:p>
            <a:pPr lvl="1"/>
            <a:r>
              <a:rPr lang="en-US" sz="1800" dirty="0"/>
              <a:t>Sunfish and Swordfish only need the logical addressing and locations</a:t>
            </a:r>
          </a:p>
          <a:p>
            <a:pPr lvl="1"/>
            <a:r>
              <a:rPr lang="en-US" sz="1800" dirty="0"/>
              <a:t>Sunfish may need to track the ‘same chassis’ properties of individual NQNs for subsystems are within same chassis, and assume this chassis is one Rabbit.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0431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B825A-4627-DC50-0218-C2A03614A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09AF-BCA2-62A9-1ED6-E307A89E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NVMe</a:t>
            </a:r>
            <a:r>
              <a:rPr lang="en-US" dirty="0"/>
              <a:t>-of Endpoints: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4A515-B628-6B33-BB1F-DE3DF6315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What is the format of the Cray System Manager’s global geographical map?</a:t>
            </a:r>
          </a:p>
          <a:p>
            <a:pPr lvl="1"/>
            <a:r>
              <a:rPr lang="en-US" sz="2000" dirty="0"/>
              <a:t>AI:  Michael</a:t>
            </a:r>
          </a:p>
          <a:p>
            <a:r>
              <a:rPr lang="en-US" sz="2400" dirty="0"/>
              <a:t>Will the Flux Broker 0 have access?  Will Knapsack (priority need)?</a:t>
            </a:r>
          </a:p>
          <a:p>
            <a:pPr lvl="1"/>
            <a:r>
              <a:rPr lang="en-US" sz="2000" dirty="0"/>
              <a:t>Knapsack needs the details to properly assign Rabbit resources </a:t>
            </a:r>
          </a:p>
          <a:p>
            <a:r>
              <a:rPr lang="en-US" sz="2400" dirty="0"/>
              <a:t>Can we learn the algorithm for assignment of the MAC addresses?</a:t>
            </a:r>
          </a:p>
          <a:p>
            <a:r>
              <a:rPr lang="en-US" sz="2400" dirty="0"/>
              <a:t>Can we get a ‘mockup’ of one to work with?</a:t>
            </a:r>
          </a:p>
          <a:p>
            <a:r>
              <a:rPr lang="en-US" sz="2400" dirty="0"/>
              <a:t>What is the native API of the Rabbits storage appliance?  </a:t>
            </a:r>
          </a:p>
          <a:p>
            <a:pPr lvl="1"/>
            <a:r>
              <a:rPr lang="en-US" sz="1800" dirty="0" err="1"/>
              <a:t>NVMeoF</a:t>
            </a:r>
            <a:r>
              <a:rPr lang="en-US" sz="1800" dirty="0"/>
              <a:t>?, Swordfish (proprietary)? HPE proprietary?</a:t>
            </a:r>
          </a:p>
          <a:p>
            <a:r>
              <a:rPr lang="en-US" sz="2400" dirty="0"/>
              <a:t>Is the API available to the public?</a:t>
            </a:r>
          </a:p>
        </p:txBody>
      </p:sp>
    </p:spTree>
    <p:extLst>
      <p:ext uri="{BB962C8B-B14F-4D97-AF65-F5344CB8AC3E}">
        <p14:creationId xmlns:p14="http://schemas.microsoft.com/office/powerpoint/2010/main" val="1332531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D2462-2661-C397-A7B5-4C71E2F70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Flux Prolog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9FC9E-FB77-EEDD-364F-494A9C174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1800" dirty="0"/>
              <a:t>Flux on Host</a:t>
            </a:r>
          </a:p>
          <a:p>
            <a:pPr lvl="1"/>
            <a:r>
              <a:rPr lang="en-US" sz="1600" dirty="0"/>
              <a:t>Receives from Flux broker 0 the job allocation details (job ID, workload and storage details) in </a:t>
            </a:r>
            <a:r>
              <a:rPr lang="en-US" sz="1600" dirty="0" err="1"/>
              <a:t>json</a:t>
            </a:r>
            <a:r>
              <a:rPr lang="en-US" sz="1600" dirty="0"/>
              <a:t> format</a:t>
            </a:r>
          </a:p>
          <a:p>
            <a:pPr lvl="2"/>
            <a:r>
              <a:rPr lang="en-US" sz="1400" dirty="0"/>
              <a:t>CONTROL_DEVICE=`flux job info $FLUX_JOB_ID </a:t>
            </a:r>
            <a:r>
              <a:rPr lang="en-US" sz="1400" dirty="0" err="1"/>
              <a:t>jobspec</a:t>
            </a:r>
            <a:r>
              <a:rPr lang="en-US" sz="1400" dirty="0"/>
              <a:t> | </a:t>
            </a:r>
            <a:r>
              <a:rPr lang="en-US" sz="1400" dirty="0" err="1"/>
              <a:t>jq</a:t>
            </a:r>
            <a:r>
              <a:rPr lang="en-US" sz="1400" dirty="0"/>
              <a:t> -r .</a:t>
            </a:r>
            <a:r>
              <a:rPr lang="en-US" sz="1400" dirty="0" err="1"/>
              <a:t>attributes.system.cdi_storage</a:t>
            </a:r>
            <a:r>
              <a:rPr lang="en-US" sz="1400" dirty="0"/>
              <a:t>`</a:t>
            </a:r>
          </a:p>
          <a:p>
            <a:pPr lvl="1"/>
            <a:r>
              <a:rPr lang="en-US" sz="1600" dirty="0"/>
              <a:t>Extracts </a:t>
            </a:r>
            <a:r>
              <a:rPr lang="en-US" sz="1600" dirty="0" err="1"/>
              <a:t>device_type</a:t>
            </a:r>
            <a:r>
              <a:rPr lang="en-US" sz="1600" dirty="0"/>
              <a:t>, </a:t>
            </a:r>
            <a:r>
              <a:rPr lang="en-US" sz="1600" dirty="0" err="1"/>
              <a:t>burst_buffer_capacity</a:t>
            </a:r>
            <a:r>
              <a:rPr lang="en-US" sz="1600" dirty="0"/>
              <a:t> from </a:t>
            </a:r>
            <a:r>
              <a:rPr lang="en-US" sz="1600" dirty="0" err="1"/>
              <a:t>jobspec</a:t>
            </a:r>
            <a:endParaRPr lang="en-US" sz="1600" dirty="0"/>
          </a:p>
          <a:p>
            <a:pPr lvl="2"/>
            <a:r>
              <a:rPr lang="en-US" sz="1400" dirty="0"/>
              <a:t>DEVICE_TYPE=`flux job info $FLUX_JOB_ID </a:t>
            </a:r>
            <a:r>
              <a:rPr lang="en-US" sz="1400" dirty="0" err="1"/>
              <a:t>jobspec</a:t>
            </a:r>
            <a:r>
              <a:rPr lang="en-US" sz="1400" dirty="0"/>
              <a:t> | </a:t>
            </a:r>
            <a:r>
              <a:rPr lang="en-US" sz="1400" dirty="0" err="1"/>
              <a:t>jq</a:t>
            </a:r>
            <a:r>
              <a:rPr lang="en-US" sz="1400" dirty="0"/>
              <a:t> -r .</a:t>
            </a:r>
            <a:r>
              <a:rPr lang="en-US" sz="1400" dirty="0" err="1"/>
              <a:t>attributes.system.type</a:t>
            </a:r>
            <a:r>
              <a:rPr lang="en-US" sz="1400" dirty="0"/>
              <a:t>`</a:t>
            </a:r>
          </a:p>
          <a:p>
            <a:pPr lvl="2"/>
            <a:r>
              <a:rPr lang="en-US" sz="1400" dirty="0"/>
              <a:t>BURST_BUFFER_CAPACITY=`flux job info $FLUX_JOB_ID </a:t>
            </a:r>
            <a:r>
              <a:rPr lang="en-US" sz="1400" dirty="0" err="1"/>
              <a:t>jobspec</a:t>
            </a:r>
            <a:r>
              <a:rPr lang="en-US" sz="1400" dirty="0"/>
              <a:t> | </a:t>
            </a:r>
            <a:r>
              <a:rPr lang="en-US" sz="1400" dirty="0" err="1"/>
              <a:t>jq</a:t>
            </a:r>
            <a:r>
              <a:rPr lang="en-US" sz="1400" dirty="0"/>
              <a:t> -r .</a:t>
            </a:r>
            <a:r>
              <a:rPr lang="en-US" sz="1400" dirty="0" err="1"/>
              <a:t>attributes.system.burstbuffer_capacity</a:t>
            </a:r>
            <a:r>
              <a:rPr lang="en-US" sz="1400" dirty="0"/>
              <a:t>`</a:t>
            </a:r>
          </a:p>
          <a:p>
            <a:pPr lvl="2"/>
            <a:r>
              <a:rPr lang="en-US" sz="1400" dirty="0"/>
              <a:t>BURST_BUFFER_FILE_STORAGE=`flux job info $FLUX_JOB_ID </a:t>
            </a:r>
            <a:r>
              <a:rPr lang="en-US" sz="1400" dirty="0" err="1"/>
              <a:t>jobspec</a:t>
            </a:r>
            <a:r>
              <a:rPr lang="en-US" sz="1400" dirty="0"/>
              <a:t> | </a:t>
            </a:r>
            <a:r>
              <a:rPr lang="en-US" sz="1400" dirty="0" err="1"/>
              <a:t>jq</a:t>
            </a:r>
            <a:r>
              <a:rPr lang="en-US" sz="1400" dirty="0"/>
              <a:t> -r .</a:t>
            </a:r>
            <a:r>
              <a:rPr lang="en-US" sz="1400" dirty="0" err="1"/>
              <a:t>attributes.system.burstbuffer_filestorage</a:t>
            </a:r>
            <a:r>
              <a:rPr lang="en-US" sz="1400" dirty="0"/>
              <a:t>`</a:t>
            </a:r>
          </a:p>
          <a:p>
            <a:pPr lvl="2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79995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0098-60B3-93A9-B64B-20205869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301"/>
            <a:ext cx="10515600" cy="1325563"/>
          </a:xfrm>
        </p:spPr>
        <p:txBody>
          <a:bodyPr/>
          <a:lstStyle/>
          <a:p>
            <a:r>
              <a:rPr lang="en-US" dirty="0"/>
              <a:t>Flux Sunfish Deploying a Data Center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C7D24-DE68-F892-2B0C-C0D0A7BA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FA0A4-4A2D-CB57-0BE6-AC1CFEE9C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1977E-0B02-574A-BA99-EE674D719ADB}" type="slidenum">
              <a:rPr lang="en-US" smtClean="0"/>
              <a:t>2</a:t>
            </a:fld>
            <a:endParaRPr lang="en-US"/>
          </a:p>
        </p:txBody>
      </p:sp>
      <p:sp>
        <p:nvSpPr>
          <p:cNvPr id="13" name="CustomShape 19">
            <a:extLst>
              <a:ext uri="{FF2B5EF4-FFF2-40B4-BE49-F238E27FC236}">
                <a16:creationId xmlns:a16="http://schemas.microsoft.com/office/drawing/2014/main" id="{370163DB-371C-A4A4-B91F-492434CAAB17}"/>
              </a:ext>
            </a:extLst>
          </p:cNvPr>
          <p:cNvSpPr/>
          <p:nvPr/>
        </p:nvSpPr>
        <p:spPr>
          <a:xfrm flipH="1">
            <a:off x="6252663" y="1067737"/>
            <a:ext cx="4577632" cy="23446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0000" tIns="45000" rIns="90000" bIns="4500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000" b="1" spc="-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Sunfish</a:t>
            </a:r>
            <a:r>
              <a:rPr lang="en-US" sz="1000" b="1" strike="noStrike" spc="-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Services</a:t>
            </a:r>
            <a:endParaRPr lang="en-IE" sz="1000" b="1" strike="noStrike" spc="-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stomShape 36">
            <a:extLst>
              <a:ext uri="{FF2B5EF4-FFF2-40B4-BE49-F238E27FC236}">
                <a16:creationId xmlns:a16="http://schemas.microsoft.com/office/drawing/2014/main" id="{4BA29059-7C6D-6634-738B-EC8C5013A763}"/>
              </a:ext>
            </a:extLst>
          </p:cNvPr>
          <p:cNvSpPr/>
          <p:nvPr/>
        </p:nvSpPr>
        <p:spPr>
          <a:xfrm flipH="1">
            <a:off x="7104814" y="1288365"/>
            <a:ext cx="2098600" cy="231780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 Inventory</a:t>
            </a:r>
            <a:endParaRPr lang="en-IE" sz="10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ylinder 14">
            <a:extLst>
              <a:ext uri="{FF2B5EF4-FFF2-40B4-BE49-F238E27FC236}">
                <a16:creationId xmlns:a16="http://schemas.microsoft.com/office/drawing/2014/main" id="{757EDBDD-9142-8204-9276-E00194ED33D8}"/>
              </a:ext>
            </a:extLst>
          </p:cNvPr>
          <p:cNvSpPr/>
          <p:nvPr/>
        </p:nvSpPr>
        <p:spPr>
          <a:xfrm>
            <a:off x="9341896" y="2228239"/>
            <a:ext cx="859203" cy="642100"/>
          </a:xfrm>
          <a:prstGeom prst="ca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latin typeface="Arial"/>
                <a:cs typeface="Arial"/>
              </a:rPr>
              <a:t>Data Store</a:t>
            </a:r>
            <a:endParaRPr lang="en-IE" sz="900" dirty="0">
              <a:latin typeface="Arial"/>
              <a:cs typeface="Arial"/>
            </a:endParaRPr>
          </a:p>
        </p:txBody>
      </p:sp>
      <p:sp>
        <p:nvSpPr>
          <p:cNvPr id="16" name="CustomShape 36">
            <a:extLst>
              <a:ext uri="{FF2B5EF4-FFF2-40B4-BE49-F238E27FC236}">
                <a16:creationId xmlns:a16="http://schemas.microsoft.com/office/drawing/2014/main" id="{934F24B3-0EFE-01B5-F452-0BF106EBE543}"/>
              </a:ext>
            </a:extLst>
          </p:cNvPr>
          <p:cNvSpPr/>
          <p:nvPr/>
        </p:nvSpPr>
        <p:spPr>
          <a:xfrm flipH="1">
            <a:off x="7114449" y="1550677"/>
            <a:ext cx="2098600" cy="218152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 tree management</a:t>
            </a:r>
            <a:endParaRPr lang="en-IE" sz="10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stomShape 36">
            <a:extLst>
              <a:ext uri="{FF2B5EF4-FFF2-40B4-BE49-F238E27FC236}">
                <a16:creationId xmlns:a16="http://schemas.microsoft.com/office/drawing/2014/main" id="{53B89C4F-1193-0844-2763-B6EAA38A67F1}"/>
              </a:ext>
            </a:extLst>
          </p:cNvPr>
          <p:cNvSpPr/>
          <p:nvPr/>
        </p:nvSpPr>
        <p:spPr>
          <a:xfrm flipH="1">
            <a:off x="7114450" y="2301991"/>
            <a:ext cx="2093044" cy="221100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Authentication</a:t>
            </a:r>
            <a:endParaRPr lang="en-IE" sz="10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stomShape 36">
            <a:extLst>
              <a:ext uri="{FF2B5EF4-FFF2-40B4-BE49-F238E27FC236}">
                <a16:creationId xmlns:a16="http://schemas.microsoft.com/office/drawing/2014/main" id="{2239E9E4-E9EF-C9EE-40CD-EE5ABFD311B7}"/>
              </a:ext>
            </a:extLst>
          </p:cNvPr>
          <p:cNvSpPr/>
          <p:nvPr/>
        </p:nvSpPr>
        <p:spPr>
          <a:xfrm flipH="1">
            <a:off x="7104815" y="2569805"/>
            <a:ext cx="2110299" cy="205573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  <a:endParaRPr lang="en-IE" sz="10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stomShape 36">
            <a:extLst>
              <a:ext uri="{FF2B5EF4-FFF2-40B4-BE49-F238E27FC236}">
                <a16:creationId xmlns:a16="http://schemas.microsoft.com/office/drawing/2014/main" id="{74B66439-5B61-5604-8E61-EFCF7C73E086}"/>
              </a:ext>
            </a:extLst>
          </p:cNvPr>
          <p:cNvSpPr/>
          <p:nvPr/>
        </p:nvSpPr>
        <p:spPr>
          <a:xfrm flipH="1">
            <a:off x="7097096" y="2805910"/>
            <a:ext cx="2118018" cy="221100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0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&amp; Logs</a:t>
            </a:r>
            <a:endParaRPr lang="en-IE" sz="10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stomShape 36">
            <a:extLst>
              <a:ext uri="{FF2B5EF4-FFF2-40B4-BE49-F238E27FC236}">
                <a16:creationId xmlns:a16="http://schemas.microsoft.com/office/drawing/2014/main" id="{BE4524F5-0243-84B5-C2E3-22AFD9D4F56F}"/>
              </a:ext>
            </a:extLst>
          </p:cNvPr>
          <p:cNvSpPr/>
          <p:nvPr/>
        </p:nvSpPr>
        <p:spPr>
          <a:xfrm flipH="1">
            <a:off x="7096468" y="1808208"/>
            <a:ext cx="2106947" cy="208274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spc="-1" dirty="0">
                <a:solidFill>
                  <a:srgbClr val="000000"/>
                </a:solidFill>
                <a:latin typeface="Arial"/>
                <a:cs typeface="Arial"/>
              </a:rPr>
              <a:t>Resource Configuration</a:t>
            </a:r>
            <a:endParaRPr lang="en-US" sz="900" dirty="0">
              <a:cs typeface="Calibri"/>
            </a:endParaRPr>
          </a:p>
        </p:txBody>
      </p:sp>
      <p:sp>
        <p:nvSpPr>
          <p:cNvPr id="21" name="CustomShape 36">
            <a:extLst>
              <a:ext uri="{FF2B5EF4-FFF2-40B4-BE49-F238E27FC236}">
                <a16:creationId xmlns:a16="http://schemas.microsoft.com/office/drawing/2014/main" id="{46D4C06D-74DC-86DF-9EDD-EB0C80B4056C}"/>
              </a:ext>
            </a:extLst>
          </p:cNvPr>
          <p:cNvSpPr/>
          <p:nvPr/>
        </p:nvSpPr>
        <p:spPr>
          <a:xfrm flipH="1">
            <a:off x="7110373" y="2055861"/>
            <a:ext cx="2093043" cy="221100"/>
          </a:xfrm>
          <a:prstGeom prst="rect">
            <a:avLst/>
          </a:prstGeom>
          <a:solidFill>
            <a:srgbClr val="FFFFFF"/>
          </a:solidFill>
          <a:ln w="6480">
            <a:solidFill>
              <a:srgbClr val="7030A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spc="-1" dirty="0">
                <a:solidFill>
                  <a:srgbClr val="000000"/>
                </a:solidFill>
                <a:latin typeface="Arial"/>
                <a:cs typeface="Arial"/>
              </a:rPr>
              <a:t>Fabric Configuration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FB7B4B1-7F37-66AA-2117-1511ED1DE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157" y="1276299"/>
            <a:ext cx="911284" cy="58727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C89DDB7-E9DA-2C15-E133-B531EA8A23E8}"/>
              </a:ext>
            </a:extLst>
          </p:cNvPr>
          <p:cNvSpPr txBox="1"/>
          <p:nvPr/>
        </p:nvSpPr>
        <p:spPr>
          <a:xfrm>
            <a:off x="3625088" y="315483"/>
            <a:ext cx="457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Datacenter-Wide Resource Governance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9205B80-5663-F70C-EDBA-4CE30BB5865C}"/>
              </a:ext>
            </a:extLst>
          </p:cNvPr>
          <p:cNvSpPr/>
          <p:nvPr/>
        </p:nvSpPr>
        <p:spPr>
          <a:xfrm>
            <a:off x="275105" y="1110951"/>
            <a:ext cx="4813689" cy="2301410"/>
          </a:xfrm>
          <a:prstGeom prst="rect">
            <a:avLst/>
          </a:prstGeom>
          <a:solidFill>
            <a:srgbClr val="8B03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Flux </a:t>
            </a:r>
          </a:p>
          <a:p>
            <a:pPr algn="ctr"/>
            <a:r>
              <a:rPr lang="en-US" dirty="0"/>
              <a:t>Broker 0</a:t>
            </a:r>
          </a:p>
          <a:p>
            <a:pPr algn="ctr"/>
            <a:r>
              <a:rPr lang="en-US" dirty="0"/>
              <a:t>(Admin)</a:t>
            </a:r>
          </a:p>
        </p:txBody>
      </p:sp>
      <p:pic>
        <p:nvPicPr>
          <p:cNvPr id="29" name="Picture 28" descr="Flux Supercomputing Workload Manager Hits Milestones in Advance of Supporting Exascale Science">
            <a:extLst>
              <a:ext uri="{FF2B5EF4-FFF2-40B4-BE49-F238E27FC236}">
                <a16:creationId xmlns:a16="http://schemas.microsoft.com/office/drawing/2014/main" id="{470E058D-D551-3B2F-CF01-79F3E084E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4" y="1233314"/>
            <a:ext cx="1486483" cy="11349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ontent Placeholder 4">
            <a:extLst>
              <a:ext uri="{FF2B5EF4-FFF2-40B4-BE49-F238E27FC236}">
                <a16:creationId xmlns:a16="http://schemas.microsoft.com/office/drawing/2014/main" id="{31DA1D8A-C91C-7C84-7D62-2022D28C5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14128" y="4105154"/>
            <a:ext cx="2819726" cy="745713"/>
          </a:xfrm>
        </p:spPr>
      </p:pic>
      <p:pic>
        <p:nvPicPr>
          <p:cNvPr id="32" name="Content Placeholder 4">
            <a:extLst>
              <a:ext uri="{FF2B5EF4-FFF2-40B4-BE49-F238E27FC236}">
                <a16:creationId xmlns:a16="http://schemas.microsoft.com/office/drawing/2014/main" id="{1709E222-9EF3-43F7-CF7B-AB90BB8C4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931872" y="4226031"/>
            <a:ext cx="2469039" cy="65296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F2EBEB5-07E1-9F21-05B2-C79D4132CA0D}"/>
              </a:ext>
            </a:extLst>
          </p:cNvPr>
          <p:cNvSpPr txBox="1"/>
          <p:nvPr/>
        </p:nvSpPr>
        <p:spPr>
          <a:xfrm>
            <a:off x="9371590" y="3728074"/>
            <a:ext cx="2163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Flux AI/ML Cluster 1</a:t>
            </a:r>
          </a:p>
        </p:txBody>
      </p:sp>
      <p:pic>
        <p:nvPicPr>
          <p:cNvPr id="34" name="Content Placeholder 4">
            <a:extLst>
              <a:ext uri="{FF2B5EF4-FFF2-40B4-BE49-F238E27FC236}">
                <a16:creationId xmlns:a16="http://schemas.microsoft.com/office/drawing/2014/main" id="{B5F37402-5A2F-D44C-6113-416091890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979205" y="5637858"/>
            <a:ext cx="2469039" cy="65296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ECD63D9-2CE9-3F95-22F3-B06ADFBD6897}"/>
              </a:ext>
            </a:extLst>
          </p:cNvPr>
          <p:cNvSpPr txBox="1"/>
          <p:nvPr/>
        </p:nvSpPr>
        <p:spPr>
          <a:xfrm>
            <a:off x="9418923" y="5139901"/>
            <a:ext cx="2163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Flux AI/ML Cluster 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9C3DE2-4DEA-CAD2-86A4-AC7548EEE53C}"/>
              </a:ext>
            </a:extLst>
          </p:cNvPr>
          <p:cNvSpPr txBox="1"/>
          <p:nvPr/>
        </p:nvSpPr>
        <p:spPr>
          <a:xfrm>
            <a:off x="799960" y="3796872"/>
            <a:ext cx="188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Flux HPC Cluster 1</a:t>
            </a:r>
          </a:p>
        </p:txBody>
      </p:sp>
      <p:sp>
        <p:nvSpPr>
          <p:cNvPr id="42" name="AutoShape 2" descr="Image result for Kubernetes Icon">
            <a:extLst>
              <a:ext uri="{FF2B5EF4-FFF2-40B4-BE49-F238E27FC236}">
                <a16:creationId xmlns:a16="http://schemas.microsoft.com/office/drawing/2014/main" id="{E9EC5359-C881-BA63-D5C1-99115E7399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09105" y="33538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3" name="Content Placeholder 4">
            <a:extLst>
              <a:ext uri="{FF2B5EF4-FFF2-40B4-BE49-F238E27FC236}">
                <a16:creationId xmlns:a16="http://schemas.microsoft.com/office/drawing/2014/main" id="{1D7E5D71-E653-B860-8138-8FE225C50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58" y="5693899"/>
            <a:ext cx="2819726" cy="745713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1A2644FF-2372-F59E-2D28-EB9DC1E3D42E}"/>
              </a:ext>
            </a:extLst>
          </p:cNvPr>
          <p:cNvSpPr/>
          <p:nvPr/>
        </p:nvSpPr>
        <p:spPr>
          <a:xfrm>
            <a:off x="449331" y="5689219"/>
            <a:ext cx="851964" cy="745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4">
            <a:extLst>
              <a:ext uri="{FF2B5EF4-FFF2-40B4-BE49-F238E27FC236}">
                <a16:creationId xmlns:a16="http://schemas.microsoft.com/office/drawing/2014/main" id="{435ABCE1-ABEF-A5B0-E1F4-00EEC61D5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62" y="5862565"/>
            <a:ext cx="688502" cy="37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831C56E-85A8-528B-F114-7E1F468D86BC}"/>
              </a:ext>
            </a:extLst>
          </p:cNvPr>
          <p:cNvSpPr txBox="1"/>
          <p:nvPr/>
        </p:nvSpPr>
        <p:spPr>
          <a:xfrm>
            <a:off x="504981" y="5324567"/>
            <a:ext cx="2573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Kubernetes HPC Cluster 1</a:t>
            </a:r>
          </a:p>
        </p:txBody>
      </p:sp>
      <p:pic>
        <p:nvPicPr>
          <p:cNvPr id="58" name="Content Placeholder 4">
            <a:extLst>
              <a:ext uri="{FF2B5EF4-FFF2-40B4-BE49-F238E27FC236}">
                <a16:creationId xmlns:a16="http://schemas.microsoft.com/office/drawing/2014/main" id="{E188D6DD-8680-696A-F8C8-2054C67AC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220" y="4091521"/>
            <a:ext cx="2819726" cy="74571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4F00AC8B-CF82-F411-1DD8-00DE8C9D5758}"/>
              </a:ext>
            </a:extLst>
          </p:cNvPr>
          <p:cNvSpPr txBox="1"/>
          <p:nvPr/>
        </p:nvSpPr>
        <p:spPr>
          <a:xfrm>
            <a:off x="4733052" y="3783239"/>
            <a:ext cx="204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Slurm</a:t>
            </a:r>
            <a:r>
              <a:rPr lang="en-US" dirty="0"/>
              <a:t> HPC Cluster 1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CBCEF4D-D9CE-3E66-B586-9736539E17A3}"/>
              </a:ext>
            </a:extLst>
          </p:cNvPr>
          <p:cNvSpPr/>
          <p:nvPr/>
        </p:nvSpPr>
        <p:spPr>
          <a:xfrm>
            <a:off x="4347220" y="4091522"/>
            <a:ext cx="926169" cy="75934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86C1A13-C249-A2AF-EAE1-7B9C13852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219" y="4210985"/>
            <a:ext cx="926169" cy="52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Content Placeholder 4">
            <a:extLst>
              <a:ext uri="{FF2B5EF4-FFF2-40B4-BE49-F238E27FC236}">
                <a16:creationId xmlns:a16="http://schemas.microsoft.com/office/drawing/2014/main" id="{86503613-4EA5-F99A-0203-E5638C954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4445264" y="5839906"/>
            <a:ext cx="2469039" cy="652969"/>
          </a:xfrm>
          <a:prstGeom prst="rect">
            <a:avLst/>
          </a:prstGeom>
        </p:spPr>
      </p:pic>
      <p:sp>
        <p:nvSpPr>
          <p:cNvPr id="1024" name="TextBox 1023">
            <a:extLst>
              <a:ext uri="{FF2B5EF4-FFF2-40B4-BE49-F238E27FC236}">
                <a16:creationId xmlns:a16="http://schemas.microsoft.com/office/drawing/2014/main" id="{B0779E5C-7165-C59D-5051-81089E03691E}"/>
              </a:ext>
            </a:extLst>
          </p:cNvPr>
          <p:cNvSpPr txBox="1"/>
          <p:nvPr/>
        </p:nvSpPr>
        <p:spPr>
          <a:xfrm>
            <a:off x="4537983" y="5130674"/>
            <a:ext cx="2590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 Center </a:t>
            </a:r>
          </a:p>
          <a:p>
            <a:r>
              <a:rPr lang="en-US" dirty="0"/>
              <a:t>Ingress/Egress Cluster 1</a:t>
            </a:r>
          </a:p>
        </p:txBody>
      </p:sp>
      <p:cxnSp>
        <p:nvCxnSpPr>
          <p:cNvPr id="1026" name="Straight Arrow Connector 1025">
            <a:extLst>
              <a:ext uri="{FF2B5EF4-FFF2-40B4-BE49-F238E27FC236}">
                <a16:creationId xmlns:a16="http://schemas.microsoft.com/office/drawing/2014/main" id="{603C806A-E701-9E2E-DF28-7B052D6D64BB}"/>
              </a:ext>
            </a:extLst>
          </p:cNvPr>
          <p:cNvCxnSpPr>
            <a:cxnSpLocks/>
          </p:cNvCxnSpPr>
          <p:nvPr/>
        </p:nvCxnSpPr>
        <p:spPr>
          <a:xfrm>
            <a:off x="5088793" y="1550677"/>
            <a:ext cx="116387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9" name="Straight Arrow Connector 1028">
            <a:extLst>
              <a:ext uri="{FF2B5EF4-FFF2-40B4-BE49-F238E27FC236}">
                <a16:creationId xmlns:a16="http://schemas.microsoft.com/office/drawing/2014/main" id="{CEBA979E-6D18-FF13-39C9-3538BF58AA00}"/>
              </a:ext>
            </a:extLst>
          </p:cNvPr>
          <p:cNvCxnSpPr>
            <a:cxnSpLocks/>
          </p:cNvCxnSpPr>
          <p:nvPr/>
        </p:nvCxnSpPr>
        <p:spPr>
          <a:xfrm>
            <a:off x="5088793" y="2249806"/>
            <a:ext cx="1163870" cy="0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31" name="Straight Arrow Connector 1030">
            <a:extLst>
              <a:ext uri="{FF2B5EF4-FFF2-40B4-BE49-F238E27FC236}">
                <a16:creationId xmlns:a16="http://schemas.microsoft.com/office/drawing/2014/main" id="{55BDA97A-FB37-20B9-8303-573A6CAC265A}"/>
              </a:ext>
            </a:extLst>
          </p:cNvPr>
          <p:cNvCxnSpPr>
            <a:cxnSpLocks/>
          </p:cNvCxnSpPr>
          <p:nvPr/>
        </p:nvCxnSpPr>
        <p:spPr>
          <a:xfrm>
            <a:off x="5088793" y="3027010"/>
            <a:ext cx="1163870" cy="0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Travelpro® Altitude™ Large Expandable Laptop Backpack 30-36L">
            <a:extLst>
              <a:ext uri="{FF2B5EF4-FFF2-40B4-BE49-F238E27FC236}">
                <a16:creationId xmlns:a16="http://schemas.microsoft.com/office/drawing/2014/main" id="{18D6B48E-CE1C-8138-81E8-46A9FD305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037" y="1422517"/>
            <a:ext cx="1226210" cy="15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609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B09FB-6CE5-9157-5315-69728A5DA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917"/>
            <a:ext cx="10515600" cy="660786"/>
          </a:xfrm>
        </p:spPr>
        <p:txBody>
          <a:bodyPr>
            <a:normAutofit fontScale="90000"/>
          </a:bodyPr>
          <a:lstStyle/>
          <a:p>
            <a:r>
              <a:rPr lang="en-US" dirty="0"/>
              <a:t>Sunfish Deploying a Data Center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402ED0-0FF1-0023-0991-F60E9450D330}"/>
              </a:ext>
            </a:extLst>
          </p:cNvPr>
          <p:cNvSpPr/>
          <p:nvPr/>
        </p:nvSpPr>
        <p:spPr>
          <a:xfrm>
            <a:off x="838200" y="4304370"/>
            <a:ext cx="5543084" cy="18064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Knapsack Service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69121-84F3-4229-D4E2-9B20A5374021}"/>
              </a:ext>
            </a:extLst>
          </p:cNvPr>
          <p:cNvSpPr/>
          <p:nvPr/>
        </p:nvSpPr>
        <p:spPr>
          <a:xfrm>
            <a:off x="838200" y="2007217"/>
            <a:ext cx="5543084" cy="15807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Sunfish Resource Management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2C4CF9-847F-239D-080E-CB088B43882A}"/>
              </a:ext>
            </a:extLst>
          </p:cNvPr>
          <p:cNvSpPr/>
          <p:nvPr/>
        </p:nvSpPr>
        <p:spPr>
          <a:xfrm>
            <a:off x="8342971" y="2007217"/>
            <a:ext cx="3010829" cy="410365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Overall Datacenter Workload Scheduler</a:t>
            </a:r>
          </a:p>
        </p:txBody>
      </p:sp>
      <p:pic>
        <p:nvPicPr>
          <p:cNvPr id="3" name="Picture 8" descr="Travelpro® Altitude™ Large Expandable Laptop Backpack 30-36L">
            <a:extLst>
              <a:ext uri="{FF2B5EF4-FFF2-40B4-BE49-F238E27FC236}">
                <a16:creationId xmlns:a16="http://schemas.microsoft.com/office/drawing/2014/main" id="{F495C9F4-9B4C-0777-6F05-5117D2644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51" y="4658494"/>
            <a:ext cx="1054132" cy="131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2825E0-4E3B-B9BB-8671-624F21401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483" y="2657879"/>
            <a:ext cx="1196567" cy="77112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4CD76CB-68D9-E65A-F98E-48482E90B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960" y="2007217"/>
            <a:ext cx="2228850" cy="103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638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A19AA-F53A-94F6-61A4-D510F9F5F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8F8F7-6D69-72F1-70F7-1FB63061F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Flux scheduler plug-in that incorporates multi-agent reinforcement learning</a:t>
            </a:r>
          </a:p>
          <a:p>
            <a:r>
              <a:rPr lang="en-US"/>
              <a:t>Nash Equilibrium</a:t>
            </a:r>
          </a:p>
          <a:p>
            <a:pPr lvl="1"/>
            <a:endParaRPr lang="en-US" dirty="0"/>
          </a:p>
          <a:p>
            <a:r>
              <a:rPr lang="en-US" dirty="0"/>
              <a:t>Bellman Equation</a:t>
            </a:r>
          </a:p>
          <a:p>
            <a:r>
              <a:rPr lang="en-US" dirty="0"/>
              <a:t>Neural network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4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DC78E7-21C6-DDEB-BC61-D356D2D34126}"/>
              </a:ext>
            </a:extLst>
          </p:cNvPr>
          <p:cNvSpPr/>
          <p:nvPr/>
        </p:nvSpPr>
        <p:spPr>
          <a:xfrm>
            <a:off x="1786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CE9FA1-2D03-1BEF-1238-80AB017DD548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322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85B8958-BC31-9A67-8B85-4D356032D2BB}"/>
              </a:ext>
            </a:extLst>
          </p:cNvPr>
          <p:cNvSpPr/>
          <p:nvPr/>
        </p:nvSpPr>
        <p:spPr>
          <a:xfrm>
            <a:off x="107400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4386F4-2C1C-7142-CDAB-281F8B7228A4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42759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93D31B7-B590-05BF-8211-A8980C3CBB0B}"/>
              </a:ext>
            </a:extLst>
          </p:cNvPr>
          <p:cNvSpPr/>
          <p:nvPr/>
        </p:nvSpPr>
        <p:spPr>
          <a:xfrm>
            <a:off x="1978883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472D44-69A9-55FA-A29F-2C39505B1113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2332467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D8C59FEA-19B4-C69C-2AEF-E779F85D51CE}"/>
              </a:ext>
            </a:extLst>
          </p:cNvPr>
          <p:cNvSpPr/>
          <p:nvPr/>
        </p:nvSpPr>
        <p:spPr>
          <a:xfrm>
            <a:off x="28837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FD0138A-AB7C-584F-EC74-6D9B2592A728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32373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1A5A4EF-3683-7DA9-E703-25DB3B074575}"/>
              </a:ext>
            </a:extLst>
          </p:cNvPr>
          <p:cNvSpPr/>
          <p:nvPr/>
        </p:nvSpPr>
        <p:spPr>
          <a:xfrm>
            <a:off x="3788632" y="333890"/>
            <a:ext cx="707167" cy="28523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Knapsack Scheduler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CAB91E-E759-C379-F6AC-48133686B4DB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4142216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6155010D-DB0E-97DE-4171-F557A512CC90}"/>
              </a:ext>
            </a:extLst>
          </p:cNvPr>
          <p:cNvSpPr/>
          <p:nvPr/>
        </p:nvSpPr>
        <p:spPr>
          <a:xfrm>
            <a:off x="4693506" y="333890"/>
            <a:ext cx="707167" cy="285235"/>
          </a:xfrm>
          <a:prstGeom prst="rect">
            <a:avLst/>
          </a:prstGeom>
          <a:solidFill>
            <a:srgbClr val="B88B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Broker 0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8140B4E-62FB-C77C-4082-EC557C53BF6E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5047090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0B6FC09-BF4A-B056-38F5-490299932C0B}"/>
              </a:ext>
            </a:extLst>
          </p:cNvPr>
          <p:cNvSpPr/>
          <p:nvPr/>
        </p:nvSpPr>
        <p:spPr>
          <a:xfrm>
            <a:off x="6438101" y="333890"/>
            <a:ext cx="798645" cy="29462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dirty="0"/>
              <a:t>Swordfish</a:t>
            </a:r>
          </a:p>
          <a:p>
            <a:pPr algn="ctr">
              <a:tabLst>
                <a:tab pos="796925" algn="l"/>
              </a:tabLst>
            </a:pPr>
            <a:r>
              <a:rPr lang="en-US" sz="800" dirty="0"/>
              <a:t>Storage Manager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C46C301-699F-032A-9A71-DE955E948E68}"/>
              </a:ext>
            </a:extLst>
          </p:cNvPr>
          <p:cNvCxnSpPr>
            <a:cxnSpLocks/>
          </p:cNvCxnSpPr>
          <p:nvPr/>
        </p:nvCxnSpPr>
        <p:spPr>
          <a:xfrm>
            <a:off x="6793633" y="594098"/>
            <a:ext cx="54226" cy="608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6D8C68DB-9C53-6F4E-8256-1E0533980CFB}"/>
              </a:ext>
            </a:extLst>
          </p:cNvPr>
          <p:cNvSpPr/>
          <p:nvPr/>
        </p:nvSpPr>
        <p:spPr>
          <a:xfrm>
            <a:off x="8098251" y="333890"/>
            <a:ext cx="81483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 CDC Agent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0AD1B4A-858A-20BA-57B4-AAD399C0501B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8505670" y="619125"/>
            <a:ext cx="12464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6F4DB8F-D2D1-0582-278B-4DF614F0CCE6}"/>
              </a:ext>
            </a:extLst>
          </p:cNvPr>
          <p:cNvSpPr/>
          <p:nvPr/>
        </p:nvSpPr>
        <p:spPr>
          <a:xfrm>
            <a:off x="8986969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Agent/CDC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A1D5511-A2D4-0C09-FEDC-65AF3B7688EF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9340553" y="619125"/>
            <a:ext cx="109335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1CE62BD-A223-E4E5-9858-464AA79E1BB4}"/>
              </a:ext>
            </a:extLst>
          </p:cNvPr>
          <p:cNvSpPr/>
          <p:nvPr/>
        </p:nvSpPr>
        <p:spPr>
          <a:xfrm>
            <a:off x="9785780" y="333890"/>
            <a:ext cx="886983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DDC Agent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4189C5-DFD5-5926-405E-D98FAA209415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10229272" y="619125"/>
            <a:ext cx="12170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C6F29F4A-F966-D977-726D-45D871EEB718}"/>
              </a:ext>
            </a:extLst>
          </p:cNvPr>
          <p:cNvSpPr/>
          <p:nvPr/>
        </p:nvSpPr>
        <p:spPr>
          <a:xfrm>
            <a:off x="10764407" y="333890"/>
            <a:ext cx="52387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DDC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F9DFCC2-307B-A32F-E8F0-3F24F7F6FA99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11026345" y="619125"/>
            <a:ext cx="91645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91C13710-BB49-B75C-A07C-93EF5B7B6441}"/>
              </a:ext>
            </a:extLst>
          </p:cNvPr>
          <p:cNvSpPr/>
          <p:nvPr/>
        </p:nvSpPr>
        <p:spPr>
          <a:xfrm>
            <a:off x="11321620" y="333890"/>
            <a:ext cx="86979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NVMe</a:t>
            </a:r>
            <a:r>
              <a:rPr lang="en-US" sz="800" dirty="0">
                <a:solidFill>
                  <a:schemeClr val="bg1"/>
                </a:solidFill>
              </a:rPr>
              <a:t> Storage Subsystem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91D41FF-5BF6-EF1F-F622-58D055E10D0D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11756518" y="619125"/>
            <a:ext cx="65294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17B9D14-9F5A-5800-A472-B39E93D81A8B}"/>
              </a:ext>
            </a:extLst>
          </p:cNvPr>
          <p:cNvCxnSpPr>
            <a:cxnSpLocks/>
          </p:cNvCxnSpPr>
          <p:nvPr/>
        </p:nvCxnSpPr>
        <p:spPr>
          <a:xfrm flipH="1">
            <a:off x="11024742" y="848013"/>
            <a:ext cx="72158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F0EEF316-B124-A68C-50C7-98271F96CE65}"/>
              </a:ext>
            </a:extLst>
          </p:cNvPr>
          <p:cNvSpPr txBox="1"/>
          <p:nvPr/>
        </p:nvSpPr>
        <p:spPr>
          <a:xfrm>
            <a:off x="11072167" y="667327"/>
            <a:ext cx="7970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Log info goes to the  DDC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8931400-4B74-1BF1-23EB-A00D8FAC02A9}"/>
              </a:ext>
            </a:extLst>
          </p:cNvPr>
          <p:cNvCxnSpPr>
            <a:cxnSpLocks/>
          </p:cNvCxnSpPr>
          <p:nvPr/>
        </p:nvCxnSpPr>
        <p:spPr>
          <a:xfrm>
            <a:off x="5047090" y="841876"/>
            <a:ext cx="3458579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ECFDFFA-8FFE-72E0-D180-93C0DC2C8880}"/>
              </a:ext>
            </a:extLst>
          </p:cNvPr>
          <p:cNvCxnSpPr>
            <a:cxnSpLocks/>
          </p:cNvCxnSpPr>
          <p:nvPr/>
        </p:nvCxnSpPr>
        <p:spPr>
          <a:xfrm>
            <a:off x="5047090" y="1076901"/>
            <a:ext cx="5182182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9A4BC887-5B2F-6AEC-AE84-C7A4CF095D2E}"/>
              </a:ext>
            </a:extLst>
          </p:cNvPr>
          <p:cNvSpPr/>
          <p:nvPr/>
        </p:nvSpPr>
        <p:spPr>
          <a:xfrm>
            <a:off x="7286127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Server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EEB83B1-FD4D-FF60-03F1-D08B0E106FE3}"/>
              </a:ext>
            </a:extLst>
          </p:cNvPr>
          <p:cNvCxnSpPr>
            <a:cxnSpLocks/>
          </p:cNvCxnSpPr>
          <p:nvPr/>
        </p:nvCxnSpPr>
        <p:spPr>
          <a:xfrm>
            <a:off x="7629654" y="619124"/>
            <a:ext cx="104646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DF54725E-C5B3-8293-C315-7BA809434259}"/>
              </a:ext>
            </a:extLst>
          </p:cNvPr>
          <p:cNvSpPr txBox="1"/>
          <p:nvPr/>
        </p:nvSpPr>
        <p:spPr>
          <a:xfrm>
            <a:off x="8028129" y="884512"/>
            <a:ext cx="1221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DDC Registers with Flux Broker 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A7341E-EB9B-DC79-D766-290B79FCB273}"/>
              </a:ext>
            </a:extLst>
          </p:cNvPr>
          <p:cNvSpPr txBox="1"/>
          <p:nvPr/>
        </p:nvSpPr>
        <p:spPr>
          <a:xfrm>
            <a:off x="6113345" y="678736"/>
            <a:ext cx="2077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Sunfish Agent (Flux Heartbeat) Registers with Flux Broker 0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6231EFB-BECB-F299-AC21-120DC6B43E9A}"/>
              </a:ext>
            </a:extLst>
          </p:cNvPr>
          <p:cNvCxnSpPr>
            <a:cxnSpLocks/>
          </p:cNvCxnSpPr>
          <p:nvPr/>
        </p:nvCxnSpPr>
        <p:spPr>
          <a:xfrm>
            <a:off x="9340552" y="1392824"/>
            <a:ext cx="168419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5D9D653D-D949-D9CF-EBC2-032FC6D099CC}"/>
              </a:ext>
            </a:extLst>
          </p:cNvPr>
          <p:cNvSpPr txBox="1"/>
          <p:nvPr/>
        </p:nvSpPr>
        <p:spPr>
          <a:xfrm>
            <a:off x="9665565" y="1223547"/>
            <a:ext cx="1344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DDC detected, CDC gets Discovery Log Page 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3FDCBC9F-A7FF-0A95-E793-E691D3D90CA9}"/>
              </a:ext>
            </a:extLst>
          </p:cNvPr>
          <p:cNvCxnSpPr/>
          <p:nvPr/>
        </p:nvCxnSpPr>
        <p:spPr>
          <a:xfrm flipH="1">
            <a:off x="9340553" y="1704975"/>
            <a:ext cx="1684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8F6F085C-A501-42FC-C455-B142E2CD0F56}"/>
              </a:ext>
            </a:extLst>
          </p:cNvPr>
          <p:cNvSpPr txBox="1"/>
          <p:nvPr/>
        </p:nvSpPr>
        <p:spPr>
          <a:xfrm>
            <a:off x="9477825" y="1547326"/>
            <a:ext cx="1344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DDC returns </a:t>
            </a:r>
            <a:r>
              <a:rPr lang="en-US" sz="800"/>
              <a:t>DLP f </a:t>
            </a:r>
            <a:r>
              <a:rPr lang="en-US" sz="800" dirty="0" err="1"/>
              <a:t>NqN</a:t>
            </a:r>
            <a:r>
              <a:rPr lang="en-US" sz="800" dirty="0"/>
              <a:t> 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DF688072-90F1-2896-C7EB-4E05E75E70CA}"/>
              </a:ext>
            </a:extLst>
          </p:cNvPr>
          <p:cNvCxnSpPr>
            <a:cxnSpLocks/>
          </p:cNvCxnSpPr>
          <p:nvPr/>
        </p:nvCxnSpPr>
        <p:spPr>
          <a:xfrm flipH="1">
            <a:off x="7629654" y="1847850"/>
            <a:ext cx="1710899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8D26414-7829-2739-3151-A74FCD8E787B}"/>
              </a:ext>
            </a:extLst>
          </p:cNvPr>
          <p:cNvSpPr txBox="1"/>
          <p:nvPr/>
        </p:nvSpPr>
        <p:spPr>
          <a:xfrm>
            <a:off x="7879880" y="1680031"/>
            <a:ext cx="1344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Register </a:t>
            </a:r>
            <a:r>
              <a:rPr lang="en-US" sz="800" dirty="0" err="1"/>
              <a:t>Sunifish</a:t>
            </a:r>
            <a:r>
              <a:rPr lang="en-US" sz="800" dirty="0"/>
              <a:t>  Agent 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AF25BE13-02EE-0C89-9696-3375FBB0F84D}"/>
              </a:ext>
            </a:extLst>
          </p:cNvPr>
          <p:cNvCxnSpPr>
            <a:cxnSpLocks/>
          </p:cNvCxnSpPr>
          <p:nvPr/>
        </p:nvCxnSpPr>
        <p:spPr>
          <a:xfrm flipH="1">
            <a:off x="7638707" y="2114550"/>
            <a:ext cx="172095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AD403052-73CB-056C-B3FC-B8A695A00DFA}"/>
              </a:ext>
            </a:extLst>
          </p:cNvPr>
          <p:cNvSpPr txBox="1"/>
          <p:nvPr/>
        </p:nvSpPr>
        <p:spPr>
          <a:xfrm>
            <a:off x="7797251" y="1930627"/>
            <a:ext cx="1344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Upload </a:t>
            </a:r>
            <a:r>
              <a:rPr lang="en-US" sz="800" dirty="0" err="1"/>
              <a:t>NVMe</a:t>
            </a:r>
            <a:r>
              <a:rPr lang="en-US" sz="800" dirty="0"/>
              <a:t> Resource </a:t>
            </a: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566EE480-6499-67C9-E644-6CFB5EF1DAEE}"/>
              </a:ext>
            </a:extLst>
          </p:cNvPr>
          <p:cNvCxnSpPr>
            <a:cxnSpLocks/>
          </p:cNvCxnSpPr>
          <p:nvPr/>
        </p:nvCxnSpPr>
        <p:spPr>
          <a:xfrm flipH="1">
            <a:off x="6830745" y="2293267"/>
            <a:ext cx="8445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AFE1273C-34EF-3B33-0256-5532A1AF02A6}"/>
              </a:ext>
            </a:extLst>
          </p:cNvPr>
          <p:cNvSpPr txBox="1"/>
          <p:nvPr/>
        </p:nvSpPr>
        <p:spPr>
          <a:xfrm>
            <a:off x="6929549" y="2428475"/>
            <a:ext cx="86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Upload from Sunfish</a:t>
            </a:r>
          </a:p>
          <a:p>
            <a:r>
              <a:rPr lang="en-US" sz="800" dirty="0"/>
              <a:t> to Swordfish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025118C-449D-3157-D667-2E4022BA0781}"/>
              </a:ext>
            </a:extLst>
          </p:cNvPr>
          <p:cNvSpPr txBox="1"/>
          <p:nvPr/>
        </p:nvSpPr>
        <p:spPr>
          <a:xfrm>
            <a:off x="6956666" y="2133623"/>
            <a:ext cx="689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Sunfish Event	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17BF9A3E-3EED-E044-C8E4-A616D5F6EFD0}"/>
              </a:ext>
            </a:extLst>
          </p:cNvPr>
          <p:cNvCxnSpPr>
            <a:cxnSpLocks/>
          </p:cNvCxnSpPr>
          <p:nvPr/>
        </p:nvCxnSpPr>
        <p:spPr>
          <a:xfrm flipH="1">
            <a:off x="6793633" y="2605687"/>
            <a:ext cx="84454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2231EEC-3421-D445-2660-367BA9B0B078}"/>
              </a:ext>
            </a:extLst>
          </p:cNvPr>
          <p:cNvCxnSpPr>
            <a:cxnSpLocks/>
          </p:cNvCxnSpPr>
          <p:nvPr/>
        </p:nvCxnSpPr>
        <p:spPr>
          <a:xfrm>
            <a:off x="4133092" y="2978966"/>
            <a:ext cx="265141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C19B2866-4AD3-5754-F00A-E06A5C77CF26}"/>
              </a:ext>
            </a:extLst>
          </p:cNvPr>
          <p:cNvSpPr txBox="1"/>
          <p:nvPr/>
        </p:nvSpPr>
        <p:spPr>
          <a:xfrm>
            <a:off x="5209289" y="2801503"/>
            <a:ext cx="1461599" cy="338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Trigger Request for Resource Configuration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9311652-15B8-334F-6282-62FB4063C6E2}"/>
              </a:ext>
            </a:extLst>
          </p:cNvPr>
          <p:cNvSpPr txBox="1"/>
          <p:nvPr/>
        </p:nvSpPr>
        <p:spPr>
          <a:xfrm>
            <a:off x="8767672" y="2983865"/>
            <a:ext cx="1461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Here is what I want the Resource to look like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0972B142-4B23-0E5B-C266-9A1C69C184DC}"/>
              </a:ext>
            </a:extLst>
          </p:cNvPr>
          <p:cNvCxnSpPr/>
          <p:nvPr/>
        </p:nvCxnSpPr>
        <p:spPr>
          <a:xfrm flipH="1">
            <a:off x="9384462" y="3468435"/>
            <a:ext cx="1684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798C3B42-1F02-AE56-75F8-8D6D920E8B62}"/>
              </a:ext>
            </a:extLst>
          </p:cNvPr>
          <p:cNvSpPr txBox="1"/>
          <p:nvPr/>
        </p:nvSpPr>
        <p:spPr>
          <a:xfrm>
            <a:off x="9785780" y="3283175"/>
            <a:ext cx="1344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Asynchronous Resource Changed Event 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8770ACB3-1D57-54AA-2570-C819B74DF05B}"/>
              </a:ext>
            </a:extLst>
          </p:cNvPr>
          <p:cNvSpPr txBox="1"/>
          <p:nvPr/>
        </p:nvSpPr>
        <p:spPr>
          <a:xfrm>
            <a:off x="9779440" y="3620247"/>
            <a:ext cx="1344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CDC gets update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C20B3C82-1B43-D2E3-E8DB-40720A2AF01C}"/>
              </a:ext>
            </a:extLst>
          </p:cNvPr>
          <p:cNvCxnSpPr/>
          <p:nvPr/>
        </p:nvCxnSpPr>
        <p:spPr>
          <a:xfrm>
            <a:off x="9384462" y="3783330"/>
            <a:ext cx="1684189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340519B0-6A6D-3507-0A25-ABE87488638C}"/>
              </a:ext>
            </a:extLst>
          </p:cNvPr>
          <p:cNvCxnSpPr/>
          <p:nvPr/>
        </p:nvCxnSpPr>
        <p:spPr>
          <a:xfrm flipH="1">
            <a:off x="7675293" y="3954780"/>
            <a:ext cx="167531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13A5F7BD-E607-C1D2-5697-75A68143B680}"/>
              </a:ext>
            </a:extLst>
          </p:cNvPr>
          <p:cNvSpPr txBox="1"/>
          <p:nvPr/>
        </p:nvSpPr>
        <p:spPr>
          <a:xfrm>
            <a:off x="7994719" y="3785503"/>
            <a:ext cx="1461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Sunfish Resource </a:t>
            </a:r>
          </a:p>
          <a:p>
            <a:r>
              <a:rPr lang="en-US" sz="800" dirty="0"/>
              <a:t>updated Event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9B22FD04-B04A-722E-9461-33E1185B1CF5}"/>
              </a:ext>
            </a:extLst>
          </p:cNvPr>
          <p:cNvSpPr txBox="1"/>
          <p:nvPr/>
        </p:nvSpPr>
        <p:spPr>
          <a:xfrm>
            <a:off x="7994719" y="4132294"/>
            <a:ext cx="14615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Sunfish gets update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7811B1F6-D4F2-F9F2-8BB3-7243E2CBE4CE}"/>
              </a:ext>
            </a:extLst>
          </p:cNvPr>
          <p:cNvCxnSpPr>
            <a:cxnSpLocks/>
          </p:cNvCxnSpPr>
          <p:nvPr/>
        </p:nvCxnSpPr>
        <p:spPr>
          <a:xfrm>
            <a:off x="7696079" y="4313848"/>
            <a:ext cx="17244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8C89CCD4-3C5A-B522-D0CC-282E3EE778D1}"/>
              </a:ext>
            </a:extLst>
          </p:cNvPr>
          <p:cNvCxnSpPr>
            <a:cxnSpLocks/>
            <a:stCxn id="145" idx="3"/>
          </p:cNvCxnSpPr>
          <p:nvPr/>
        </p:nvCxnSpPr>
        <p:spPr>
          <a:xfrm flipH="1">
            <a:off x="7675293" y="3954780"/>
            <a:ext cx="17810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15552B6-0524-3640-8D6C-6C35D1397D99}"/>
              </a:ext>
            </a:extLst>
          </p:cNvPr>
          <p:cNvCxnSpPr>
            <a:cxnSpLocks/>
          </p:cNvCxnSpPr>
          <p:nvPr/>
        </p:nvCxnSpPr>
        <p:spPr>
          <a:xfrm flipH="1">
            <a:off x="4153899" y="1241479"/>
            <a:ext cx="8868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E4B8DCB-B15D-FB18-3B04-AF0576D9C9FB}"/>
              </a:ext>
            </a:extLst>
          </p:cNvPr>
          <p:cNvCxnSpPr>
            <a:cxnSpLocks/>
          </p:cNvCxnSpPr>
          <p:nvPr/>
        </p:nvCxnSpPr>
        <p:spPr>
          <a:xfrm>
            <a:off x="4156666" y="3716074"/>
            <a:ext cx="8868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60C47BD-951F-EEFF-1F29-8607CD46C055}"/>
              </a:ext>
            </a:extLst>
          </p:cNvPr>
          <p:cNvSpPr txBox="1"/>
          <p:nvPr/>
        </p:nvSpPr>
        <p:spPr>
          <a:xfrm>
            <a:off x="4168262" y="1271320"/>
            <a:ext cx="1018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Pending Flux Request for Batch and Resources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3383B0-A62D-69A2-2B9B-44616E1E99AD}"/>
              </a:ext>
            </a:extLst>
          </p:cNvPr>
          <p:cNvSpPr txBox="1"/>
          <p:nvPr/>
        </p:nvSpPr>
        <p:spPr>
          <a:xfrm>
            <a:off x="4398601" y="3531603"/>
            <a:ext cx="647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Batch job allocated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44A641-4263-3F54-32E0-3A87174C62E0}"/>
              </a:ext>
            </a:extLst>
          </p:cNvPr>
          <p:cNvSpPr txBox="1"/>
          <p:nvPr/>
        </p:nvSpPr>
        <p:spPr>
          <a:xfrm>
            <a:off x="5194672" y="3293402"/>
            <a:ext cx="1461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resource allocation is complete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0DC2DFB-E231-A2B5-4E09-6D77DD229D54}"/>
              </a:ext>
            </a:extLst>
          </p:cNvPr>
          <p:cNvCxnSpPr>
            <a:cxnSpLocks/>
          </p:cNvCxnSpPr>
          <p:nvPr/>
        </p:nvCxnSpPr>
        <p:spPr>
          <a:xfrm>
            <a:off x="4133092" y="3468435"/>
            <a:ext cx="269765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A15212-37B1-BFB0-E0B4-A90FCA53F53C}"/>
              </a:ext>
            </a:extLst>
          </p:cNvPr>
          <p:cNvCxnSpPr>
            <a:cxnSpLocks/>
          </p:cNvCxnSpPr>
          <p:nvPr/>
        </p:nvCxnSpPr>
        <p:spPr>
          <a:xfrm>
            <a:off x="6793633" y="3140045"/>
            <a:ext cx="496288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C0876E3-A9AA-AD8F-8B19-640C332D763D}"/>
              </a:ext>
            </a:extLst>
          </p:cNvPr>
          <p:cNvCxnSpPr/>
          <p:nvPr/>
        </p:nvCxnSpPr>
        <p:spPr>
          <a:xfrm flipH="1">
            <a:off x="2332467" y="4794069"/>
            <a:ext cx="270829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4A8C0E9-A770-24C8-26F3-8235E96F63D9}"/>
              </a:ext>
            </a:extLst>
          </p:cNvPr>
          <p:cNvCxnSpPr>
            <a:cxnSpLocks/>
          </p:cNvCxnSpPr>
          <p:nvPr/>
        </p:nvCxnSpPr>
        <p:spPr>
          <a:xfrm flipH="1">
            <a:off x="1427592" y="4632961"/>
            <a:ext cx="361317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E89F4AF7-AD9B-1B0E-A369-C4CDD5C256D1}"/>
              </a:ext>
            </a:extLst>
          </p:cNvPr>
          <p:cNvSpPr txBox="1"/>
          <p:nvPr/>
        </p:nvSpPr>
        <p:spPr>
          <a:xfrm>
            <a:off x="1965187" y="4403507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Distributes workload and storage details, hardware Resources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F8834F-7E4D-3AF6-B941-B6290BFD61A7}"/>
              </a:ext>
            </a:extLst>
          </p:cNvPr>
          <p:cNvCxnSpPr>
            <a:cxnSpLocks/>
          </p:cNvCxnSpPr>
          <p:nvPr/>
        </p:nvCxnSpPr>
        <p:spPr>
          <a:xfrm>
            <a:off x="2341593" y="5018513"/>
            <a:ext cx="9468506" cy="76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48EF1ACA-A148-1E62-A105-86ACC769A022}"/>
              </a:ext>
            </a:extLst>
          </p:cNvPr>
          <p:cNvSpPr txBox="1"/>
          <p:nvPr/>
        </p:nvSpPr>
        <p:spPr>
          <a:xfrm>
            <a:off x="4414483" y="4839440"/>
            <a:ext cx="26535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Connection made and storage accessed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703A951-73A5-9466-9870-E62B7D5AF9F5}"/>
              </a:ext>
            </a:extLst>
          </p:cNvPr>
          <p:cNvCxnSpPr>
            <a:cxnSpLocks/>
          </p:cNvCxnSpPr>
          <p:nvPr/>
        </p:nvCxnSpPr>
        <p:spPr>
          <a:xfrm flipV="1">
            <a:off x="1371823" y="5206695"/>
            <a:ext cx="10438276" cy="111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11D46ACD-45C1-11CB-3D3B-26D9EEC0543A}"/>
              </a:ext>
            </a:extLst>
          </p:cNvPr>
          <p:cNvSpPr txBox="1"/>
          <p:nvPr/>
        </p:nvSpPr>
        <p:spPr>
          <a:xfrm>
            <a:off x="6789256" y="5002393"/>
            <a:ext cx="24556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Connection made and storage accessed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122D1C5-5B3A-F10C-7B36-9B58D0C1A324}"/>
              </a:ext>
            </a:extLst>
          </p:cNvPr>
          <p:cNvSpPr txBox="1"/>
          <p:nvPr/>
        </p:nvSpPr>
        <p:spPr>
          <a:xfrm>
            <a:off x="399031" y="42033"/>
            <a:ext cx="27603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AEFFCE-9FE2-FD99-D6FF-484BA6C7DCCE}"/>
              </a:ext>
            </a:extLst>
          </p:cNvPr>
          <p:cNvSpPr txBox="1"/>
          <p:nvPr/>
        </p:nvSpPr>
        <p:spPr>
          <a:xfrm>
            <a:off x="1323357" y="42033"/>
            <a:ext cx="27764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48695F-8332-C023-1591-A7C2CD5BA15C}"/>
              </a:ext>
            </a:extLst>
          </p:cNvPr>
          <p:cNvSpPr txBox="1"/>
          <p:nvPr/>
        </p:nvSpPr>
        <p:spPr>
          <a:xfrm>
            <a:off x="2199256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5E935B-5490-37A9-EAF0-8FFAF098D691}"/>
              </a:ext>
            </a:extLst>
          </p:cNvPr>
          <p:cNvSpPr txBox="1"/>
          <p:nvPr/>
        </p:nvSpPr>
        <p:spPr>
          <a:xfrm>
            <a:off x="3100969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A232F7-7FED-BE2C-8F2A-188674E7568A}"/>
              </a:ext>
            </a:extLst>
          </p:cNvPr>
          <p:cNvSpPr txBox="1"/>
          <p:nvPr/>
        </p:nvSpPr>
        <p:spPr>
          <a:xfrm>
            <a:off x="4006027" y="42033"/>
            <a:ext cx="26962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757531-8F6D-ACB5-689D-93AEAA5F4485}"/>
              </a:ext>
            </a:extLst>
          </p:cNvPr>
          <p:cNvSpPr txBox="1"/>
          <p:nvPr/>
        </p:nvSpPr>
        <p:spPr>
          <a:xfrm>
            <a:off x="4915234" y="42033"/>
            <a:ext cx="26481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F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A130AF-8202-626B-4A49-342D2E223C4D}"/>
              </a:ext>
            </a:extLst>
          </p:cNvPr>
          <p:cNvSpPr txBox="1"/>
          <p:nvPr/>
        </p:nvSpPr>
        <p:spPr>
          <a:xfrm>
            <a:off x="8351893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69C103-D3F6-50F7-1902-289D0638F51C}"/>
              </a:ext>
            </a:extLst>
          </p:cNvPr>
          <p:cNvSpPr txBox="1"/>
          <p:nvPr/>
        </p:nvSpPr>
        <p:spPr>
          <a:xfrm>
            <a:off x="7479813" y="42033"/>
            <a:ext cx="23596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J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DE193A4-DEE6-A019-6E58-C1A9F0CA95BD}"/>
              </a:ext>
            </a:extLst>
          </p:cNvPr>
          <p:cNvSpPr txBox="1"/>
          <p:nvPr/>
        </p:nvSpPr>
        <p:spPr>
          <a:xfrm>
            <a:off x="6670888" y="42033"/>
            <a:ext cx="26642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A2E332F-CB88-1665-3235-07EBB9B4B8B8}"/>
              </a:ext>
            </a:extLst>
          </p:cNvPr>
          <p:cNvSpPr txBox="1"/>
          <p:nvPr/>
        </p:nvSpPr>
        <p:spPr>
          <a:xfrm>
            <a:off x="9176523" y="42033"/>
            <a:ext cx="26161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66CF06F-E137-BE55-A7D2-6E9579026FDA}"/>
              </a:ext>
            </a:extLst>
          </p:cNvPr>
          <p:cNvSpPr txBox="1"/>
          <p:nvPr/>
        </p:nvSpPr>
        <p:spPr>
          <a:xfrm>
            <a:off x="10850656" y="42033"/>
            <a:ext cx="29367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019E9E0-EF10-F9EA-2247-970DA4D5F098}"/>
              </a:ext>
            </a:extLst>
          </p:cNvPr>
          <p:cNvSpPr txBox="1"/>
          <p:nvPr/>
        </p:nvSpPr>
        <p:spPr>
          <a:xfrm>
            <a:off x="11582432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D831EAD-AAC1-D941-E06B-9AA28EEE500F}"/>
              </a:ext>
            </a:extLst>
          </p:cNvPr>
          <p:cNvSpPr txBox="1"/>
          <p:nvPr/>
        </p:nvSpPr>
        <p:spPr>
          <a:xfrm>
            <a:off x="10052545" y="42033"/>
            <a:ext cx="30649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M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04CD61B-4928-3541-00BE-C9F1BA928BF4}"/>
              </a:ext>
            </a:extLst>
          </p:cNvPr>
          <p:cNvSpPr txBox="1"/>
          <p:nvPr/>
        </p:nvSpPr>
        <p:spPr>
          <a:xfrm>
            <a:off x="5166646" y="650350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BBE4A64-5BC3-B8F8-A1A8-954519E50291}"/>
              </a:ext>
            </a:extLst>
          </p:cNvPr>
          <p:cNvSpPr txBox="1"/>
          <p:nvPr/>
        </p:nvSpPr>
        <p:spPr>
          <a:xfrm>
            <a:off x="5172020" y="875984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3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9AE8653-9BD5-FAF6-1894-FB8F811FEDEB}"/>
              </a:ext>
            </a:extLst>
          </p:cNvPr>
          <p:cNvSpPr txBox="1"/>
          <p:nvPr/>
        </p:nvSpPr>
        <p:spPr>
          <a:xfrm>
            <a:off x="10931505" y="628512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671BD67-74DF-D6B5-6414-7F9387385923}"/>
              </a:ext>
            </a:extLst>
          </p:cNvPr>
          <p:cNvSpPr txBox="1"/>
          <p:nvPr/>
        </p:nvSpPr>
        <p:spPr>
          <a:xfrm>
            <a:off x="9281396" y="1172131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503C8BD-8490-7EDE-38F8-1E0B5A5298E1}"/>
              </a:ext>
            </a:extLst>
          </p:cNvPr>
          <p:cNvSpPr txBox="1"/>
          <p:nvPr/>
        </p:nvSpPr>
        <p:spPr>
          <a:xfrm>
            <a:off x="4112229" y="1045324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4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D6AFD27-AC2F-C86B-F01F-84183467548E}"/>
              </a:ext>
            </a:extLst>
          </p:cNvPr>
          <p:cNvSpPr txBox="1"/>
          <p:nvPr/>
        </p:nvSpPr>
        <p:spPr>
          <a:xfrm>
            <a:off x="9286396" y="1485138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6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AC5CEF5-502A-4C20-206D-4CA9F19D4FF8}"/>
              </a:ext>
            </a:extLst>
          </p:cNvPr>
          <p:cNvSpPr txBox="1"/>
          <p:nvPr/>
        </p:nvSpPr>
        <p:spPr>
          <a:xfrm>
            <a:off x="7611942" y="1646297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D700217-A68A-1C7E-D4A2-F04EAB28DDDD}"/>
              </a:ext>
            </a:extLst>
          </p:cNvPr>
          <p:cNvSpPr txBox="1"/>
          <p:nvPr/>
        </p:nvSpPr>
        <p:spPr>
          <a:xfrm>
            <a:off x="7592082" y="1906128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8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D85FC70-543E-61C6-1B68-6B1A6EB0A63B}"/>
              </a:ext>
            </a:extLst>
          </p:cNvPr>
          <p:cNvSpPr txBox="1"/>
          <p:nvPr/>
        </p:nvSpPr>
        <p:spPr>
          <a:xfrm>
            <a:off x="6757199" y="2078591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9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DE474EF-DAAD-94E1-BC6D-5FDD95E7EE22}"/>
              </a:ext>
            </a:extLst>
          </p:cNvPr>
          <p:cNvSpPr txBox="1"/>
          <p:nvPr/>
        </p:nvSpPr>
        <p:spPr>
          <a:xfrm>
            <a:off x="9333958" y="3272991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65C0E27-36AD-EE7F-7C28-FDE0155BF440}"/>
              </a:ext>
            </a:extLst>
          </p:cNvPr>
          <p:cNvSpPr txBox="1"/>
          <p:nvPr/>
        </p:nvSpPr>
        <p:spPr>
          <a:xfrm>
            <a:off x="4989233" y="3256836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13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38A054B-AE9D-F08A-BA57-C77C9B3DFDF7}"/>
              </a:ext>
            </a:extLst>
          </p:cNvPr>
          <p:cNvSpPr txBox="1"/>
          <p:nvPr/>
        </p:nvSpPr>
        <p:spPr>
          <a:xfrm>
            <a:off x="6781460" y="2946319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948AE70-E3AA-7169-F23A-01616F744ECC}"/>
              </a:ext>
            </a:extLst>
          </p:cNvPr>
          <p:cNvSpPr txBox="1"/>
          <p:nvPr/>
        </p:nvSpPr>
        <p:spPr>
          <a:xfrm>
            <a:off x="6725756" y="2407465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985547F-D768-0237-969C-E11B0F7C0A86}"/>
              </a:ext>
            </a:extLst>
          </p:cNvPr>
          <p:cNvSpPr txBox="1"/>
          <p:nvPr/>
        </p:nvSpPr>
        <p:spPr>
          <a:xfrm>
            <a:off x="4062709" y="3515210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16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7890827-5E99-1D42-4705-4AEE48ED35B9}"/>
              </a:ext>
            </a:extLst>
          </p:cNvPr>
          <p:cNvSpPr txBox="1"/>
          <p:nvPr/>
        </p:nvSpPr>
        <p:spPr>
          <a:xfrm>
            <a:off x="4052977" y="2772355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37037A9-03F9-ED0B-7AE9-22BD42F409CA}"/>
              </a:ext>
            </a:extLst>
          </p:cNvPr>
          <p:cNvSpPr txBox="1"/>
          <p:nvPr/>
        </p:nvSpPr>
        <p:spPr>
          <a:xfrm>
            <a:off x="7682301" y="3748621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17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910A1C3-CB9C-4B32-5990-60ED7DA2BA06}"/>
              </a:ext>
            </a:extLst>
          </p:cNvPr>
          <p:cNvSpPr txBox="1"/>
          <p:nvPr/>
        </p:nvSpPr>
        <p:spPr>
          <a:xfrm>
            <a:off x="7661859" y="4119988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18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31EA6F6-0029-8BC2-854E-DCC26908BEE9}"/>
              </a:ext>
            </a:extLst>
          </p:cNvPr>
          <p:cNvSpPr txBox="1"/>
          <p:nvPr/>
        </p:nvSpPr>
        <p:spPr>
          <a:xfrm>
            <a:off x="1427591" y="4429060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6E9DEE3-4B10-25E8-235F-EDBE19BC3EFA}"/>
              </a:ext>
            </a:extLst>
          </p:cNvPr>
          <p:cNvSpPr txBox="1"/>
          <p:nvPr/>
        </p:nvSpPr>
        <p:spPr>
          <a:xfrm>
            <a:off x="9359555" y="3573154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15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EF4DB15-6BC9-A2A7-11F2-F15B5680118F}"/>
              </a:ext>
            </a:extLst>
          </p:cNvPr>
          <p:cNvSpPr txBox="1"/>
          <p:nvPr/>
        </p:nvSpPr>
        <p:spPr>
          <a:xfrm>
            <a:off x="2333785" y="4604524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63FDEAB-03D3-FBC7-8776-F756E7A51585}"/>
              </a:ext>
            </a:extLst>
          </p:cNvPr>
          <p:cNvSpPr txBox="1"/>
          <p:nvPr/>
        </p:nvSpPr>
        <p:spPr>
          <a:xfrm>
            <a:off x="2341591" y="4832066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171B0A-0D43-104C-9D27-201A7ECDC196}"/>
              </a:ext>
            </a:extLst>
          </p:cNvPr>
          <p:cNvSpPr txBox="1"/>
          <p:nvPr/>
        </p:nvSpPr>
        <p:spPr>
          <a:xfrm>
            <a:off x="1428910" y="5016282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FBCE687-FCCF-BBE5-74E8-4012BD8FD291}"/>
              </a:ext>
            </a:extLst>
          </p:cNvPr>
          <p:cNvSpPr txBox="1"/>
          <p:nvPr/>
        </p:nvSpPr>
        <p:spPr>
          <a:xfrm>
            <a:off x="2689221" y="4619423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Distributes workload and storage details, hardware Resources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A76E15B-68AF-3FBC-ABC5-18AFD5E9D925}"/>
              </a:ext>
            </a:extLst>
          </p:cNvPr>
          <p:cNvCxnSpPr/>
          <p:nvPr/>
        </p:nvCxnSpPr>
        <p:spPr>
          <a:xfrm>
            <a:off x="6820746" y="1502152"/>
            <a:ext cx="80890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82AB382D-F81B-FB9F-6539-528DB4C781C6}"/>
              </a:ext>
            </a:extLst>
          </p:cNvPr>
          <p:cNvSpPr txBox="1"/>
          <p:nvPr/>
        </p:nvSpPr>
        <p:spPr>
          <a:xfrm>
            <a:off x="6999900" y="1305596"/>
            <a:ext cx="911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Register SF Manager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AD816DC-047A-64E9-FA97-C69152E476E1}"/>
              </a:ext>
            </a:extLst>
          </p:cNvPr>
          <p:cNvSpPr txBox="1"/>
          <p:nvPr/>
        </p:nvSpPr>
        <p:spPr>
          <a:xfrm rot="414182">
            <a:off x="601717" y="1888057"/>
            <a:ext cx="3141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Need to capture</a:t>
            </a:r>
          </a:p>
          <a:p>
            <a:r>
              <a:rPr lang="en-US" b="1" dirty="0">
                <a:solidFill>
                  <a:srgbClr val="FF0000"/>
                </a:solidFill>
              </a:rPr>
              <a:t>Prolog/epilog/housekeeping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07F4DA-F684-8C24-5794-6A81F114ED66}"/>
              </a:ext>
            </a:extLst>
          </p:cNvPr>
          <p:cNvSpPr txBox="1"/>
          <p:nvPr/>
        </p:nvSpPr>
        <p:spPr>
          <a:xfrm>
            <a:off x="6735926" y="1311926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4269133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8C217-33EE-0F52-838D-193FEC040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7F4C07-EAFD-A953-CC72-41657A1A7168}"/>
              </a:ext>
            </a:extLst>
          </p:cNvPr>
          <p:cNvSpPr/>
          <p:nvPr/>
        </p:nvSpPr>
        <p:spPr>
          <a:xfrm>
            <a:off x="1786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6C59FE-A81D-D1EA-8D17-6E33FE4A70E6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322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5903EAE-164A-5991-7B7D-F03398B85CDD}"/>
              </a:ext>
            </a:extLst>
          </p:cNvPr>
          <p:cNvSpPr/>
          <p:nvPr/>
        </p:nvSpPr>
        <p:spPr>
          <a:xfrm>
            <a:off x="107400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FAAD34-86A0-6E93-9591-8824010AA07F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42759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89997C-F177-4B26-D25D-DCA84666F155}"/>
              </a:ext>
            </a:extLst>
          </p:cNvPr>
          <p:cNvSpPr/>
          <p:nvPr/>
        </p:nvSpPr>
        <p:spPr>
          <a:xfrm>
            <a:off x="1978883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CD34FF-B373-F740-AED2-4A429437B805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2332467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CC47F71-D310-2468-00FD-073CA1F0BFA2}"/>
              </a:ext>
            </a:extLst>
          </p:cNvPr>
          <p:cNvSpPr/>
          <p:nvPr/>
        </p:nvSpPr>
        <p:spPr>
          <a:xfrm>
            <a:off x="28837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2205DD-D07E-1083-5C16-A35A019C711F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32373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D661E07-3015-6CE2-B4E3-58BF06D77EF7}"/>
              </a:ext>
            </a:extLst>
          </p:cNvPr>
          <p:cNvSpPr/>
          <p:nvPr/>
        </p:nvSpPr>
        <p:spPr>
          <a:xfrm>
            <a:off x="3788632" y="333890"/>
            <a:ext cx="707167" cy="28523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Knapsack Scheduler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35944B-A412-BB51-FBFA-B1DE7F128449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4142216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9DF2302-0BE3-EDA2-D42D-5FBD2659AB0B}"/>
              </a:ext>
            </a:extLst>
          </p:cNvPr>
          <p:cNvSpPr/>
          <p:nvPr/>
        </p:nvSpPr>
        <p:spPr>
          <a:xfrm>
            <a:off x="4693506" y="333890"/>
            <a:ext cx="707167" cy="285235"/>
          </a:xfrm>
          <a:prstGeom prst="rect">
            <a:avLst/>
          </a:prstGeom>
          <a:solidFill>
            <a:srgbClr val="B88B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Broker 0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84CE71-7630-67FB-4782-3B97E4AB446E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5047090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FFEE269-3683-A2EA-A39D-03612A0A0248}"/>
              </a:ext>
            </a:extLst>
          </p:cNvPr>
          <p:cNvSpPr/>
          <p:nvPr/>
        </p:nvSpPr>
        <p:spPr>
          <a:xfrm>
            <a:off x="6438101" y="333890"/>
            <a:ext cx="798645" cy="29462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dirty="0"/>
              <a:t>Swordfish</a:t>
            </a:r>
          </a:p>
          <a:p>
            <a:pPr algn="ctr">
              <a:tabLst>
                <a:tab pos="796925" algn="l"/>
              </a:tabLst>
            </a:pPr>
            <a:r>
              <a:rPr lang="en-US" sz="800" dirty="0"/>
              <a:t>Storage Manager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BB141A0-10A0-610F-4A36-00949ABFAEF2}"/>
              </a:ext>
            </a:extLst>
          </p:cNvPr>
          <p:cNvCxnSpPr>
            <a:cxnSpLocks/>
          </p:cNvCxnSpPr>
          <p:nvPr/>
        </p:nvCxnSpPr>
        <p:spPr>
          <a:xfrm>
            <a:off x="6793633" y="594098"/>
            <a:ext cx="54226" cy="608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68DC8-C765-ADEF-F9BE-47C883EE7F69}"/>
              </a:ext>
            </a:extLst>
          </p:cNvPr>
          <p:cNvSpPr/>
          <p:nvPr/>
        </p:nvSpPr>
        <p:spPr>
          <a:xfrm>
            <a:off x="8098251" y="333890"/>
            <a:ext cx="81483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 CDC Agent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1031233-3FE1-09FE-6443-78B398864885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8505670" y="619125"/>
            <a:ext cx="12464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7F541-6DAB-F0D4-D379-5FBEE0391A8D}"/>
              </a:ext>
            </a:extLst>
          </p:cNvPr>
          <p:cNvSpPr/>
          <p:nvPr/>
        </p:nvSpPr>
        <p:spPr>
          <a:xfrm>
            <a:off x="8986969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Agent/CDC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6618C8E-088C-177B-850F-DD36318AD450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9340553" y="619125"/>
            <a:ext cx="109335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9B4AA329-374A-D048-78AF-F607171F07DA}"/>
              </a:ext>
            </a:extLst>
          </p:cNvPr>
          <p:cNvSpPr/>
          <p:nvPr/>
        </p:nvSpPr>
        <p:spPr>
          <a:xfrm>
            <a:off x="9785780" y="333890"/>
            <a:ext cx="886983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DDC Agent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25F3F6-08E5-BAEF-2C2E-5434E990DB59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10229272" y="619125"/>
            <a:ext cx="12170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3A09C1D-40C9-92ED-F2C1-63A9649C2CAE}"/>
              </a:ext>
            </a:extLst>
          </p:cNvPr>
          <p:cNvSpPr/>
          <p:nvPr/>
        </p:nvSpPr>
        <p:spPr>
          <a:xfrm>
            <a:off x="10764407" y="333890"/>
            <a:ext cx="52387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DDC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9E4135D-C309-0452-8D30-56917C555F94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11026345" y="619125"/>
            <a:ext cx="91645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194CDBFB-E383-DA64-38F1-AD2EE160B1C1}"/>
              </a:ext>
            </a:extLst>
          </p:cNvPr>
          <p:cNvSpPr/>
          <p:nvPr/>
        </p:nvSpPr>
        <p:spPr>
          <a:xfrm>
            <a:off x="11321620" y="333890"/>
            <a:ext cx="86979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NVMe</a:t>
            </a:r>
            <a:r>
              <a:rPr lang="en-US" sz="800" dirty="0">
                <a:solidFill>
                  <a:schemeClr val="bg1"/>
                </a:solidFill>
              </a:rPr>
              <a:t> Storage Subsystem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23B5E6D-731B-F390-6455-11689172B889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11756518" y="619125"/>
            <a:ext cx="65294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628B238-F828-A6FD-6B11-CEA1ABCC5460}"/>
              </a:ext>
            </a:extLst>
          </p:cNvPr>
          <p:cNvSpPr/>
          <p:nvPr/>
        </p:nvSpPr>
        <p:spPr>
          <a:xfrm>
            <a:off x="7286127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Server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FBBB668-EE49-F19E-5B97-1824A86EF068}"/>
              </a:ext>
            </a:extLst>
          </p:cNvPr>
          <p:cNvCxnSpPr>
            <a:cxnSpLocks/>
          </p:cNvCxnSpPr>
          <p:nvPr/>
        </p:nvCxnSpPr>
        <p:spPr>
          <a:xfrm>
            <a:off x="7629654" y="619124"/>
            <a:ext cx="104646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A320E02-CCD1-4605-BBC6-35C30A217C2A}"/>
              </a:ext>
            </a:extLst>
          </p:cNvPr>
          <p:cNvCxnSpPr/>
          <p:nvPr/>
        </p:nvCxnSpPr>
        <p:spPr>
          <a:xfrm flipH="1">
            <a:off x="2332467" y="1030971"/>
            <a:ext cx="270829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9A5C72F-5BA1-7E81-5D2C-9D5042BFA7BB}"/>
              </a:ext>
            </a:extLst>
          </p:cNvPr>
          <p:cNvCxnSpPr>
            <a:cxnSpLocks/>
          </p:cNvCxnSpPr>
          <p:nvPr/>
        </p:nvCxnSpPr>
        <p:spPr>
          <a:xfrm flipH="1">
            <a:off x="1427592" y="869863"/>
            <a:ext cx="361317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A5E3C6C-76A7-8FA7-BC4A-EE047F03F0BD}"/>
              </a:ext>
            </a:extLst>
          </p:cNvPr>
          <p:cNvSpPr txBox="1"/>
          <p:nvPr/>
        </p:nvSpPr>
        <p:spPr>
          <a:xfrm>
            <a:off x="1965187" y="640409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Distributes workload and storage details, hardware Resources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A043425-4D36-8714-F014-C8FAB0888101}"/>
              </a:ext>
            </a:extLst>
          </p:cNvPr>
          <p:cNvCxnSpPr>
            <a:cxnSpLocks/>
          </p:cNvCxnSpPr>
          <p:nvPr/>
        </p:nvCxnSpPr>
        <p:spPr>
          <a:xfrm>
            <a:off x="1611075" y="4719572"/>
            <a:ext cx="9468506" cy="76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34C928DE-AFDC-72C8-26C1-A5BB4CFA836C}"/>
              </a:ext>
            </a:extLst>
          </p:cNvPr>
          <p:cNvSpPr txBox="1"/>
          <p:nvPr/>
        </p:nvSpPr>
        <p:spPr>
          <a:xfrm>
            <a:off x="4414483" y="3127880"/>
            <a:ext cx="26535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Connection made and storage accessed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0ADE8E7-DCC5-083C-1B7D-4E0C04AB230A}"/>
              </a:ext>
            </a:extLst>
          </p:cNvPr>
          <p:cNvCxnSpPr>
            <a:cxnSpLocks/>
          </p:cNvCxnSpPr>
          <p:nvPr/>
        </p:nvCxnSpPr>
        <p:spPr>
          <a:xfrm flipV="1">
            <a:off x="1371823" y="3506858"/>
            <a:ext cx="10438276" cy="111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A187D236-5789-ECCD-32ED-3EA540E61D12}"/>
              </a:ext>
            </a:extLst>
          </p:cNvPr>
          <p:cNvSpPr txBox="1"/>
          <p:nvPr/>
        </p:nvSpPr>
        <p:spPr>
          <a:xfrm>
            <a:off x="6789256" y="3302556"/>
            <a:ext cx="24556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Connection made and storage accessed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561337-0E74-54E5-52C1-038185A7392A}"/>
              </a:ext>
            </a:extLst>
          </p:cNvPr>
          <p:cNvSpPr txBox="1"/>
          <p:nvPr/>
        </p:nvSpPr>
        <p:spPr>
          <a:xfrm>
            <a:off x="399031" y="42033"/>
            <a:ext cx="27603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00D58B-125B-A5A6-768B-0C6CB62FC262}"/>
              </a:ext>
            </a:extLst>
          </p:cNvPr>
          <p:cNvSpPr txBox="1"/>
          <p:nvPr/>
        </p:nvSpPr>
        <p:spPr>
          <a:xfrm>
            <a:off x="1323357" y="42033"/>
            <a:ext cx="27764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3FF50B-2590-DF1F-C17B-6334ADD0AB14}"/>
              </a:ext>
            </a:extLst>
          </p:cNvPr>
          <p:cNvSpPr txBox="1"/>
          <p:nvPr/>
        </p:nvSpPr>
        <p:spPr>
          <a:xfrm>
            <a:off x="2199256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B48D81-FA55-9AEA-8D29-80755FABFB3F}"/>
              </a:ext>
            </a:extLst>
          </p:cNvPr>
          <p:cNvSpPr txBox="1"/>
          <p:nvPr/>
        </p:nvSpPr>
        <p:spPr>
          <a:xfrm>
            <a:off x="3100969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2EE759-8DCB-AD1A-DFE1-2379EBB78094}"/>
              </a:ext>
            </a:extLst>
          </p:cNvPr>
          <p:cNvSpPr txBox="1"/>
          <p:nvPr/>
        </p:nvSpPr>
        <p:spPr>
          <a:xfrm>
            <a:off x="4006027" y="42033"/>
            <a:ext cx="26962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B679672-2D70-83B3-F244-CC3EB9E1E804}"/>
              </a:ext>
            </a:extLst>
          </p:cNvPr>
          <p:cNvSpPr txBox="1"/>
          <p:nvPr/>
        </p:nvSpPr>
        <p:spPr>
          <a:xfrm>
            <a:off x="4915234" y="42033"/>
            <a:ext cx="26481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F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AA362F7-F5EB-B3B6-2FF2-CC2DB9D501A1}"/>
              </a:ext>
            </a:extLst>
          </p:cNvPr>
          <p:cNvSpPr txBox="1"/>
          <p:nvPr/>
        </p:nvSpPr>
        <p:spPr>
          <a:xfrm>
            <a:off x="8351893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A87265-9B3A-BC80-6081-D6239AD23022}"/>
              </a:ext>
            </a:extLst>
          </p:cNvPr>
          <p:cNvSpPr txBox="1"/>
          <p:nvPr/>
        </p:nvSpPr>
        <p:spPr>
          <a:xfrm>
            <a:off x="7479813" y="42033"/>
            <a:ext cx="23596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J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D3E6964-34EE-710A-6E38-367FC06FC9B4}"/>
              </a:ext>
            </a:extLst>
          </p:cNvPr>
          <p:cNvSpPr txBox="1"/>
          <p:nvPr/>
        </p:nvSpPr>
        <p:spPr>
          <a:xfrm>
            <a:off x="6670888" y="42033"/>
            <a:ext cx="26642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59847F3-E381-38AC-E221-47F107A8E4B2}"/>
              </a:ext>
            </a:extLst>
          </p:cNvPr>
          <p:cNvSpPr txBox="1"/>
          <p:nvPr/>
        </p:nvSpPr>
        <p:spPr>
          <a:xfrm>
            <a:off x="9176523" y="42033"/>
            <a:ext cx="26161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FF6F24-2AFC-9481-3409-B350BCB2D4B0}"/>
              </a:ext>
            </a:extLst>
          </p:cNvPr>
          <p:cNvSpPr txBox="1"/>
          <p:nvPr/>
        </p:nvSpPr>
        <p:spPr>
          <a:xfrm>
            <a:off x="10850656" y="42033"/>
            <a:ext cx="29367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15AB704-98DF-6CA3-1B4C-FF2DE167E254}"/>
              </a:ext>
            </a:extLst>
          </p:cNvPr>
          <p:cNvSpPr txBox="1"/>
          <p:nvPr/>
        </p:nvSpPr>
        <p:spPr>
          <a:xfrm>
            <a:off x="11582432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4D7D30F-F71A-2826-8ADC-EF00943B6C8A}"/>
              </a:ext>
            </a:extLst>
          </p:cNvPr>
          <p:cNvSpPr txBox="1"/>
          <p:nvPr/>
        </p:nvSpPr>
        <p:spPr>
          <a:xfrm>
            <a:off x="10052545" y="42033"/>
            <a:ext cx="30649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M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AB585C7-4021-57DC-5EDE-322CA5B90D97}"/>
              </a:ext>
            </a:extLst>
          </p:cNvPr>
          <p:cNvSpPr txBox="1"/>
          <p:nvPr/>
        </p:nvSpPr>
        <p:spPr>
          <a:xfrm>
            <a:off x="1427591" y="665962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19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0492851-1575-5435-58E0-3505438ED470}"/>
              </a:ext>
            </a:extLst>
          </p:cNvPr>
          <p:cNvSpPr txBox="1"/>
          <p:nvPr/>
        </p:nvSpPr>
        <p:spPr>
          <a:xfrm>
            <a:off x="2333785" y="841426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91B5963-D79A-AC39-7285-9B625C153029}"/>
              </a:ext>
            </a:extLst>
          </p:cNvPr>
          <p:cNvSpPr txBox="1"/>
          <p:nvPr/>
        </p:nvSpPr>
        <p:spPr>
          <a:xfrm>
            <a:off x="2341591" y="1068968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C572762-D059-5B19-0E93-38338949295B}"/>
              </a:ext>
            </a:extLst>
          </p:cNvPr>
          <p:cNvSpPr txBox="1"/>
          <p:nvPr/>
        </p:nvSpPr>
        <p:spPr>
          <a:xfrm>
            <a:off x="1428910" y="3316445"/>
            <a:ext cx="3669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0DBFF93-CDEE-3E07-D8A0-C68A7BB1B737}"/>
              </a:ext>
            </a:extLst>
          </p:cNvPr>
          <p:cNvSpPr txBox="1"/>
          <p:nvPr/>
        </p:nvSpPr>
        <p:spPr>
          <a:xfrm>
            <a:off x="2689221" y="856325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Distributes workload and storage details, hardware Resources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4D1603F-A067-DDA3-0992-FD6A04EAF77A}"/>
              </a:ext>
            </a:extLst>
          </p:cNvPr>
          <p:cNvSpPr txBox="1"/>
          <p:nvPr/>
        </p:nvSpPr>
        <p:spPr>
          <a:xfrm rot="414182">
            <a:off x="-1444003" y="4946241"/>
            <a:ext cx="3141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Need to capture</a:t>
            </a:r>
          </a:p>
          <a:p>
            <a:r>
              <a:rPr lang="en-US" b="1" dirty="0">
                <a:solidFill>
                  <a:srgbClr val="FF0000"/>
                </a:solidFill>
              </a:rPr>
              <a:t>Prolog/epilog/housekeeping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76621FB-64F6-F7C8-4AA0-AB8BEDC11864}"/>
              </a:ext>
            </a:extLst>
          </p:cNvPr>
          <p:cNvCxnSpPr>
            <a:cxnSpLocks/>
          </p:cNvCxnSpPr>
          <p:nvPr/>
        </p:nvCxnSpPr>
        <p:spPr>
          <a:xfrm>
            <a:off x="1427591" y="4097148"/>
            <a:ext cx="10328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9963E8D-6DA9-6AFB-ABA7-9284694349C2}"/>
              </a:ext>
            </a:extLst>
          </p:cNvPr>
          <p:cNvSpPr txBox="1"/>
          <p:nvPr/>
        </p:nvSpPr>
        <p:spPr>
          <a:xfrm>
            <a:off x="2322942" y="1896401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Sends Connect request to </a:t>
            </a:r>
            <a:r>
              <a:rPr lang="en-US" sz="800" dirty="0" err="1"/>
              <a:t>NVMe</a:t>
            </a:r>
            <a:r>
              <a:rPr lang="en-US" sz="800" dirty="0"/>
              <a:t> Subsystem, connection created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140E4-8161-D0AB-3E1C-38A4E15ADC3D}"/>
              </a:ext>
            </a:extLst>
          </p:cNvPr>
          <p:cNvSpPr txBox="1"/>
          <p:nvPr/>
        </p:nvSpPr>
        <p:spPr>
          <a:xfrm>
            <a:off x="1565370" y="1894730"/>
            <a:ext cx="49704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22.1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D733970-291F-96BA-39F3-3905361F6BA9}"/>
              </a:ext>
            </a:extLst>
          </p:cNvPr>
          <p:cNvCxnSpPr>
            <a:cxnSpLocks/>
          </p:cNvCxnSpPr>
          <p:nvPr/>
        </p:nvCxnSpPr>
        <p:spPr>
          <a:xfrm>
            <a:off x="1462177" y="2107334"/>
            <a:ext cx="1032467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C0CF3AC-096D-A1FF-B101-4400F7516CBB}"/>
              </a:ext>
            </a:extLst>
          </p:cNvPr>
          <p:cNvSpPr txBox="1"/>
          <p:nvPr/>
        </p:nvSpPr>
        <p:spPr>
          <a:xfrm>
            <a:off x="2886642" y="2288204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Sends Connect request to </a:t>
            </a:r>
            <a:r>
              <a:rPr lang="en-US" sz="800" dirty="0" err="1"/>
              <a:t>NVMe</a:t>
            </a:r>
            <a:r>
              <a:rPr lang="en-US" sz="800" dirty="0"/>
              <a:t> Subsystem, connection created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7F0DC6-0168-980D-5ACA-B186A117637B}"/>
              </a:ext>
            </a:extLst>
          </p:cNvPr>
          <p:cNvSpPr txBox="1"/>
          <p:nvPr/>
        </p:nvSpPr>
        <p:spPr>
          <a:xfrm>
            <a:off x="2349046" y="2313757"/>
            <a:ext cx="49704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22.2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B8BDB09-7012-B0DC-622F-7FFE28E8FF51}"/>
              </a:ext>
            </a:extLst>
          </p:cNvPr>
          <p:cNvCxnSpPr>
            <a:cxnSpLocks/>
          </p:cNvCxnSpPr>
          <p:nvPr/>
        </p:nvCxnSpPr>
        <p:spPr>
          <a:xfrm>
            <a:off x="2341591" y="2499815"/>
            <a:ext cx="9445256" cy="0"/>
          </a:xfrm>
          <a:prstGeom prst="straightConnector1">
            <a:avLst/>
          </a:prstGeom>
          <a:ln>
            <a:solidFill>
              <a:srgbClr val="FF3399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1B66EC7F-C1C2-F8E5-26D2-F80B47DA72CA}"/>
              </a:ext>
            </a:extLst>
          </p:cNvPr>
          <p:cNvSpPr txBox="1"/>
          <p:nvPr/>
        </p:nvSpPr>
        <p:spPr>
          <a:xfrm>
            <a:off x="2319436" y="2658840"/>
            <a:ext cx="3498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Validate </a:t>
            </a:r>
            <a:r>
              <a:rPr lang="en-US" sz="800" dirty="0" err="1"/>
              <a:t>NVMe</a:t>
            </a:r>
            <a:r>
              <a:rPr lang="en-US" sz="800" dirty="0"/>
              <a:t> Subsystem Volumes and Namespace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B10896D-AC4F-5807-7236-3BD1A003178E}"/>
              </a:ext>
            </a:extLst>
          </p:cNvPr>
          <p:cNvSpPr txBox="1"/>
          <p:nvPr/>
        </p:nvSpPr>
        <p:spPr>
          <a:xfrm>
            <a:off x="1561864" y="2657169"/>
            <a:ext cx="49704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/>
              <a:t>22.3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F936302-70FC-9F9D-DF4E-C65E937CE7C8}"/>
              </a:ext>
            </a:extLst>
          </p:cNvPr>
          <p:cNvCxnSpPr>
            <a:cxnSpLocks/>
          </p:cNvCxnSpPr>
          <p:nvPr/>
        </p:nvCxnSpPr>
        <p:spPr>
          <a:xfrm>
            <a:off x="1458671" y="2869773"/>
            <a:ext cx="10324670" cy="0"/>
          </a:xfrm>
          <a:prstGeom prst="straightConnector1">
            <a:avLst/>
          </a:prstGeom>
          <a:ln>
            <a:solidFill>
              <a:srgbClr val="FF3399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021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8159B-8B6D-7686-4D9C-A9C8BFBC7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BB2C0F-9A82-56AF-00B7-C64FFC4D5864}"/>
              </a:ext>
            </a:extLst>
          </p:cNvPr>
          <p:cNvSpPr/>
          <p:nvPr/>
        </p:nvSpPr>
        <p:spPr>
          <a:xfrm>
            <a:off x="1786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1499D7-654E-F51F-282F-656A24C4FF57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322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335472E-C292-EEC3-7176-B486366B2090}"/>
              </a:ext>
            </a:extLst>
          </p:cNvPr>
          <p:cNvSpPr/>
          <p:nvPr/>
        </p:nvSpPr>
        <p:spPr>
          <a:xfrm>
            <a:off x="107400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0511AE-1BF7-B7E7-2712-92B41CDA4E48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42759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EA9B463-9772-805C-C4FE-4995A34F1AF8}"/>
              </a:ext>
            </a:extLst>
          </p:cNvPr>
          <p:cNvSpPr/>
          <p:nvPr/>
        </p:nvSpPr>
        <p:spPr>
          <a:xfrm>
            <a:off x="1978883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506F73-69CD-85DC-F28C-0D0CF571495D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2332467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24ACB9F-D613-65AD-0BEE-08B635E169D0}"/>
              </a:ext>
            </a:extLst>
          </p:cNvPr>
          <p:cNvSpPr/>
          <p:nvPr/>
        </p:nvSpPr>
        <p:spPr>
          <a:xfrm>
            <a:off x="28837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442E29-E765-185F-E928-3A03F3C6B8FF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32373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BD4FCAA-6F68-86DB-1D73-A4862D80F82A}"/>
              </a:ext>
            </a:extLst>
          </p:cNvPr>
          <p:cNvSpPr/>
          <p:nvPr/>
        </p:nvSpPr>
        <p:spPr>
          <a:xfrm>
            <a:off x="3788632" y="333890"/>
            <a:ext cx="707167" cy="28523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Knapsack Scheduler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CF89B4-B70A-2B04-6FAC-B37B2411607E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4142216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F164277-E5CB-F494-5805-9060F7E22029}"/>
              </a:ext>
            </a:extLst>
          </p:cNvPr>
          <p:cNvSpPr/>
          <p:nvPr/>
        </p:nvSpPr>
        <p:spPr>
          <a:xfrm>
            <a:off x="4693506" y="333890"/>
            <a:ext cx="707167" cy="285235"/>
          </a:xfrm>
          <a:prstGeom prst="rect">
            <a:avLst/>
          </a:prstGeom>
          <a:solidFill>
            <a:srgbClr val="B88B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Broker 0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BB95FF-7DD8-0509-C55B-045967243070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5047090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599FCD6-8533-B095-B808-A79A7068EFD1}"/>
              </a:ext>
            </a:extLst>
          </p:cNvPr>
          <p:cNvSpPr/>
          <p:nvPr/>
        </p:nvSpPr>
        <p:spPr>
          <a:xfrm>
            <a:off x="5535133" y="333890"/>
            <a:ext cx="842750" cy="285235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Flux/Sunfish Adapter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B7AAEE-F2EE-E875-CE3A-9EA06E72F2DF}"/>
              </a:ext>
            </a:extLst>
          </p:cNvPr>
          <p:cNvCxnSpPr>
            <a:cxnSpLocks/>
          </p:cNvCxnSpPr>
          <p:nvPr/>
        </p:nvCxnSpPr>
        <p:spPr>
          <a:xfrm>
            <a:off x="5937288" y="619640"/>
            <a:ext cx="60274" cy="608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9E9E8EC-BBC5-DCFB-05BD-41762DD284EA}"/>
              </a:ext>
            </a:extLst>
          </p:cNvPr>
          <p:cNvSpPr/>
          <p:nvPr/>
        </p:nvSpPr>
        <p:spPr>
          <a:xfrm>
            <a:off x="6438101" y="333890"/>
            <a:ext cx="798645" cy="29462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dirty="0"/>
              <a:t>Swordfish</a:t>
            </a:r>
          </a:p>
          <a:p>
            <a:pPr algn="ctr">
              <a:tabLst>
                <a:tab pos="796925" algn="l"/>
              </a:tabLst>
            </a:pPr>
            <a:r>
              <a:rPr lang="en-US" sz="800" dirty="0"/>
              <a:t>Storage Manager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FD3D4D3-972B-95DC-AC86-BE3034DDA289}"/>
              </a:ext>
            </a:extLst>
          </p:cNvPr>
          <p:cNvCxnSpPr>
            <a:cxnSpLocks/>
          </p:cNvCxnSpPr>
          <p:nvPr/>
        </p:nvCxnSpPr>
        <p:spPr>
          <a:xfrm>
            <a:off x="6793633" y="594098"/>
            <a:ext cx="54226" cy="608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20919ACD-C2C7-B96A-335C-3516D39A35DE}"/>
              </a:ext>
            </a:extLst>
          </p:cNvPr>
          <p:cNvSpPr/>
          <p:nvPr/>
        </p:nvSpPr>
        <p:spPr>
          <a:xfrm>
            <a:off x="8098251" y="333890"/>
            <a:ext cx="81483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Agent Heartbeat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2384164-7120-74C6-A3CA-9225EA79109B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8505670" y="619125"/>
            <a:ext cx="12464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7B1692E-4F22-A891-F928-0A4D686B7D2A}"/>
              </a:ext>
            </a:extLst>
          </p:cNvPr>
          <p:cNvSpPr/>
          <p:nvPr/>
        </p:nvSpPr>
        <p:spPr>
          <a:xfrm>
            <a:off x="8986969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Agent/CDC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A600F32-A7F0-645A-1D7F-75FD1DEDE9B0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9340553" y="619125"/>
            <a:ext cx="109335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9DE61556-06BA-11D0-A19C-020FBA72311C}"/>
              </a:ext>
            </a:extLst>
          </p:cNvPr>
          <p:cNvSpPr/>
          <p:nvPr/>
        </p:nvSpPr>
        <p:spPr>
          <a:xfrm>
            <a:off x="9785780" y="333890"/>
            <a:ext cx="886983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DDC Flux Agent Heartbeat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C1CB2F6-4FDC-D0E0-10F8-34F93DC28F6A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10229272" y="619125"/>
            <a:ext cx="12170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E30A71E-779E-30BA-87D6-262E6001D0F1}"/>
              </a:ext>
            </a:extLst>
          </p:cNvPr>
          <p:cNvSpPr/>
          <p:nvPr/>
        </p:nvSpPr>
        <p:spPr>
          <a:xfrm>
            <a:off x="10764407" y="333890"/>
            <a:ext cx="52387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DDC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BF55B92-A12E-5188-1BB2-28817AA4E13B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11026345" y="619125"/>
            <a:ext cx="91645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14F2CC1-2030-1EEB-0122-2C0CE2B74CC3}"/>
              </a:ext>
            </a:extLst>
          </p:cNvPr>
          <p:cNvSpPr/>
          <p:nvPr/>
        </p:nvSpPr>
        <p:spPr>
          <a:xfrm>
            <a:off x="11321620" y="333890"/>
            <a:ext cx="86979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NVMe</a:t>
            </a:r>
            <a:r>
              <a:rPr lang="en-US" sz="800" dirty="0">
                <a:solidFill>
                  <a:schemeClr val="bg1"/>
                </a:solidFill>
              </a:rPr>
              <a:t> Storage Subsystem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51DF6B2-E5D0-F95F-3BAE-EB583B9B1005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11756518" y="619125"/>
            <a:ext cx="65294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F3B0F9DA-E75B-D6FA-C7FF-98805FE61F2F}"/>
              </a:ext>
            </a:extLst>
          </p:cNvPr>
          <p:cNvSpPr/>
          <p:nvPr/>
        </p:nvSpPr>
        <p:spPr>
          <a:xfrm>
            <a:off x="7286127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Server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759CDE6-1217-325B-CC48-618D769CAD8C}"/>
              </a:ext>
            </a:extLst>
          </p:cNvPr>
          <p:cNvCxnSpPr>
            <a:cxnSpLocks/>
          </p:cNvCxnSpPr>
          <p:nvPr/>
        </p:nvCxnSpPr>
        <p:spPr>
          <a:xfrm>
            <a:off x="7629654" y="619124"/>
            <a:ext cx="104646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92E7D8A-2C93-2AE8-417C-6012A60B0C30}"/>
              </a:ext>
            </a:extLst>
          </p:cNvPr>
          <p:cNvSpPr txBox="1"/>
          <p:nvPr/>
        </p:nvSpPr>
        <p:spPr>
          <a:xfrm>
            <a:off x="399031" y="42033"/>
            <a:ext cx="27603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62524E-0040-DC88-0B99-AB3C74895263}"/>
              </a:ext>
            </a:extLst>
          </p:cNvPr>
          <p:cNvSpPr txBox="1"/>
          <p:nvPr/>
        </p:nvSpPr>
        <p:spPr>
          <a:xfrm>
            <a:off x="1323357" y="42033"/>
            <a:ext cx="27764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584B33B-B8E4-4942-8DBE-4A81656ADF2C}"/>
              </a:ext>
            </a:extLst>
          </p:cNvPr>
          <p:cNvSpPr txBox="1"/>
          <p:nvPr/>
        </p:nvSpPr>
        <p:spPr>
          <a:xfrm>
            <a:off x="2199256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C6D8B1-48DF-E9B9-4C72-021A7D9929D8}"/>
              </a:ext>
            </a:extLst>
          </p:cNvPr>
          <p:cNvSpPr txBox="1"/>
          <p:nvPr/>
        </p:nvSpPr>
        <p:spPr>
          <a:xfrm>
            <a:off x="3100969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7CA38C-2650-22B6-182D-204245E47B2B}"/>
              </a:ext>
            </a:extLst>
          </p:cNvPr>
          <p:cNvSpPr txBox="1"/>
          <p:nvPr/>
        </p:nvSpPr>
        <p:spPr>
          <a:xfrm>
            <a:off x="4006027" y="42033"/>
            <a:ext cx="26962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E4C8DF-D4FA-D881-084A-6F49D1A31ED6}"/>
              </a:ext>
            </a:extLst>
          </p:cNvPr>
          <p:cNvSpPr txBox="1"/>
          <p:nvPr/>
        </p:nvSpPr>
        <p:spPr>
          <a:xfrm>
            <a:off x="4915234" y="42033"/>
            <a:ext cx="26481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F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60C3670-FBE9-F389-1312-4D4F080314C9}"/>
              </a:ext>
            </a:extLst>
          </p:cNvPr>
          <p:cNvSpPr txBox="1"/>
          <p:nvPr/>
        </p:nvSpPr>
        <p:spPr>
          <a:xfrm>
            <a:off x="5792261" y="42033"/>
            <a:ext cx="29367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A8D0E9-9F51-8560-75B0-8858D55A14A6}"/>
              </a:ext>
            </a:extLst>
          </p:cNvPr>
          <p:cNvSpPr txBox="1"/>
          <p:nvPr/>
        </p:nvSpPr>
        <p:spPr>
          <a:xfrm>
            <a:off x="8351893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C95043-2E3E-CB6B-7F35-7460BC2B1049}"/>
              </a:ext>
            </a:extLst>
          </p:cNvPr>
          <p:cNvSpPr txBox="1"/>
          <p:nvPr/>
        </p:nvSpPr>
        <p:spPr>
          <a:xfrm>
            <a:off x="7479813" y="42033"/>
            <a:ext cx="23596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J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26B7568-88F9-6CFB-89B6-15B666B2D480}"/>
              </a:ext>
            </a:extLst>
          </p:cNvPr>
          <p:cNvSpPr txBox="1"/>
          <p:nvPr/>
        </p:nvSpPr>
        <p:spPr>
          <a:xfrm>
            <a:off x="6670888" y="42033"/>
            <a:ext cx="26642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B2A75C7-053E-CE9C-B569-0F8211BF8613}"/>
              </a:ext>
            </a:extLst>
          </p:cNvPr>
          <p:cNvSpPr txBox="1"/>
          <p:nvPr/>
        </p:nvSpPr>
        <p:spPr>
          <a:xfrm>
            <a:off x="9176523" y="42033"/>
            <a:ext cx="26161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751833B-4541-C5EA-C808-8D00ACA0A62B}"/>
              </a:ext>
            </a:extLst>
          </p:cNvPr>
          <p:cNvSpPr txBox="1"/>
          <p:nvPr/>
        </p:nvSpPr>
        <p:spPr>
          <a:xfrm>
            <a:off x="10850656" y="42033"/>
            <a:ext cx="29367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DE9A30B-A032-65E8-FDF2-18B5E3FE9725}"/>
              </a:ext>
            </a:extLst>
          </p:cNvPr>
          <p:cNvSpPr txBox="1"/>
          <p:nvPr/>
        </p:nvSpPr>
        <p:spPr>
          <a:xfrm>
            <a:off x="11582432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D99339E-F0CD-8341-5E5E-7CA760D78646}"/>
              </a:ext>
            </a:extLst>
          </p:cNvPr>
          <p:cNvSpPr txBox="1"/>
          <p:nvPr/>
        </p:nvSpPr>
        <p:spPr>
          <a:xfrm>
            <a:off x="10052545" y="42033"/>
            <a:ext cx="30649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4F82370-A27E-F199-D492-A1A35886B445}"/>
              </a:ext>
            </a:extLst>
          </p:cNvPr>
          <p:cNvSpPr txBox="1"/>
          <p:nvPr/>
        </p:nvSpPr>
        <p:spPr>
          <a:xfrm rot="414182">
            <a:off x="3661437" y="2511365"/>
            <a:ext cx="6387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Need a version of slide 5 dealing with job completion</a:t>
            </a:r>
          </a:p>
          <a:p>
            <a:r>
              <a:rPr lang="en-US" b="1" dirty="0">
                <a:solidFill>
                  <a:srgbClr val="FF0000"/>
                </a:solidFill>
              </a:rPr>
              <a:t>And resource recovery?</a:t>
            </a:r>
          </a:p>
        </p:txBody>
      </p:sp>
    </p:spTree>
    <p:extLst>
      <p:ext uri="{BB962C8B-B14F-4D97-AF65-F5344CB8AC3E}">
        <p14:creationId xmlns:p14="http://schemas.microsoft.com/office/powerpoint/2010/main" val="412290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7824-1F84-D4CC-24B2-DEF5C7472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3BA334-0599-FE8E-237C-B37CE783204E}"/>
              </a:ext>
            </a:extLst>
          </p:cNvPr>
          <p:cNvSpPr/>
          <p:nvPr/>
        </p:nvSpPr>
        <p:spPr>
          <a:xfrm>
            <a:off x="1786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CF431E-3CCA-E9D7-B799-CE76FEE5B835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322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92C2BBE-5DBE-DD5F-8654-1F8180D695E5}"/>
              </a:ext>
            </a:extLst>
          </p:cNvPr>
          <p:cNvSpPr/>
          <p:nvPr/>
        </p:nvSpPr>
        <p:spPr>
          <a:xfrm>
            <a:off x="107400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F85FA-5E32-024A-24D9-3573BB33CF42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42759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1971350-C33E-978E-AE92-87EBA6A0BB59}"/>
              </a:ext>
            </a:extLst>
          </p:cNvPr>
          <p:cNvSpPr/>
          <p:nvPr/>
        </p:nvSpPr>
        <p:spPr>
          <a:xfrm>
            <a:off x="1978883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B7C258-F654-EE7E-72AA-CD321E3454A7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2332467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C328278-A4CF-1665-27EC-C987112334E0}"/>
              </a:ext>
            </a:extLst>
          </p:cNvPr>
          <p:cNvSpPr/>
          <p:nvPr/>
        </p:nvSpPr>
        <p:spPr>
          <a:xfrm>
            <a:off x="2883758" y="333890"/>
            <a:ext cx="707167" cy="2852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Compute Node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7EF664-6425-0565-547F-75255F5593DE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3237342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CCBC91D-AD14-9294-0A2D-CC9CB033204A}"/>
              </a:ext>
            </a:extLst>
          </p:cNvPr>
          <p:cNvSpPr/>
          <p:nvPr/>
        </p:nvSpPr>
        <p:spPr>
          <a:xfrm>
            <a:off x="3788632" y="333890"/>
            <a:ext cx="707167" cy="28523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Knapsack Scheduler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2E4BEFC-CF89-A861-3DFC-73E35DA56777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4142216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A5AB55E-1250-4FD1-36A6-798C668A7BCA}"/>
              </a:ext>
            </a:extLst>
          </p:cNvPr>
          <p:cNvSpPr/>
          <p:nvPr/>
        </p:nvSpPr>
        <p:spPr>
          <a:xfrm>
            <a:off x="4693506" y="333890"/>
            <a:ext cx="707167" cy="285235"/>
          </a:xfrm>
          <a:prstGeom prst="rect">
            <a:avLst/>
          </a:prstGeom>
          <a:solidFill>
            <a:srgbClr val="B88B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 Broker 0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3A2755-7CAB-F782-6830-9024C1625F16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5047090" y="619125"/>
            <a:ext cx="0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60C5686-72F5-B102-9C09-9CBD84F319B3}"/>
              </a:ext>
            </a:extLst>
          </p:cNvPr>
          <p:cNvSpPr/>
          <p:nvPr/>
        </p:nvSpPr>
        <p:spPr>
          <a:xfrm>
            <a:off x="5535133" y="333890"/>
            <a:ext cx="842750" cy="285235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Flux/Sunfish Adapter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816808-93F6-D706-7A43-2FFC1FA97BB9}"/>
              </a:ext>
            </a:extLst>
          </p:cNvPr>
          <p:cNvCxnSpPr>
            <a:cxnSpLocks/>
          </p:cNvCxnSpPr>
          <p:nvPr/>
        </p:nvCxnSpPr>
        <p:spPr>
          <a:xfrm>
            <a:off x="5937288" y="619640"/>
            <a:ext cx="60274" cy="608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C5F367CA-727A-9CA0-C02E-67C1C27810B4}"/>
              </a:ext>
            </a:extLst>
          </p:cNvPr>
          <p:cNvSpPr/>
          <p:nvPr/>
        </p:nvSpPr>
        <p:spPr>
          <a:xfrm>
            <a:off x="6438101" y="333890"/>
            <a:ext cx="798645" cy="29462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dirty="0"/>
              <a:t>Swordfish</a:t>
            </a:r>
          </a:p>
          <a:p>
            <a:pPr algn="ctr">
              <a:tabLst>
                <a:tab pos="796925" algn="l"/>
              </a:tabLst>
            </a:pPr>
            <a:r>
              <a:rPr lang="en-US" sz="800" dirty="0"/>
              <a:t>Storage Manager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2A4C9DA-4B34-0F61-0F3B-645463A97C86}"/>
              </a:ext>
            </a:extLst>
          </p:cNvPr>
          <p:cNvCxnSpPr>
            <a:cxnSpLocks/>
          </p:cNvCxnSpPr>
          <p:nvPr/>
        </p:nvCxnSpPr>
        <p:spPr>
          <a:xfrm>
            <a:off x="6793633" y="594098"/>
            <a:ext cx="54226" cy="608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FB408292-80A8-C7BD-3ACD-C569D44444E8}"/>
              </a:ext>
            </a:extLst>
          </p:cNvPr>
          <p:cNvSpPr/>
          <p:nvPr/>
        </p:nvSpPr>
        <p:spPr>
          <a:xfrm>
            <a:off x="8098251" y="333890"/>
            <a:ext cx="81483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Agent Heartbeat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D539B4-53F3-DB74-A9AB-F789FFAAC4A5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8505670" y="619125"/>
            <a:ext cx="12464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1987BC1-273F-B44D-875F-7A6E9CAAB93C}"/>
              </a:ext>
            </a:extLst>
          </p:cNvPr>
          <p:cNvSpPr/>
          <p:nvPr/>
        </p:nvSpPr>
        <p:spPr>
          <a:xfrm>
            <a:off x="8986969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Agent/CDC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86D2492-87FD-DB22-E08D-B92A41012BB4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9340553" y="619125"/>
            <a:ext cx="109335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73F3295-D8D8-1DB7-20E8-AB99289B2FCB}"/>
              </a:ext>
            </a:extLst>
          </p:cNvPr>
          <p:cNvSpPr/>
          <p:nvPr/>
        </p:nvSpPr>
        <p:spPr>
          <a:xfrm>
            <a:off x="9785780" y="333890"/>
            <a:ext cx="886983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DDC Flux Agent Heartbeat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521A95C-72DA-DF8D-B91B-39B84E2E84BB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10229272" y="619125"/>
            <a:ext cx="121700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03BAE83-043A-CF97-8B38-43E5EF7410DA}"/>
              </a:ext>
            </a:extLst>
          </p:cNvPr>
          <p:cNvSpPr/>
          <p:nvPr/>
        </p:nvSpPr>
        <p:spPr>
          <a:xfrm>
            <a:off x="10764407" y="333890"/>
            <a:ext cx="52387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DDC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A6B5D3-9812-3BDC-4784-F5CCB4BF008A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11026345" y="619125"/>
            <a:ext cx="91645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052A305-46A2-F6D3-16B3-61BBC81A03AE}"/>
              </a:ext>
            </a:extLst>
          </p:cNvPr>
          <p:cNvSpPr/>
          <p:nvPr/>
        </p:nvSpPr>
        <p:spPr>
          <a:xfrm>
            <a:off x="11321620" y="333890"/>
            <a:ext cx="869796" cy="28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>
                <a:solidFill>
                  <a:schemeClr val="bg1"/>
                </a:solidFill>
              </a:rPr>
              <a:t>NVMe</a:t>
            </a:r>
            <a:r>
              <a:rPr lang="en-US" sz="800" dirty="0">
                <a:solidFill>
                  <a:schemeClr val="bg1"/>
                </a:solidFill>
              </a:rPr>
              <a:t> Storage Subsystem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2649416-FECA-CCEA-D5D3-ED1323D303A8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11756518" y="619125"/>
            <a:ext cx="65294" cy="6086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39C0BCAC-357C-7498-FF08-8B9AD840103F}"/>
              </a:ext>
            </a:extLst>
          </p:cNvPr>
          <p:cNvSpPr/>
          <p:nvPr/>
        </p:nvSpPr>
        <p:spPr>
          <a:xfrm>
            <a:off x="7286127" y="333890"/>
            <a:ext cx="707167" cy="2852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Sunfish Server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735D34B-5FB6-3780-BCA7-F1488EB800D8}"/>
              </a:ext>
            </a:extLst>
          </p:cNvPr>
          <p:cNvCxnSpPr>
            <a:cxnSpLocks/>
          </p:cNvCxnSpPr>
          <p:nvPr/>
        </p:nvCxnSpPr>
        <p:spPr>
          <a:xfrm>
            <a:off x="7629654" y="619124"/>
            <a:ext cx="104646" cy="6086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C940E56E-7960-44B3-042D-FDCC3BE0903A}"/>
              </a:ext>
            </a:extLst>
          </p:cNvPr>
          <p:cNvSpPr txBox="1"/>
          <p:nvPr/>
        </p:nvSpPr>
        <p:spPr>
          <a:xfrm>
            <a:off x="399031" y="42033"/>
            <a:ext cx="27603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50145B-6080-D901-48BB-EF3FCE18E6F6}"/>
              </a:ext>
            </a:extLst>
          </p:cNvPr>
          <p:cNvSpPr txBox="1"/>
          <p:nvPr/>
        </p:nvSpPr>
        <p:spPr>
          <a:xfrm>
            <a:off x="1323357" y="42033"/>
            <a:ext cx="27764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F650EA-551C-C2E8-F3A5-3A2BB86BEEE6}"/>
              </a:ext>
            </a:extLst>
          </p:cNvPr>
          <p:cNvSpPr txBox="1"/>
          <p:nvPr/>
        </p:nvSpPr>
        <p:spPr>
          <a:xfrm>
            <a:off x="2199256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6FF706-2873-EF29-C9B9-873AAFB3D9F3}"/>
              </a:ext>
            </a:extLst>
          </p:cNvPr>
          <p:cNvSpPr txBox="1"/>
          <p:nvPr/>
        </p:nvSpPr>
        <p:spPr>
          <a:xfrm>
            <a:off x="3100969" y="42033"/>
            <a:ext cx="29046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AF4595-A619-01C7-8438-55CF4FB61C67}"/>
              </a:ext>
            </a:extLst>
          </p:cNvPr>
          <p:cNvSpPr txBox="1"/>
          <p:nvPr/>
        </p:nvSpPr>
        <p:spPr>
          <a:xfrm>
            <a:off x="4006027" y="42033"/>
            <a:ext cx="26962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D268EA-793A-0D79-9577-57652FE98166}"/>
              </a:ext>
            </a:extLst>
          </p:cNvPr>
          <p:cNvSpPr txBox="1"/>
          <p:nvPr/>
        </p:nvSpPr>
        <p:spPr>
          <a:xfrm>
            <a:off x="4915234" y="42033"/>
            <a:ext cx="26481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F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AE9D0F6-3514-830B-BF3F-7699B8A1DF2F}"/>
              </a:ext>
            </a:extLst>
          </p:cNvPr>
          <p:cNvSpPr txBox="1"/>
          <p:nvPr/>
        </p:nvSpPr>
        <p:spPr>
          <a:xfrm>
            <a:off x="5792261" y="42033"/>
            <a:ext cx="29367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84F5D65-4273-02BB-8402-599B47F21BBE}"/>
              </a:ext>
            </a:extLst>
          </p:cNvPr>
          <p:cNvSpPr txBox="1"/>
          <p:nvPr/>
        </p:nvSpPr>
        <p:spPr>
          <a:xfrm>
            <a:off x="8351893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D74BACB-538D-6A58-546D-831B7E856BA8}"/>
              </a:ext>
            </a:extLst>
          </p:cNvPr>
          <p:cNvSpPr txBox="1"/>
          <p:nvPr/>
        </p:nvSpPr>
        <p:spPr>
          <a:xfrm>
            <a:off x="7479813" y="42033"/>
            <a:ext cx="23596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J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CBC7EA-FD4A-14C8-EEFB-4A974AF03D34}"/>
              </a:ext>
            </a:extLst>
          </p:cNvPr>
          <p:cNvSpPr txBox="1"/>
          <p:nvPr/>
        </p:nvSpPr>
        <p:spPr>
          <a:xfrm>
            <a:off x="6670888" y="42033"/>
            <a:ext cx="26642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4EACC39-C888-A1B2-F4BC-67555BBC839D}"/>
              </a:ext>
            </a:extLst>
          </p:cNvPr>
          <p:cNvSpPr txBox="1"/>
          <p:nvPr/>
        </p:nvSpPr>
        <p:spPr>
          <a:xfrm>
            <a:off x="9176523" y="42033"/>
            <a:ext cx="26161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2513D6A-FC29-005D-425D-CFAC7B69CF3A}"/>
              </a:ext>
            </a:extLst>
          </p:cNvPr>
          <p:cNvSpPr txBox="1"/>
          <p:nvPr/>
        </p:nvSpPr>
        <p:spPr>
          <a:xfrm>
            <a:off x="10850656" y="42033"/>
            <a:ext cx="29367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6478CF0-D88E-92AE-0658-22F682448574}"/>
              </a:ext>
            </a:extLst>
          </p:cNvPr>
          <p:cNvSpPr txBox="1"/>
          <p:nvPr/>
        </p:nvSpPr>
        <p:spPr>
          <a:xfrm>
            <a:off x="11582432" y="42033"/>
            <a:ext cx="27283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4BAB26-F5FC-0356-E6C8-B88ABCDD1D27}"/>
              </a:ext>
            </a:extLst>
          </p:cNvPr>
          <p:cNvSpPr txBox="1"/>
          <p:nvPr/>
        </p:nvSpPr>
        <p:spPr>
          <a:xfrm>
            <a:off x="10052545" y="42033"/>
            <a:ext cx="30649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M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C64BC99-5C8D-8F6A-6568-81EAC1E44882}"/>
              </a:ext>
            </a:extLst>
          </p:cNvPr>
          <p:cNvSpPr txBox="1"/>
          <p:nvPr/>
        </p:nvSpPr>
        <p:spPr>
          <a:xfrm rot="414182">
            <a:off x="3661437" y="2649864"/>
            <a:ext cx="638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Flow version for other resource types (CXL FAM, …)</a:t>
            </a:r>
          </a:p>
        </p:txBody>
      </p:sp>
    </p:spTree>
    <p:extLst>
      <p:ext uri="{BB962C8B-B14F-4D97-AF65-F5344CB8AC3E}">
        <p14:creationId xmlns:p14="http://schemas.microsoft.com/office/powerpoint/2010/main" val="283518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3550-3E92-E115-3378-FB73502BE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Actor Descriptions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A6175-2391-7FC0-D6FF-86E0896CA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826" y="1825625"/>
            <a:ext cx="4494291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1600" dirty="0"/>
              <a:t>Compute Node:  Cluster server acting as worker bee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Compute Node :  Cluster server acting as worker bee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Compute Node :  Cluster server acting as worker bee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Compute Node :  Cluster server acting as worker bee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Knapsack Scheduler:  AI based scheduler that matches workloads/jobs to compute, memory and storage resources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Flux Broker 0: top level Flux Broker (workload manager) of a cluster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N/A obsolete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1600" dirty="0"/>
              <a:t>Swordfish Storage Manager: a storage manager using the Swordfish API</a:t>
            </a:r>
          </a:p>
          <a:p>
            <a:pPr marL="514350" indent="-514350">
              <a:buFont typeface="+mj-lt"/>
              <a:buAutoNum type="alphaUcPeriod"/>
            </a:pPr>
            <a:endParaRPr lang="en-US" sz="1600" dirty="0"/>
          </a:p>
          <a:p>
            <a:pPr marL="514350" indent="-514350">
              <a:buFont typeface="+mj-lt"/>
              <a:buAutoNum type="alphaUcPeriod"/>
            </a:pPr>
            <a:endParaRPr lang="en-US" sz="1600" dirty="0"/>
          </a:p>
          <a:p>
            <a:pPr marL="514350" indent="-514350">
              <a:buFont typeface="+mj-lt"/>
              <a:buAutoNum type="alphaUcPeriod"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6F95D8B-CA9E-47F2-3E7C-CA463D3B631A}"/>
              </a:ext>
            </a:extLst>
          </p:cNvPr>
          <p:cNvSpPr txBox="1">
            <a:spLocks/>
          </p:cNvSpPr>
          <p:nvPr/>
        </p:nvSpPr>
        <p:spPr>
          <a:xfrm>
            <a:off x="6241610" y="1825625"/>
            <a:ext cx="449429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lphaUcPeriod" startAt="10"/>
            </a:pPr>
            <a:r>
              <a:rPr lang="en-US" sz="1600" dirty="0"/>
              <a:t>Sunfish Server:  a Sunfish API service providing the Sunfish Core Services</a:t>
            </a:r>
          </a:p>
          <a:p>
            <a:pPr marL="514350" indent="-514350">
              <a:buFont typeface="+mj-lt"/>
              <a:buAutoNum type="alphaUcPeriod" startAt="10"/>
            </a:pPr>
            <a:r>
              <a:rPr lang="en-US" sz="1600" dirty="0"/>
              <a:t>Sunfish Agent Heartbeat:  Flux instance running on the Sunfish Agent server providing presence detection and heartbeat exchange with a Flux Broker 0 instance</a:t>
            </a:r>
          </a:p>
          <a:p>
            <a:pPr marL="514350" indent="-514350">
              <a:buFont typeface="+mj-lt"/>
              <a:buAutoNum type="alphaUcPeriod" startAt="10"/>
            </a:pPr>
            <a:r>
              <a:rPr lang="en-US" sz="1600" dirty="0"/>
              <a:t>Sunfish Agent/CDC:  A Sunfish </a:t>
            </a:r>
            <a:r>
              <a:rPr lang="en-US" sz="1600" dirty="0" err="1"/>
              <a:t>NVMe</a:t>
            </a:r>
            <a:r>
              <a:rPr lang="en-US" sz="1600" dirty="0"/>
              <a:t> Storage Agent combined with an </a:t>
            </a:r>
            <a:r>
              <a:rPr lang="en-US" sz="1600" dirty="0" err="1"/>
              <a:t>NVMe</a:t>
            </a:r>
            <a:r>
              <a:rPr lang="en-US" sz="1600" dirty="0"/>
              <a:t> Centralized Discovery Controller (CDC)</a:t>
            </a:r>
          </a:p>
          <a:p>
            <a:pPr marL="514350" indent="-514350">
              <a:buFont typeface="+mj-lt"/>
              <a:buAutoNum type="alphaUcPeriod" startAt="10"/>
            </a:pPr>
            <a:r>
              <a:rPr lang="en-US" sz="1600" dirty="0"/>
              <a:t>DDC Flux Agent Heartbeat:  Flux instance running on the entity supplying the Direct Discovery Controller (DDC)  </a:t>
            </a:r>
          </a:p>
          <a:p>
            <a:pPr marL="514350" indent="-514350">
              <a:buFont typeface="+mj-lt"/>
              <a:buAutoNum type="alphaUcPeriod" startAt="10"/>
            </a:pPr>
            <a:r>
              <a:rPr lang="en-US" sz="1600" dirty="0"/>
              <a:t>DDC (Direct Discovery Controller): Entity running on the </a:t>
            </a:r>
            <a:r>
              <a:rPr lang="en-US" sz="1600" dirty="0" err="1"/>
              <a:t>NVMe</a:t>
            </a:r>
            <a:r>
              <a:rPr lang="en-US" sz="1600" dirty="0"/>
              <a:t> storage subsystem that supplies the Discovery Log Page (DLP) in response to queries</a:t>
            </a:r>
          </a:p>
          <a:p>
            <a:pPr marL="514350" indent="-514350">
              <a:buFont typeface="+mj-lt"/>
              <a:buAutoNum type="alphaUcPeriod" startAt="16"/>
            </a:pPr>
            <a:r>
              <a:rPr lang="en-US" sz="1600" dirty="0" err="1"/>
              <a:t>NVMe</a:t>
            </a:r>
            <a:r>
              <a:rPr lang="en-US" sz="1600" dirty="0"/>
              <a:t> Storage </a:t>
            </a:r>
            <a:r>
              <a:rPr lang="en-US" sz="1600" dirty="0" err="1"/>
              <a:t>SubSystem</a:t>
            </a:r>
            <a:r>
              <a:rPr lang="en-US" sz="1600" dirty="0"/>
              <a:t>: the entity that controls the </a:t>
            </a:r>
            <a:r>
              <a:rPr lang="en-US" sz="1600" dirty="0" err="1"/>
              <a:t>NVMe</a:t>
            </a:r>
            <a:r>
              <a:rPr lang="en-US" sz="1600" dirty="0"/>
              <a:t> hardware (drive) and provides the </a:t>
            </a:r>
            <a:r>
              <a:rPr lang="en-US" sz="1600" dirty="0" err="1"/>
              <a:t>NVMe</a:t>
            </a:r>
            <a:r>
              <a:rPr lang="en-US" sz="1600" dirty="0"/>
              <a:t> command API </a:t>
            </a:r>
          </a:p>
          <a:p>
            <a:pPr marL="514350" indent="-514350">
              <a:buFont typeface="+mj-lt"/>
              <a:buAutoNum type="alphaUcPeriod" startAt="16"/>
            </a:pPr>
            <a:endParaRPr lang="en-US" sz="1600" dirty="0"/>
          </a:p>
          <a:p>
            <a:pPr marL="514350" indent="-514350">
              <a:buFont typeface="+mj-lt"/>
              <a:buAutoNum type="alphaUcPeriod" startAt="16"/>
            </a:pPr>
            <a:endParaRPr lang="en-US" sz="1600" dirty="0"/>
          </a:p>
          <a:p>
            <a:pPr marL="514350" indent="-514350">
              <a:buFont typeface="+mj-lt"/>
              <a:buAutoNum type="alphaUcPeriod" startAt="16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44044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48445</TotalTime>
  <Words>2042</Words>
  <Application>Microsoft Office PowerPoint</Application>
  <PresentationFormat>Widescreen</PresentationFormat>
  <Paragraphs>302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PowerPoint Presentation</vt:lpstr>
      <vt:lpstr>Flux Sunfish Deploying a Data Center </vt:lpstr>
      <vt:lpstr>Sunfish Deploying a Data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Actor Descriptions</vt:lpstr>
      <vt:lpstr>High Level Flow Descriptions </vt:lpstr>
      <vt:lpstr>High Level Flow Descriptions </vt:lpstr>
      <vt:lpstr>NVMe-of Endpoints</vt:lpstr>
      <vt:lpstr>NVMe-of Endpoints: Questions</vt:lpstr>
      <vt:lpstr>Flux Prolog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Aguilar</dc:creator>
  <cp:lastModifiedBy>russ</cp:lastModifiedBy>
  <cp:revision>14</cp:revision>
  <dcterms:created xsi:type="dcterms:W3CDTF">2026-01-23T09:56:50Z</dcterms:created>
  <dcterms:modified xsi:type="dcterms:W3CDTF">2026-04-13T15:09:30Z</dcterms:modified>
</cp:coreProperties>
</file>