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285" r:id="rId4"/>
  </p:sldMasterIdLst>
  <p:notesMasterIdLst>
    <p:notesMasterId r:id="rId26"/>
  </p:notesMasterIdLst>
  <p:handoutMasterIdLst>
    <p:handoutMasterId r:id="rId27"/>
  </p:handoutMasterIdLst>
  <p:sldIdLst>
    <p:sldId id="657" r:id="rId5"/>
    <p:sldId id="639" r:id="rId6"/>
    <p:sldId id="640" r:id="rId7"/>
    <p:sldId id="641" r:id="rId8"/>
    <p:sldId id="642" r:id="rId9"/>
    <p:sldId id="643" r:id="rId10"/>
    <p:sldId id="644" r:id="rId11"/>
    <p:sldId id="645" r:id="rId12"/>
    <p:sldId id="646" r:id="rId13"/>
    <p:sldId id="647" r:id="rId14"/>
    <p:sldId id="648" r:id="rId15"/>
    <p:sldId id="649" r:id="rId16"/>
    <p:sldId id="658" r:id="rId17"/>
    <p:sldId id="650" r:id="rId18"/>
    <p:sldId id="659" r:id="rId19"/>
    <p:sldId id="660" r:id="rId20"/>
    <p:sldId id="652" r:id="rId21"/>
    <p:sldId id="653" r:id="rId22"/>
    <p:sldId id="655" r:id="rId23"/>
    <p:sldId id="651" r:id="rId24"/>
    <p:sldId id="574" r:id="rId25"/>
  </p:sldIdLst>
  <p:sldSz cx="14630400" cy="8229600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652462" indent="-195262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1304925" indent="-390525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958974" indent="-587374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2611438" indent="-782638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A533"/>
    <a:srgbClr val="001946"/>
    <a:srgbClr val="263951"/>
    <a:srgbClr val="009D96"/>
    <a:srgbClr val="AFCA24"/>
    <a:srgbClr val="DAE9B3"/>
    <a:srgbClr val="CC4D16"/>
    <a:srgbClr val="EF9310"/>
    <a:srgbClr val="53E6BA"/>
    <a:srgbClr val="00F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62" autoAdjust="0"/>
    <p:restoredTop sz="94645" autoAdjust="0"/>
  </p:normalViewPr>
  <p:slideViewPr>
    <p:cSldViewPr snapToGrid="0">
      <p:cViewPr varScale="1">
        <p:scale>
          <a:sx n="59" d="100"/>
          <a:sy n="59" d="100"/>
        </p:scale>
        <p:origin x="426" y="66"/>
      </p:cViewPr>
      <p:guideLst>
        <p:guide orient="horz" pos="2592"/>
        <p:guide pos="46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7178" cy="35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5" tIns="46583" rIns="93165" bIns="46583" numCol="1" anchor="t" anchorCtr="0" compatLnSpc="1">
            <a:prstTxWarp prst="textNoShape">
              <a:avLst/>
            </a:prstTxWarp>
          </a:bodyPr>
          <a:lstStyle>
            <a:lvl1pPr defTabSz="931769">
              <a:defRPr sz="1200" b="0" dirty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7118" y="0"/>
            <a:ext cx="4027178" cy="35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5" tIns="46583" rIns="93165" bIns="46583" numCol="1" anchor="t" anchorCtr="0" compatLnSpc="1">
            <a:prstTxWarp prst="textNoShape">
              <a:avLst/>
            </a:prstTxWarp>
          </a:bodyPr>
          <a:lstStyle>
            <a:lvl1pPr algn="r" defTabSz="931769">
              <a:defRPr sz="1200" b="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8095EEA3-525F-7F4B-8B73-3F9E7D9982C6}" type="datetime1">
              <a:rPr lang="en-US"/>
              <a:pPr>
                <a:defRPr/>
              </a:pPr>
              <a:t>9/16/2015</a:t>
            </a:fld>
            <a:endParaRPr lang="en-US" dirty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8443"/>
            <a:ext cx="4027178" cy="35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5" tIns="46583" rIns="93165" bIns="46583" numCol="1" anchor="b" anchorCtr="0" compatLnSpc="1">
            <a:prstTxWarp prst="textNoShape">
              <a:avLst/>
            </a:prstTxWarp>
          </a:bodyPr>
          <a:lstStyle>
            <a:lvl1pPr defTabSz="931769">
              <a:defRPr sz="1200" b="0" dirty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7118" y="6658443"/>
            <a:ext cx="4027178" cy="35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5" tIns="46583" rIns="93165" bIns="46583" numCol="1" anchor="b" anchorCtr="0" compatLnSpc="1">
            <a:prstTxWarp prst="textNoShape">
              <a:avLst/>
            </a:prstTxWarp>
          </a:bodyPr>
          <a:lstStyle>
            <a:lvl1pPr algn="r" defTabSz="931769">
              <a:defRPr sz="1200" b="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57ED2BC3-F589-CD45-B2EF-3C13F1507F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7474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7178" cy="35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5" tIns="46583" rIns="93165" bIns="46583" numCol="1" anchor="t" anchorCtr="0" compatLnSpc="1">
            <a:prstTxWarp prst="textNoShape">
              <a:avLst/>
            </a:prstTxWarp>
          </a:bodyPr>
          <a:lstStyle>
            <a:lvl1pPr defTabSz="931769">
              <a:defRPr sz="1200" b="0" dirty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7118" y="0"/>
            <a:ext cx="4027178" cy="35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5" tIns="46583" rIns="93165" bIns="46583" numCol="1" anchor="t" anchorCtr="0" compatLnSpc="1">
            <a:prstTxWarp prst="textNoShape">
              <a:avLst/>
            </a:prstTxWarp>
          </a:bodyPr>
          <a:lstStyle>
            <a:lvl1pPr algn="r" defTabSz="931769">
              <a:defRPr sz="1200" b="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EE831723-7541-DC4C-9A30-FC10FB29D011}" type="datetime1">
              <a:rPr lang="en-US"/>
              <a:pPr>
                <a:defRPr/>
              </a:pPr>
              <a:t>9/16/2015</a:t>
            </a:fld>
            <a:endParaRPr lang="en-US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12988" y="527050"/>
            <a:ext cx="4672012" cy="26273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8378" y="3329222"/>
            <a:ext cx="7439646" cy="3154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5" tIns="46583" rIns="93165" bIns="46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8443"/>
            <a:ext cx="4027178" cy="35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5" tIns="46583" rIns="93165" bIns="46583" numCol="1" anchor="b" anchorCtr="0" compatLnSpc="1">
            <a:prstTxWarp prst="textNoShape">
              <a:avLst/>
            </a:prstTxWarp>
          </a:bodyPr>
          <a:lstStyle>
            <a:lvl1pPr defTabSz="931769">
              <a:defRPr sz="1200" b="0" dirty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7118" y="6658443"/>
            <a:ext cx="4027178" cy="35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65" tIns="46583" rIns="93165" bIns="46583" numCol="1" anchor="b" anchorCtr="0" compatLnSpc="1">
            <a:prstTxWarp prst="textNoShape">
              <a:avLst/>
            </a:prstTxWarp>
          </a:bodyPr>
          <a:lstStyle>
            <a:lvl1pPr algn="r" defTabSz="931769">
              <a:defRPr sz="1200" b="0">
                <a:ea typeface="+mn-ea"/>
                <a:cs typeface="Arial" charset="0"/>
              </a:defRPr>
            </a:lvl1pPr>
          </a:lstStyle>
          <a:p>
            <a:pPr>
              <a:defRPr/>
            </a:pPr>
            <a:fld id="{7023F7C0-8181-5241-967D-41CF93AC32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1825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652462" algn="l" rtl="0" eaLnBrk="0" fontAlgn="base" hangingPunct="0">
      <a:spcBef>
        <a:spcPct val="30000"/>
      </a:spcBef>
      <a:spcAft>
        <a:spcPct val="0"/>
      </a:spcAft>
      <a:defRPr sz="1800" kern="1200">
        <a:solidFill>
          <a:schemeClr val="tx1"/>
        </a:solidFill>
        <a:latin typeface="Arial" charset="0"/>
        <a:ea typeface="Arial" pitchFamily="36" charset="0"/>
        <a:cs typeface="Arial" charset="0"/>
      </a:defRPr>
    </a:lvl2pPr>
    <a:lvl3pPr marL="1304925" algn="l" rtl="0" eaLnBrk="0" fontAlgn="base" hangingPunct="0">
      <a:spcBef>
        <a:spcPct val="30000"/>
      </a:spcBef>
      <a:spcAft>
        <a:spcPct val="0"/>
      </a:spcAft>
      <a:defRPr sz="1800" kern="1200">
        <a:solidFill>
          <a:schemeClr val="tx1"/>
        </a:solidFill>
        <a:latin typeface="Arial" charset="0"/>
        <a:ea typeface="Arial" pitchFamily="36" charset="0"/>
        <a:cs typeface="Arial" charset="0"/>
      </a:defRPr>
    </a:lvl3pPr>
    <a:lvl4pPr marL="1958974" algn="l" rtl="0" eaLnBrk="0" fontAlgn="base" hangingPunct="0">
      <a:spcBef>
        <a:spcPct val="30000"/>
      </a:spcBef>
      <a:spcAft>
        <a:spcPct val="0"/>
      </a:spcAft>
      <a:defRPr sz="1800" kern="1200">
        <a:solidFill>
          <a:schemeClr val="tx1"/>
        </a:solidFill>
        <a:latin typeface="Arial" charset="0"/>
        <a:ea typeface="Arial" pitchFamily="36" charset="0"/>
        <a:cs typeface="Arial" charset="0"/>
      </a:defRPr>
    </a:lvl4pPr>
    <a:lvl5pPr marL="2611438" algn="l" rtl="0" eaLnBrk="0" fontAlgn="base" hangingPunct="0">
      <a:spcBef>
        <a:spcPct val="30000"/>
      </a:spcBef>
      <a:spcAft>
        <a:spcPct val="0"/>
      </a:spcAft>
      <a:defRPr sz="1800" kern="1200">
        <a:solidFill>
          <a:schemeClr val="tx1"/>
        </a:solidFill>
        <a:latin typeface="Arial" charset="0"/>
        <a:ea typeface="Arial" pitchFamily="36" charset="0"/>
        <a:cs typeface="Arial" charset="0"/>
      </a:defRPr>
    </a:lvl5pPr>
    <a:lvl6pPr marL="3265389" algn="l" defTabSz="13061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3918466" algn="l" defTabSz="13061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571542" algn="l" defTabSz="13061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224621" algn="l" defTabSz="13061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23F7C0-8181-5241-967D-41CF93AC32E7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753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ibdiagnet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is used as the main automation tool for network wide diagnostics. As such it queries all the network devices and analyzes their response. In several conditions it advisable not to perform a “complete network” diagnostics. For example, during system bring-up where parts of the network are cleaned gradually or deeper and time consuming query and analysis is required on specific set of nodes or ports.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23F7C0-8181-5241-967D-41CF93AC32E7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684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The node description in the </a:t>
            </a:r>
            <a:r>
              <a:rPr lang="en-US" sz="18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ibdiagnet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output files would be “user given string”.</a:t>
            </a:r>
          </a:p>
          <a:p>
            <a:r>
              <a:rPr lang="en-US" sz="18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The node name in </a:t>
            </a:r>
            <a:r>
              <a:rPr lang="en-US" sz="18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ibdiagnet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output files would be would be S&lt;system </a:t>
            </a:r>
            <a:r>
              <a:rPr lang="en-US" sz="18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guid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&gt;/”user given string”.</a:t>
            </a:r>
          </a:p>
          <a:p>
            <a:r>
              <a:rPr lang="en-US" sz="18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If the &lt;user given string&gt; is in </a:t>
            </a:r>
            <a:r>
              <a:rPr lang="en-US" sz="1800" kern="1200" dirty="0" err="1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mellanox</a:t>
            </a:r>
            <a:r>
              <a:rPr lang="en-US" sz="18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Arial" charset="0"/>
              </a:rPr>
              <a:t> node description format (ex. for switch: “MF0;switch-540ea8:CS7500/L04/U2”,   for HCA “r-ufm126 HCA-1”), then the name would be extracted as from usual node description.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23F7C0-8181-5241-967D-41CF93AC32E7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352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23F7C0-8181-5241-967D-41CF93AC32E7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603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Dan to present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023F7C0-8181-5241-967D-41CF93AC32E7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753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229_PPT_CoverSlide_rev2d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630400" cy="64373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06"/>
          <a:stretch/>
        </p:blipFill>
        <p:spPr>
          <a:xfrm>
            <a:off x="2176" y="6278159"/>
            <a:ext cx="14628226" cy="1951440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73323" y="7281889"/>
            <a:ext cx="9381490" cy="389254"/>
          </a:xfrm>
          <a:ln>
            <a:noFill/>
          </a:ln>
        </p:spPr>
        <p:txBody>
          <a:bodyPr anchor="ctr">
            <a:noAutofit/>
          </a:bodyPr>
          <a:lstStyle>
            <a:lvl1pPr marL="0" indent="0" algn="l">
              <a:buClr>
                <a:schemeClr val="accent1"/>
              </a:buClr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buClr>
                <a:schemeClr val="bg1">
                  <a:lumMod val="65000"/>
                </a:schemeClr>
              </a:buClr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Sub Title Slide Name Here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73323" y="7755256"/>
            <a:ext cx="4848225" cy="389254"/>
          </a:xfrm>
          <a:ln>
            <a:noFill/>
          </a:ln>
        </p:spPr>
        <p:txBody>
          <a:bodyPr anchor="ctr">
            <a:noAutofit/>
          </a:bodyPr>
          <a:lstStyle>
            <a:lvl1pPr marL="0" indent="0" algn="l">
              <a:buClr>
                <a:schemeClr val="accent1"/>
              </a:buClr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buClr>
                <a:schemeClr val="bg1">
                  <a:lumMod val="65000"/>
                </a:schemeClr>
              </a:buClr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CONFERENCE NAME  I  YEAR DATE</a:t>
            </a:r>
            <a:endParaRPr lang="en-US" dirty="0"/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473323" y="6324402"/>
            <a:ext cx="9392037" cy="866899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93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14630400" cy="1181100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202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566961" y="1247338"/>
            <a:ext cx="13436948" cy="639544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488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1054099"/>
            <a:ext cx="14630400" cy="7175501"/>
          </a:xfrm>
          <a:prstGeom prst="rect">
            <a:avLst/>
          </a:prstGeom>
          <a:solidFill>
            <a:srgbClr val="26395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1" hasCustomPrompt="1"/>
          </p:nvPr>
        </p:nvSpPr>
        <p:spPr>
          <a:xfrm>
            <a:off x="0" y="4316096"/>
            <a:ext cx="14630400" cy="855978"/>
          </a:xfrm>
          <a:ln>
            <a:noFill/>
          </a:ln>
        </p:spPr>
        <p:txBody>
          <a:bodyPr>
            <a:normAutofit/>
          </a:bodyPr>
          <a:lstStyle>
            <a:lvl1pPr marL="0" indent="0" algn="ctr">
              <a:buClr>
                <a:schemeClr val="accent1"/>
              </a:buClr>
              <a:buNone/>
              <a:defRPr sz="3200">
                <a:solidFill>
                  <a:schemeClr val="bg1"/>
                </a:solidFill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tx1">
                  <a:lumMod val="50000"/>
                  <a:lumOff val="50000"/>
                </a:schemeClr>
              </a:buCl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buClr>
                <a:schemeClr val="bg1">
                  <a:lumMod val="65000"/>
                </a:schemeClr>
              </a:buClr>
              <a:defRPr>
                <a:solidFill>
                  <a:schemeClr val="bg1">
                    <a:lumMod val="6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Sub Title Slide Name Here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63326"/>
            <a:ext cx="14630400" cy="1050333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564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 4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568960" y="-1"/>
            <a:ext cx="11798301" cy="105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200" b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574163" y="1239522"/>
            <a:ext cx="6245738" cy="2046603"/>
          </a:xfrm>
          <a:ln>
            <a:noFill/>
          </a:ln>
        </p:spPr>
        <p:txBody>
          <a:bodyPr>
            <a:normAutofit/>
          </a:bodyPr>
          <a:lstStyle>
            <a:lvl1pPr>
              <a:buClr>
                <a:schemeClr val="bg2">
                  <a:lumMod val="75000"/>
                </a:schemeClr>
              </a:buClr>
              <a:defRPr sz="2400">
                <a:solidFill>
                  <a:schemeClr val="tx2"/>
                </a:solidFill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4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buClr>
                <a:schemeClr val="bg1">
                  <a:lumMod val="65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7413113" y="1239522"/>
            <a:ext cx="6245738" cy="2046603"/>
          </a:xfrm>
          <a:ln>
            <a:noFill/>
          </a:ln>
        </p:spPr>
        <p:txBody>
          <a:bodyPr>
            <a:normAutofit/>
          </a:bodyPr>
          <a:lstStyle>
            <a:lvl1pPr>
              <a:buClr>
                <a:schemeClr val="bg2">
                  <a:lumMod val="75000"/>
                </a:schemeClr>
              </a:buClr>
              <a:defRPr sz="2400">
                <a:solidFill>
                  <a:schemeClr val="tx2"/>
                </a:solidFill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4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555113" y="4658997"/>
            <a:ext cx="6245738" cy="2046603"/>
          </a:xfrm>
          <a:ln>
            <a:noFill/>
          </a:ln>
        </p:spPr>
        <p:txBody>
          <a:bodyPr>
            <a:normAutofit/>
          </a:bodyPr>
          <a:lstStyle>
            <a:lvl1pPr>
              <a:buClr>
                <a:schemeClr val="bg2">
                  <a:lumMod val="75000"/>
                </a:schemeClr>
              </a:buClr>
              <a:defRPr sz="2400">
                <a:solidFill>
                  <a:schemeClr val="tx2"/>
                </a:solidFill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4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6"/>
          </p:nvPr>
        </p:nvSpPr>
        <p:spPr>
          <a:xfrm>
            <a:off x="7394063" y="4658997"/>
            <a:ext cx="6245738" cy="2046603"/>
          </a:xfrm>
          <a:ln>
            <a:noFill/>
          </a:ln>
        </p:spPr>
        <p:txBody>
          <a:bodyPr>
            <a:normAutofit/>
          </a:bodyPr>
          <a:lstStyle>
            <a:lvl1pPr>
              <a:buClr>
                <a:schemeClr val="bg2">
                  <a:lumMod val="75000"/>
                </a:schemeClr>
              </a:buClr>
              <a:defRPr sz="2400">
                <a:solidFill>
                  <a:schemeClr val="tx2"/>
                </a:solidFill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4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327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 Hori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568960" y="-1"/>
            <a:ext cx="11798301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200" b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3"/>
          </p:nvPr>
        </p:nvSpPr>
        <p:spPr>
          <a:xfrm>
            <a:off x="574163" y="1239522"/>
            <a:ext cx="13532362" cy="2608578"/>
          </a:xfrm>
          <a:ln>
            <a:noFill/>
          </a:ln>
        </p:spPr>
        <p:txBody>
          <a:bodyPr>
            <a:normAutofit/>
          </a:bodyPr>
          <a:lstStyle>
            <a:lvl1pPr>
              <a:buClr>
                <a:schemeClr val="bg2">
                  <a:lumMod val="75000"/>
                </a:schemeClr>
              </a:buClr>
              <a:defRPr sz="2400">
                <a:solidFill>
                  <a:schemeClr val="tx2"/>
                </a:solidFill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4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564638" y="4506597"/>
            <a:ext cx="13532362" cy="2608578"/>
          </a:xfrm>
          <a:ln>
            <a:noFill/>
          </a:ln>
        </p:spPr>
        <p:txBody>
          <a:bodyPr>
            <a:normAutofit/>
          </a:bodyPr>
          <a:lstStyle>
            <a:lvl1pPr>
              <a:buClr>
                <a:schemeClr val="bg2">
                  <a:lumMod val="75000"/>
                </a:schemeClr>
              </a:buClr>
              <a:defRPr sz="2400">
                <a:solidFill>
                  <a:schemeClr val="tx2"/>
                </a:solidFill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4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buClr>
                <a:schemeClr val="bg1">
                  <a:lumMod val="65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984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 noChangeArrowheads="1"/>
          </p:cNvSpPr>
          <p:nvPr>
            <p:ph type="title"/>
          </p:nvPr>
        </p:nvSpPr>
        <p:spPr bwMode="white">
          <a:xfrm>
            <a:off x="568960" y="0"/>
            <a:ext cx="11798301" cy="105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200" b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574163" y="1239522"/>
            <a:ext cx="6360037" cy="6513828"/>
          </a:xfrm>
          <a:ln>
            <a:noFill/>
          </a:ln>
        </p:spPr>
        <p:txBody>
          <a:bodyPr>
            <a:normAutofit/>
          </a:bodyPr>
          <a:lstStyle>
            <a:lvl1pPr>
              <a:buClr>
                <a:schemeClr val="bg2">
                  <a:lumMod val="75000"/>
                </a:schemeClr>
              </a:buClr>
              <a:defRPr sz="2400">
                <a:solidFill>
                  <a:schemeClr val="tx2"/>
                </a:solidFill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4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7327388" y="1229997"/>
            <a:ext cx="6779137" cy="2989578"/>
          </a:xfrm>
          <a:ln>
            <a:noFill/>
          </a:ln>
        </p:spPr>
        <p:txBody>
          <a:bodyPr>
            <a:normAutofit/>
          </a:bodyPr>
          <a:lstStyle>
            <a:lvl1pPr>
              <a:buClr>
                <a:schemeClr val="bg2">
                  <a:lumMod val="75000"/>
                </a:schemeClr>
              </a:buClr>
              <a:defRPr sz="2400">
                <a:solidFill>
                  <a:schemeClr val="tx2"/>
                </a:solidFill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4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7336913" y="4487547"/>
            <a:ext cx="6779137" cy="3275328"/>
          </a:xfrm>
          <a:ln>
            <a:noFill/>
          </a:ln>
        </p:spPr>
        <p:txBody>
          <a:bodyPr>
            <a:normAutofit/>
          </a:bodyPr>
          <a:lstStyle>
            <a:lvl1pPr>
              <a:buClr>
                <a:schemeClr val="bg2">
                  <a:lumMod val="75000"/>
                </a:schemeClr>
              </a:buClr>
              <a:defRPr sz="2400">
                <a:solidFill>
                  <a:schemeClr val="tx2"/>
                </a:solidFill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4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806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 noChangeArrowheads="1"/>
          </p:cNvSpPr>
          <p:nvPr>
            <p:ph type="title"/>
          </p:nvPr>
        </p:nvSpPr>
        <p:spPr bwMode="white">
          <a:xfrm>
            <a:off x="568960" y="0"/>
            <a:ext cx="11798301" cy="105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200" b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574163" y="1239522"/>
            <a:ext cx="6360037" cy="6513828"/>
          </a:xfrm>
          <a:ln>
            <a:noFill/>
          </a:ln>
        </p:spPr>
        <p:txBody>
          <a:bodyPr>
            <a:normAutofit/>
          </a:bodyPr>
          <a:lstStyle>
            <a:lvl1pPr>
              <a:buClr>
                <a:schemeClr val="bg2">
                  <a:lumMod val="75000"/>
                </a:schemeClr>
              </a:buClr>
              <a:defRPr sz="2400">
                <a:solidFill>
                  <a:schemeClr val="tx2"/>
                </a:solidFill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4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7327388" y="1229996"/>
            <a:ext cx="6779137" cy="6529703"/>
          </a:xfrm>
          <a:ln>
            <a:noFill/>
          </a:ln>
        </p:spPr>
        <p:txBody>
          <a:bodyPr>
            <a:normAutofit/>
          </a:bodyPr>
          <a:lstStyle>
            <a:lvl1pPr>
              <a:buClr>
                <a:schemeClr val="bg2">
                  <a:lumMod val="75000"/>
                </a:schemeClr>
              </a:buClr>
              <a:defRPr sz="2400">
                <a:solidFill>
                  <a:schemeClr val="tx2"/>
                </a:solidFill>
              </a:defRPr>
            </a:lvl1pPr>
            <a:lvl2pPr>
              <a:buClr>
                <a:schemeClr val="tx1">
                  <a:lumMod val="75000"/>
                  <a:lumOff val="2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4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buClr>
                <a:schemeClr val="bg1">
                  <a:lumMod val="50000"/>
                </a:schemeClr>
              </a:buCl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298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 noChangeArrowheads="1"/>
          </p:cNvSpPr>
          <p:nvPr>
            <p:ph type="title"/>
          </p:nvPr>
        </p:nvSpPr>
        <p:spPr bwMode="white">
          <a:xfrm>
            <a:off x="568960" y="0"/>
            <a:ext cx="11798301" cy="1040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200" b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08775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19720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ellanox_PP_Page_banner.jpg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"/>
            <a:ext cx="14630400" cy="105410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0" y="7897427"/>
            <a:ext cx="14630400" cy="33217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440" tIns="45720" rIns="91440" bIns="45720"/>
          <a:lstStyle/>
          <a:p>
            <a:pPr>
              <a:defRPr/>
            </a:pPr>
            <a:endParaRPr lang="en-US" sz="18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028" name="Rectangle 8"/>
          <p:cNvSpPr>
            <a:spLocks noChangeArrowheads="1"/>
          </p:cNvSpPr>
          <p:nvPr/>
        </p:nvSpPr>
        <p:spPr bwMode="white">
          <a:xfrm>
            <a:off x="393705" y="7916866"/>
            <a:ext cx="10728325" cy="301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598" tIns="65298" rIns="130598" bIns="65298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0" dirty="0" smtClean="0">
                <a:solidFill>
                  <a:schemeClr val="bg1"/>
                </a:solidFill>
              </a:rPr>
              <a:t>© 2015 Mellanox Technologies		</a:t>
            </a:r>
            <a:r>
              <a:rPr lang="en-US" sz="1100" b="0" dirty="0">
                <a:solidFill>
                  <a:srgbClr val="000000"/>
                </a:solidFill>
              </a:rPr>
              <a:t>			</a:t>
            </a:r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568326" y="0"/>
            <a:ext cx="11798301" cy="105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8325" y="1239842"/>
            <a:ext cx="13696950" cy="647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32" name="TextBox 11"/>
          <p:cNvSpPr txBox="1">
            <a:spLocks noChangeArrowheads="1"/>
          </p:cNvSpPr>
          <p:nvPr/>
        </p:nvSpPr>
        <p:spPr bwMode="auto">
          <a:xfrm>
            <a:off x="12255501" y="7916866"/>
            <a:ext cx="1909763" cy="30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14" tIns="65309" rIns="130614" bIns="65309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7764118D-58D9-484E-865A-9D5019AA1089}" type="slidenum">
              <a:rPr lang="en-US" sz="1100" b="0">
                <a:solidFill>
                  <a:srgbClr val="FFFFFF"/>
                </a:solidFill>
              </a:rPr>
              <a:pPr algn="r" eaLnBrk="1" hangingPunct="1"/>
              <a:t>‹#›</a:t>
            </a:fld>
            <a:endParaRPr lang="en-US" sz="1100" b="0" dirty="0">
              <a:solidFill>
                <a:srgbClr val="FFFFFF"/>
              </a:solidFill>
            </a:endParaRPr>
          </a:p>
        </p:txBody>
      </p:sp>
      <p:pic>
        <p:nvPicPr>
          <p:cNvPr id="2" name="Picture 18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3"/>
          <a:stretch/>
        </p:blipFill>
        <p:spPr bwMode="auto">
          <a:xfrm>
            <a:off x="12907182" y="100012"/>
            <a:ext cx="1148248" cy="956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286" r:id="rId1"/>
    <p:sldLayoutId id="2147485296" r:id="rId2"/>
    <p:sldLayoutId id="2147485288" r:id="rId3"/>
    <p:sldLayoutId id="2147485290" r:id="rId4"/>
    <p:sldLayoutId id="2147485291" r:id="rId5"/>
    <p:sldLayoutId id="2147485292" r:id="rId6"/>
    <p:sldLayoutId id="2147485297" r:id="rId7"/>
    <p:sldLayoutId id="2147485293" r:id="rId8"/>
    <p:sldLayoutId id="2147485294" r:id="rId9"/>
    <p:sldLayoutId id="2147485298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lnSpc>
          <a:spcPts val="4038"/>
        </a:lnSpc>
        <a:spcBef>
          <a:spcPct val="0"/>
        </a:spcBef>
        <a:spcAft>
          <a:spcPct val="0"/>
        </a:spcAft>
        <a:defRPr sz="3200" b="0" baseline="0">
          <a:solidFill>
            <a:schemeClr val="bg1"/>
          </a:solidFill>
          <a:latin typeface="+mj-lt"/>
          <a:ea typeface="Arial" pitchFamily="34" charset="0"/>
          <a:cs typeface="Arial" pitchFamily="34" charset="0"/>
        </a:defRPr>
      </a:lvl1pPr>
      <a:lvl2pPr algn="l" rtl="0" eaLnBrk="1" fontAlgn="base" hangingPunct="1">
        <a:lnSpc>
          <a:spcPts val="4038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 Bold" pitchFamily="-108" charset="0"/>
          <a:ea typeface="Arial" pitchFamily="36" charset="0"/>
          <a:cs typeface="Arial" charset="0"/>
        </a:defRPr>
      </a:lvl2pPr>
      <a:lvl3pPr algn="l" rtl="0" eaLnBrk="1" fontAlgn="base" hangingPunct="1">
        <a:lnSpc>
          <a:spcPts val="4038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 Bold" pitchFamily="-108" charset="0"/>
          <a:ea typeface="Arial" pitchFamily="36" charset="0"/>
          <a:cs typeface="Arial" charset="0"/>
        </a:defRPr>
      </a:lvl3pPr>
      <a:lvl4pPr algn="l" rtl="0" eaLnBrk="1" fontAlgn="base" hangingPunct="1">
        <a:lnSpc>
          <a:spcPts val="4038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 Bold" pitchFamily="-108" charset="0"/>
          <a:ea typeface="Arial" pitchFamily="36" charset="0"/>
          <a:cs typeface="Arial" charset="0"/>
        </a:defRPr>
      </a:lvl4pPr>
      <a:lvl5pPr algn="l" rtl="0" eaLnBrk="1" fontAlgn="base" hangingPunct="1">
        <a:lnSpc>
          <a:spcPts val="4038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 Narrow Bold" pitchFamily="-108" charset="0"/>
          <a:ea typeface="Arial" pitchFamily="36" charset="0"/>
          <a:cs typeface="Arial" charset="0"/>
        </a:defRPr>
      </a:lvl5pPr>
      <a:lvl6pPr marL="653077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6pPr>
      <a:lvl7pPr marL="1306155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7pPr>
      <a:lvl8pPr marL="1959234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8pPr>
      <a:lvl9pPr marL="261231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228600" indent="-246888" algn="l" rtl="0" eaLnBrk="1" fontAlgn="base" hangingPunct="1">
        <a:spcBef>
          <a:spcPts val="600"/>
        </a:spcBef>
        <a:spcAft>
          <a:spcPct val="0"/>
        </a:spcAft>
        <a:buClr>
          <a:schemeClr val="bg2">
            <a:lumMod val="75000"/>
          </a:schemeClr>
        </a:buClr>
        <a:buSzPct val="110000"/>
        <a:buFont typeface="Wingdings" charset="0"/>
        <a:buChar char="§"/>
        <a:defRPr sz="2400">
          <a:solidFill>
            <a:schemeClr val="tx2"/>
          </a:solidFill>
          <a:latin typeface="+mn-lt"/>
          <a:ea typeface="ＭＳ Ｐゴシック" charset="0"/>
          <a:cs typeface="Arial" pitchFamily="-108" charset="0"/>
        </a:defRPr>
      </a:lvl1pPr>
      <a:lvl2pPr marL="568325" indent="-255589" algn="l" rtl="0" eaLnBrk="1" fontAlgn="base" hangingPunct="1">
        <a:spcBef>
          <a:spcPts val="426"/>
        </a:spcBef>
        <a:spcAft>
          <a:spcPct val="0"/>
        </a:spcAft>
        <a:buClr>
          <a:schemeClr val="tx1">
            <a:lumMod val="75000"/>
            <a:lumOff val="25000"/>
          </a:schemeClr>
        </a:buClr>
        <a:buSzPct val="105000"/>
        <a:buFont typeface="Arial" charset="0"/>
        <a:buChar char="•"/>
        <a:defRPr sz="2100">
          <a:solidFill>
            <a:schemeClr val="tx1">
              <a:lumMod val="75000"/>
              <a:lumOff val="25000"/>
            </a:schemeClr>
          </a:solidFill>
          <a:latin typeface="+mn-lt"/>
          <a:ea typeface="Arial" pitchFamily="36" charset="0"/>
          <a:cs typeface="Arial" pitchFamily="-108" charset="0"/>
        </a:defRPr>
      </a:lvl2pPr>
      <a:lvl3pPr marL="822325" indent="-239714" algn="l" rtl="0" eaLnBrk="1" fontAlgn="base" hangingPunct="1">
        <a:spcBef>
          <a:spcPct val="20000"/>
        </a:spcBef>
        <a:spcAft>
          <a:spcPct val="0"/>
        </a:spcAft>
        <a:buClr>
          <a:schemeClr val="tx1">
            <a:lumMod val="75000"/>
            <a:lumOff val="25000"/>
          </a:schemeClr>
        </a:buClr>
        <a:buSzPct val="104000"/>
        <a:buFont typeface="Lucida Grande" charset="0"/>
        <a:buChar char="-"/>
        <a:defRPr sz="1900">
          <a:solidFill>
            <a:schemeClr val="tx1">
              <a:lumMod val="75000"/>
              <a:lumOff val="25000"/>
            </a:schemeClr>
          </a:solidFill>
          <a:latin typeface="+mn-lt"/>
          <a:ea typeface="Arial" pitchFamily="36" charset="0"/>
          <a:cs typeface="Arial" pitchFamily="-108" charset="0"/>
        </a:defRPr>
      </a:lvl3pPr>
      <a:lvl4pPr marL="1097280" indent="-274320" algn="l" rtl="0" eaLnBrk="1" fontAlgn="base" hangingPunct="1">
        <a:spcBef>
          <a:spcPct val="20000"/>
        </a:spcBef>
        <a:spcAft>
          <a:spcPct val="0"/>
        </a:spcAft>
        <a:buClr>
          <a:schemeClr val="bg1">
            <a:lumMod val="50000"/>
          </a:schemeClr>
        </a:buClr>
        <a:buFont typeface="Wingdings" charset="0"/>
        <a:buChar char="§"/>
        <a:defRPr sz="1800">
          <a:solidFill>
            <a:schemeClr val="bg1">
              <a:lumMod val="50000"/>
            </a:schemeClr>
          </a:solidFill>
          <a:latin typeface="+mn-lt"/>
          <a:ea typeface="Arial" pitchFamily="36" charset="0"/>
          <a:cs typeface="Arial" pitchFamily="-108" charset="0"/>
        </a:defRPr>
      </a:lvl4pPr>
      <a:lvl5pPr marL="1316736" indent="-210312" algn="l" rtl="0" eaLnBrk="1" fontAlgn="base" hangingPunct="1">
        <a:spcBef>
          <a:spcPct val="20000"/>
        </a:spcBef>
        <a:spcAft>
          <a:spcPct val="0"/>
        </a:spcAft>
        <a:buClr>
          <a:schemeClr val="bg1">
            <a:lumMod val="50000"/>
          </a:schemeClr>
        </a:buClr>
        <a:buFont typeface="Lucida Grande" charset="0"/>
        <a:buChar char="›"/>
        <a:defRPr sz="1400">
          <a:solidFill>
            <a:schemeClr val="bg1">
              <a:lumMod val="50000"/>
            </a:schemeClr>
          </a:solidFill>
          <a:latin typeface="+mn-lt"/>
          <a:ea typeface="Arial" pitchFamily="36" charset="0"/>
          <a:cs typeface="Arial" pitchFamily="-108" charset="0"/>
        </a:defRPr>
      </a:lvl5pPr>
      <a:lvl6pPr marL="3591926" indent="-326539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j-lt"/>
          <a:cs typeface="+mn-cs"/>
        </a:defRPr>
      </a:lvl6pPr>
      <a:lvl7pPr marL="4245003" indent="-326539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j-lt"/>
          <a:cs typeface="+mn-cs"/>
        </a:defRPr>
      </a:lvl7pPr>
      <a:lvl8pPr marL="4898082" indent="-326539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j-lt"/>
          <a:cs typeface="+mn-cs"/>
        </a:defRPr>
      </a:lvl8pPr>
      <a:lvl9pPr marL="5551160" indent="-326539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j-lt"/>
          <a:cs typeface="+mn-cs"/>
        </a:defRPr>
      </a:lvl9pPr>
    </p:bodyStyle>
    <p:otherStyle>
      <a:defPPr>
        <a:defRPr lang="en-US"/>
      </a:defPPr>
      <a:lvl1pPr marL="0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077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155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234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310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389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466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42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621" algn="l" defTabSz="1306155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462776" y="7203193"/>
            <a:ext cx="9381490" cy="389254"/>
          </a:xfrm>
        </p:spPr>
        <p:txBody>
          <a:bodyPr/>
          <a:lstStyle/>
          <a:p>
            <a:r>
              <a:rPr lang="en-US" dirty="0" smtClean="0"/>
              <a:t>Presentation for </a:t>
            </a:r>
            <a:r>
              <a:rPr lang="en-US" dirty="0" err="1" smtClean="0"/>
              <a:t>ofv</a:t>
            </a:r>
            <a:r>
              <a:rPr lang="en-US" dirty="0" smtClean="0"/>
              <a:t>-tools group</a:t>
            </a:r>
          </a:p>
          <a:p>
            <a:r>
              <a:rPr lang="en-US" dirty="0" smtClean="0"/>
              <a:t>By: Julia Levin, Dan Ben-Yosef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r>
              <a:rPr lang="en-US" dirty="0" smtClean="0"/>
              <a:t>09/17/2015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58867" y="6173485"/>
            <a:ext cx="9392037" cy="866899"/>
          </a:xfrm>
        </p:spPr>
        <p:txBody>
          <a:bodyPr/>
          <a:lstStyle/>
          <a:p>
            <a:r>
              <a:rPr lang="en-US" dirty="0" smtClean="0"/>
              <a:t>Ibutils2 - </a:t>
            </a:r>
            <a:r>
              <a:rPr lang="en-US" dirty="0" err="1" smtClean="0"/>
              <a:t>ibdiagnet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93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Node name map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Similar to node name map option in </a:t>
            </a:r>
            <a:r>
              <a:rPr lang="en-US" dirty="0" err="1" smtClean="0"/>
              <a:t>ibnetdiscover</a:t>
            </a:r>
            <a:r>
              <a:rPr lang="en-US" dirty="0" smtClean="0"/>
              <a:t> and </a:t>
            </a:r>
            <a:r>
              <a:rPr lang="en-US" dirty="0" err="1" smtClean="0"/>
              <a:t>opensm</a:t>
            </a:r>
            <a:endParaRPr lang="en-US" dirty="0" smtClean="0"/>
          </a:p>
          <a:p>
            <a:r>
              <a:rPr lang="en-US" dirty="0" smtClean="0"/>
              <a:t>Main use: providing meaningful names for unmanaged switches in </a:t>
            </a:r>
            <a:r>
              <a:rPr lang="en-US" dirty="0" err="1" smtClean="0"/>
              <a:t>ibdiagnet</a:t>
            </a:r>
            <a:r>
              <a:rPr lang="en-US" dirty="0" smtClean="0"/>
              <a:t> reports</a:t>
            </a:r>
          </a:p>
          <a:p>
            <a:r>
              <a:rPr lang="en-US" dirty="0" err="1" smtClean="0"/>
              <a:t>Ibdiagnet</a:t>
            </a:r>
            <a:r>
              <a:rPr lang="en-US" dirty="0" smtClean="0"/>
              <a:t> flag</a:t>
            </a:r>
          </a:p>
          <a:p>
            <a:pPr marL="0" indent="0">
              <a:buNone/>
            </a:pPr>
            <a:r>
              <a:rPr lang="en-US" dirty="0" smtClean="0"/>
              <a:t>-</a:t>
            </a:r>
            <a:r>
              <a:rPr lang="en-US" dirty="0"/>
              <a:t>m|--map &lt;map-file&gt;           : Specifies mapping file, that maps node </a:t>
            </a:r>
            <a:r>
              <a:rPr lang="en-US" dirty="0" err="1"/>
              <a:t>guid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                            to </a:t>
            </a:r>
            <a:r>
              <a:rPr lang="en-US" dirty="0"/>
              <a:t>name (format: 0x[0-9a-fA-F]+ "name</a:t>
            </a:r>
            <a:r>
              <a:rPr lang="en-US" dirty="0" smtClean="0"/>
              <a:t>").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Mapping </a:t>
            </a:r>
            <a:r>
              <a:rPr lang="en-US" dirty="0"/>
              <a:t>file can also be specified by </a:t>
            </a:r>
            <a:r>
              <a:rPr lang="en-US" dirty="0" smtClean="0"/>
              <a:t>environment</a:t>
            </a:r>
          </a:p>
          <a:p>
            <a:pPr marL="0" indent="0">
              <a:buNone/>
            </a:pPr>
            <a:r>
              <a:rPr lang="en-US" dirty="0" smtClean="0"/>
              <a:t>                                              variable </a:t>
            </a:r>
            <a:r>
              <a:rPr lang="en-US" dirty="0"/>
              <a:t>"IBUTILS_NODE_NAME_MAP_FILE_PATH</a:t>
            </a:r>
            <a:r>
              <a:rPr lang="en-US" dirty="0" smtClean="0"/>
              <a:t>".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File Format:</a:t>
            </a:r>
          </a:p>
          <a:p>
            <a:pPr marL="0" indent="0">
              <a:buNone/>
            </a:pPr>
            <a:r>
              <a:rPr lang="en-US" dirty="0" smtClean="0"/>
              <a:t> &lt;</a:t>
            </a:r>
            <a:r>
              <a:rPr lang="en-US" dirty="0"/>
              <a:t>Node </a:t>
            </a:r>
            <a:r>
              <a:rPr lang="en-US" dirty="0" smtClean="0"/>
              <a:t>GUID&gt; </a:t>
            </a:r>
            <a:r>
              <a:rPr lang="en-US" dirty="0"/>
              <a:t>“&lt;node name (user given string)&gt;”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Example:</a:t>
            </a:r>
          </a:p>
          <a:p>
            <a:pPr marL="342900" indent="-342900"/>
            <a:r>
              <a:rPr lang="en-US" dirty="0" smtClean="0"/>
              <a:t>0x2c903003421b0 “Host15”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43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Node name map file – example 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Ibdiagnet</a:t>
            </a:r>
            <a:endParaRPr lang="en-US" sz="2000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sz="2000" dirty="0" smtClean="0"/>
              <a:t>Node_name_file.txt:</a:t>
            </a:r>
          </a:p>
          <a:p>
            <a:r>
              <a:rPr lang="en-US" sz="2000" dirty="0"/>
              <a:t>0xe41d2d030003e470 "</a:t>
            </a:r>
            <a:r>
              <a:rPr lang="en-US" sz="2000" dirty="0" err="1" smtClean="0"/>
              <a:t>MySwitch</a:t>
            </a:r>
            <a:r>
              <a:rPr lang="en-US" sz="2000" dirty="0" smtClean="0"/>
              <a:t>“</a:t>
            </a:r>
          </a:p>
          <a:p>
            <a:r>
              <a:rPr lang="en-US" sz="2000" dirty="0" err="1" smtClean="0"/>
              <a:t>Ibdiagnet</a:t>
            </a:r>
            <a:r>
              <a:rPr lang="en-US" sz="2000" dirty="0" smtClean="0"/>
              <a:t> –m node_name_file.txt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In ibdiagnet2.pm file</a:t>
            </a:r>
          </a:p>
          <a:p>
            <a:endParaRPr lang="en-US" sz="20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61" y="4445061"/>
            <a:ext cx="13616630" cy="167948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838" y="1576620"/>
            <a:ext cx="14060562" cy="17816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961" y="6324447"/>
            <a:ext cx="12026713" cy="151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24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Node name map file </a:t>
            </a:r>
            <a:r>
              <a:rPr lang="en-US" dirty="0" smtClean="0"/>
              <a:t>– 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Node name map file with </a:t>
            </a:r>
            <a:r>
              <a:rPr lang="en-US" dirty="0" err="1"/>
              <a:t>mellanox</a:t>
            </a:r>
            <a:r>
              <a:rPr lang="en-US" dirty="0"/>
              <a:t> format of the node description</a:t>
            </a:r>
          </a:p>
          <a:p>
            <a:r>
              <a:rPr lang="en-US" dirty="0"/>
              <a:t>0xe41d2d030003e470 "MF0;MySwitch:MSB77/U1"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 ibdiagnet2.pm file: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503" y="2148845"/>
            <a:ext cx="13259863" cy="17298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61" y="4270308"/>
            <a:ext cx="9980952" cy="12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62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 dump file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Presenting FEC mode and retransmission mode in </a:t>
            </a:r>
            <a:r>
              <a:rPr lang="en-US" dirty="0" err="1" smtClean="0"/>
              <a:t>iblinkinfo</a:t>
            </a:r>
            <a:r>
              <a:rPr lang="en-US" dirty="0" smtClean="0"/>
              <a:t> like format.</a:t>
            </a:r>
          </a:p>
          <a:p>
            <a:endParaRPr lang="en-US" dirty="0" smtClean="0"/>
          </a:p>
          <a:p>
            <a:r>
              <a:rPr lang="en-US" dirty="0" smtClean="0"/>
              <a:t>Helps in understanding the current link status.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61" y="2578781"/>
            <a:ext cx="13115354" cy="506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73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Presenting low level link information for switches and HCA ports (EDR)</a:t>
            </a:r>
          </a:p>
          <a:p>
            <a:pPr lvl="1"/>
            <a:r>
              <a:rPr lang="en-US" dirty="0" smtClean="0"/>
              <a:t>GRADE Info</a:t>
            </a:r>
          </a:p>
          <a:p>
            <a:pPr lvl="1"/>
            <a:r>
              <a:rPr lang="en-US" dirty="0" smtClean="0"/>
              <a:t>Effective BER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ibdiagnet</a:t>
            </a:r>
            <a:r>
              <a:rPr lang="en-US" dirty="0" smtClean="0"/>
              <a:t> </a:t>
            </a:r>
            <a:r>
              <a:rPr lang="en-US" dirty="0"/>
              <a:t>--</a:t>
            </a:r>
            <a:r>
              <a:rPr lang="en-US" dirty="0" err="1" smtClean="0"/>
              <a:t>get_phy_info</a:t>
            </a:r>
            <a:endParaRPr lang="en-US" dirty="0" smtClean="0"/>
          </a:p>
          <a:p>
            <a:r>
              <a:rPr lang="en-US" dirty="0" smtClean="0"/>
              <a:t>In ibdiagnet2.db_csv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61" y="3988789"/>
            <a:ext cx="11305006" cy="332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04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 – link quality diagnostics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FDR links: LLR retransmissions</a:t>
            </a:r>
          </a:p>
          <a:p>
            <a:pPr lvl="1"/>
            <a:r>
              <a:rPr lang="en-US" dirty="0" smtClean="0"/>
              <a:t>Links with counter &gt; 500, considered bad link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041" y="2219364"/>
            <a:ext cx="6876405" cy="5030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31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 – link quality </a:t>
            </a:r>
            <a:r>
              <a:rPr lang="en-US" dirty="0" smtClean="0"/>
              <a:t>diagnostics, continue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EDR links: GRADE info and Effective BER</a:t>
            </a:r>
          </a:p>
          <a:p>
            <a:pPr lvl="1"/>
            <a:r>
              <a:rPr lang="en-US" sz="2400" dirty="0"/>
              <a:t>Grade Thresholds (from our HW team)</a:t>
            </a:r>
          </a:p>
          <a:p>
            <a:pPr lvl="2"/>
            <a:r>
              <a:rPr lang="en-US" dirty="0"/>
              <a:t>Below 5000 – Bad link. Please approach </a:t>
            </a:r>
            <a:r>
              <a:rPr lang="en-US" dirty="0" err="1"/>
              <a:t>Mellanox</a:t>
            </a:r>
            <a:r>
              <a:rPr lang="en-US" dirty="0"/>
              <a:t> support.</a:t>
            </a:r>
          </a:p>
          <a:p>
            <a:pPr lvl="2"/>
            <a:r>
              <a:rPr lang="en-US" dirty="0"/>
              <a:t>5000 – 17,000 – Stable link – FEC may be required for handling possible correctable errors. </a:t>
            </a:r>
          </a:p>
          <a:p>
            <a:pPr lvl="2"/>
            <a:r>
              <a:rPr lang="en-US" dirty="0"/>
              <a:t>Above 17,000 – Link has high margin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sz="2400" dirty="0"/>
              <a:t>Effective BER</a:t>
            </a:r>
          </a:p>
          <a:p>
            <a:pPr lvl="2"/>
            <a:r>
              <a:rPr lang="en-US" dirty="0" err="1"/>
              <a:t>Ibdiagnet</a:t>
            </a:r>
            <a:r>
              <a:rPr lang="en-US" dirty="0"/>
              <a:t> reports bad links, when BER &gt; threshold (default 10^-12)</a:t>
            </a:r>
          </a:p>
          <a:p>
            <a:pPr lvl="2"/>
            <a:r>
              <a:rPr lang="en-US" dirty="0"/>
              <a:t>User can change threshold (</a:t>
            </a:r>
            <a:r>
              <a:rPr lang="en-US" dirty="0" err="1"/>
              <a:t>ibdiagnet</a:t>
            </a:r>
            <a:r>
              <a:rPr lang="en-US" dirty="0"/>
              <a:t> –</a:t>
            </a:r>
            <a:r>
              <a:rPr lang="en-US" dirty="0" err="1"/>
              <a:t>get_phy_info</a:t>
            </a:r>
            <a:r>
              <a:rPr lang="en-US" dirty="0"/>
              <a:t> –</a:t>
            </a:r>
            <a:r>
              <a:rPr lang="en-US" dirty="0" err="1"/>
              <a:t>ber_thresh</a:t>
            </a:r>
            <a:r>
              <a:rPr lang="en-US" dirty="0"/>
              <a:t> &lt;number&gt;)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01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Cable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32218" y="1293833"/>
            <a:ext cx="13436948" cy="611435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 smtClean="0"/>
          </a:p>
          <a:p>
            <a:pPr marL="285750" indent="-285750"/>
            <a:r>
              <a:rPr lang="en-US" dirty="0" err="1" smtClean="0"/>
              <a:t>Ibdiagnet</a:t>
            </a:r>
            <a:r>
              <a:rPr lang="en-US" dirty="0" smtClean="0"/>
              <a:t> –</a:t>
            </a:r>
            <a:r>
              <a:rPr lang="en-US" dirty="0" err="1" smtClean="0"/>
              <a:t>get_cable</a:t>
            </a:r>
            <a:r>
              <a:rPr lang="en-US" dirty="0" err="1"/>
              <a:t>_</a:t>
            </a:r>
            <a:r>
              <a:rPr lang="en-US" dirty="0" err="1" smtClean="0"/>
              <a:t>info</a:t>
            </a:r>
            <a:endParaRPr lang="en-US" dirty="0" smtClean="0"/>
          </a:p>
          <a:p>
            <a:pPr marL="285750" indent="-285750"/>
            <a:r>
              <a:rPr lang="en-US" dirty="0" smtClean="0"/>
              <a:t>The ibdiagnet2.cables gives info of the cable connectors in the fabric.</a:t>
            </a:r>
          </a:p>
          <a:p>
            <a:pPr marL="285750" indent="-285750"/>
            <a:r>
              <a:rPr lang="en-US" dirty="0" smtClean="0"/>
              <a:t>Recently we have improved dramatically performance, by sending MADs in parallel.</a:t>
            </a:r>
          </a:p>
          <a:p>
            <a:pPr marL="285750" indent="-285750"/>
            <a:r>
              <a:rPr lang="en-US" dirty="0" smtClean="0"/>
              <a:t>below is </a:t>
            </a:r>
            <a:r>
              <a:rPr lang="en-US" dirty="0" smtClean="0"/>
              <a:t>an example of cable </a:t>
            </a:r>
            <a:r>
              <a:rPr lang="en-US" dirty="0" smtClean="0"/>
              <a:t>connector </a:t>
            </a:r>
            <a:r>
              <a:rPr lang="en-US" dirty="0" smtClean="0"/>
              <a:t>data</a:t>
            </a:r>
            <a:r>
              <a:rPr lang="en-US" dirty="0" smtClean="0"/>
              <a:t>:</a:t>
            </a:r>
            <a:endParaRPr lang="en-US" dirty="0" smtClean="0"/>
          </a:p>
          <a:p>
            <a:pPr marL="0" indent="0">
              <a:buNone/>
            </a:pPr>
            <a:endParaRPr lang="en-US" sz="1800" dirty="0" smtClean="0"/>
          </a:p>
          <a:p>
            <a:pPr marL="339725" lvl="1" indent="0">
              <a:buNone/>
            </a:pPr>
            <a:r>
              <a:rPr lang="en-US" sz="1400" dirty="0" smtClean="0"/>
              <a:t>-------------------------------------------------------</a:t>
            </a:r>
            <a:endParaRPr lang="en-US" sz="1400" dirty="0"/>
          </a:p>
          <a:p>
            <a:pPr marL="339725" lvl="1" indent="0">
              <a:buNone/>
            </a:pPr>
            <a:r>
              <a:rPr lang="en-US" sz="1400" dirty="0"/>
              <a:t>Port=27 Lid=0x010c GUID=0xe41d2d030003e470 Port Name=Se41d2d030003e470/Ne41d2d030003e470/P27</a:t>
            </a:r>
          </a:p>
          <a:p>
            <a:pPr marL="339725" lvl="1" indent="0">
              <a:buNone/>
            </a:pPr>
            <a:r>
              <a:rPr lang="en-US" sz="1400" dirty="0"/>
              <a:t>-------------------------------------------------------</a:t>
            </a:r>
          </a:p>
          <a:p>
            <a:pPr marL="339725" lvl="1" indent="0">
              <a:buNone/>
            </a:pPr>
            <a:r>
              <a:rPr lang="en-US" sz="1400" dirty="0"/>
              <a:t>Vendor: </a:t>
            </a:r>
            <a:r>
              <a:rPr lang="en-US" sz="1400" dirty="0" err="1"/>
              <a:t>Mellanox</a:t>
            </a:r>
            <a:endParaRPr lang="en-US" sz="1400" dirty="0"/>
          </a:p>
          <a:p>
            <a:pPr marL="339725" lvl="1" indent="0">
              <a:buNone/>
            </a:pPr>
            <a:r>
              <a:rPr lang="en-US" sz="1400" dirty="0"/>
              <a:t>OUI: 0x2c9</a:t>
            </a:r>
          </a:p>
          <a:p>
            <a:pPr marL="339725" lvl="1" indent="0">
              <a:buNone/>
            </a:pPr>
            <a:r>
              <a:rPr lang="en-US" sz="1400" dirty="0"/>
              <a:t>PN: MFA1A00-E005</a:t>
            </a:r>
          </a:p>
          <a:p>
            <a:pPr marL="339725" lvl="1" indent="0">
              <a:buNone/>
            </a:pPr>
            <a:r>
              <a:rPr lang="en-US" sz="1400" dirty="0"/>
              <a:t>SN: MT1510FT00001</a:t>
            </a:r>
          </a:p>
          <a:p>
            <a:pPr marL="339725" lvl="1" indent="0">
              <a:buNone/>
            </a:pPr>
            <a:r>
              <a:rPr lang="en-US" sz="1400" dirty="0"/>
              <a:t>Rev: A7</a:t>
            </a:r>
          </a:p>
          <a:p>
            <a:pPr marL="339725" lvl="1" indent="0">
              <a:buNone/>
            </a:pPr>
            <a:r>
              <a:rPr lang="en-US" sz="1400" dirty="0"/>
              <a:t>Length: 5 m</a:t>
            </a:r>
          </a:p>
          <a:p>
            <a:pPr marL="339725" lvl="1" indent="0">
              <a:buNone/>
            </a:pPr>
            <a:r>
              <a:rPr lang="en-US" sz="1400" dirty="0"/>
              <a:t>Type: 850 nm VCSEL</a:t>
            </a:r>
          </a:p>
          <a:p>
            <a:pPr marL="339725" lvl="1" indent="0">
              <a:buNone/>
            </a:pPr>
            <a:r>
              <a:rPr lang="en-US" sz="1400" dirty="0" err="1"/>
              <a:t>SupportedSpeed</a:t>
            </a:r>
            <a:r>
              <a:rPr lang="en-US" sz="1400" dirty="0"/>
              <a:t>: SDR/DDR/QDR/FDR/EDR</a:t>
            </a:r>
          </a:p>
          <a:p>
            <a:pPr marL="339725" lvl="1" indent="0">
              <a:buNone/>
            </a:pPr>
            <a:r>
              <a:rPr lang="en-US" sz="1400" dirty="0"/>
              <a:t>Temperature: 39C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6327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ConnectX4 Virtualization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15638" y="1766807"/>
            <a:ext cx="7325590" cy="5300419"/>
          </a:xfrm>
        </p:spPr>
        <p:txBody>
          <a:bodyPr>
            <a:normAutofit/>
          </a:bodyPr>
          <a:lstStyle/>
          <a:p>
            <a:r>
              <a:rPr lang="en-US" dirty="0"/>
              <a:t>Connectx4 virtualization </a:t>
            </a:r>
            <a:r>
              <a:rPr lang="en-US" dirty="0" smtClean="0"/>
              <a:t>module is different from the SRIOV module provided by Connectx3 cards.</a:t>
            </a:r>
          </a:p>
          <a:p>
            <a:r>
              <a:rPr lang="en-US" dirty="0" smtClean="0"/>
              <a:t>Alias GUIDs are replace now by virtual HCA ports.</a:t>
            </a:r>
          </a:p>
          <a:p>
            <a:r>
              <a:rPr lang="en-US" dirty="0" smtClean="0"/>
              <a:t>Each virtual port has its own GUID, PKEY table, port state and capabilities.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Added new flag in </a:t>
            </a:r>
            <a:r>
              <a:rPr lang="en-US" dirty="0" err="1" smtClean="0"/>
              <a:t>ibdiagnet</a:t>
            </a:r>
            <a:r>
              <a:rPr lang="en-US" dirty="0" smtClean="0"/>
              <a:t> “--virtual”</a:t>
            </a:r>
          </a:p>
          <a:p>
            <a:r>
              <a:rPr lang="en-US" dirty="0" err="1" smtClean="0"/>
              <a:t>ibdiagnet</a:t>
            </a:r>
            <a:r>
              <a:rPr lang="en-US" dirty="0" smtClean="0"/>
              <a:t> will discover the </a:t>
            </a:r>
            <a:r>
              <a:rPr lang="en-US" dirty="0" err="1" smtClean="0"/>
              <a:t>vports</a:t>
            </a:r>
            <a:r>
              <a:rPr lang="en-US" dirty="0" smtClean="0"/>
              <a:t> and the related </a:t>
            </a:r>
            <a:r>
              <a:rPr lang="en-US" dirty="0" err="1" smtClean="0"/>
              <a:t>vnodes</a:t>
            </a:r>
            <a:r>
              <a:rPr lang="en-US" dirty="0" smtClean="0"/>
              <a:t>(</a:t>
            </a:r>
            <a:r>
              <a:rPr lang="en-US" dirty="0" err="1" smtClean="0"/>
              <a:t>vHCAs</a:t>
            </a:r>
            <a:r>
              <a:rPr lang="en-US" dirty="0" smtClean="0"/>
              <a:t>).The </a:t>
            </a:r>
            <a:r>
              <a:rPr lang="en-US" dirty="0" err="1" smtClean="0"/>
              <a:t>vports</a:t>
            </a:r>
            <a:r>
              <a:rPr lang="en-US" dirty="0" smtClean="0"/>
              <a:t> and the related </a:t>
            </a:r>
            <a:r>
              <a:rPr lang="en-US" dirty="0" err="1" smtClean="0"/>
              <a:t>vnode</a:t>
            </a:r>
            <a:r>
              <a:rPr lang="en-US" dirty="0" smtClean="0"/>
              <a:t> will be presented in the ibdiagnet2.vports file</a:t>
            </a:r>
          </a:p>
          <a:p>
            <a:r>
              <a:rPr lang="en-US" dirty="0" smtClean="0"/>
              <a:t>Moreover </a:t>
            </a:r>
            <a:r>
              <a:rPr lang="en-US" dirty="0" err="1" smtClean="0"/>
              <a:t>ibdiagnet</a:t>
            </a:r>
            <a:r>
              <a:rPr lang="en-US" dirty="0" smtClean="0"/>
              <a:t> will present </a:t>
            </a:r>
            <a:r>
              <a:rPr lang="en-US" dirty="0" err="1" smtClean="0"/>
              <a:t>vport</a:t>
            </a:r>
            <a:r>
              <a:rPr lang="en-US" dirty="0" smtClean="0"/>
              <a:t> and </a:t>
            </a:r>
            <a:r>
              <a:rPr lang="en-US" dirty="0" err="1" smtClean="0"/>
              <a:t>vnodes</a:t>
            </a:r>
            <a:r>
              <a:rPr lang="en-US" dirty="0" smtClean="0"/>
              <a:t> info that includes name-description, </a:t>
            </a:r>
            <a:r>
              <a:rPr lang="en-US" dirty="0" err="1" smtClean="0"/>
              <a:t>guid</a:t>
            </a:r>
            <a:r>
              <a:rPr lang="en-US" dirty="0" smtClean="0"/>
              <a:t>, capability-mask, state and more, in the ibdiagnet2.db_csv file</a:t>
            </a:r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873" y="1331558"/>
            <a:ext cx="6431972" cy="381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50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validation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There is </a:t>
            </a:r>
            <a:r>
              <a:rPr lang="en-US" dirty="0" smtClean="0"/>
              <a:t>an option </a:t>
            </a:r>
            <a:r>
              <a:rPr lang="en-US" dirty="0"/>
              <a:t>in </a:t>
            </a:r>
            <a:r>
              <a:rPr lang="en-US" dirty="0" err="1"/>
              <a:t>ibdiagnet</a:t>
            </a:r>
            <a:r>
              <a:rPr lang="en-US" dirty="0"/>
              <a:t> routing check that provides verification of the resulting routing for connectivity (all CA to CA are well connected), routing loops or credit loops.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>
                <a:solidFill>
                  <a:srgbClr val="5CA533"/>
                </a:solidFill>
              </a:rPr>
              <a:t>ibdiagnet</a:t>
            </a:r>
            <a:r>
              <a:rPr lang="en-US" dirty="0">
                <a:solidFill>
                  <a:srgbClr val="5CA533"/>
                </a:solidFill>
              </a:rPr>
              <a:t> –r   </a:t>
            </a:r>
            <a:r>
              <a:rPr lang="en-US" dirty="0"/>
              <a:t>Collect </a:t>
            </a:r>
            <a:r>
              <a:rPr lang="en-US" dirty="0" err="1"/>
              <a:t>fdbs</a:t>
            </a:r>
            <a:r>
              <a:rPr lang="en-US" dirty="0"/>
              <a:t> and </a:t>
            </a:r>
            <a:r>
              <a:rPr lang="en-US" dirty="0" err="1"/>
              <a:t>mcfdbs</a:t>
            </a:r>
            <a:r>
              <a:rPr lang="en-US" dirty="0"/>
              <a:t>. Run linear and MC connectivity and loop check. </a:t>
            </a:r>
          </a:p>
          <a:p>
            <a:pPr marL="0" indent="0">
              <a:buNone/>
            </a:pPr>
            <a:r>
              <a:rPr lang="en-US" dirty="0"/>
              <a:t>		Run credit loop check without MC </a:t>
            </a:r>
          </a:p>
          <a:p>
            <a:endParaRPr lang="en-US" dirty="0" smtClean="0"/>
          </a:p>
          <a:p>
            <a:r>
              <a:rPr lang="en-US" dirty="0" err="1" smtClean="0"/>
              <a:t>Mellanox</a:t>
            </a:r>
            <a:r>
              <a:rPr lang="en-US" dirty="0" smtClean="0"/>
              <a:t> devices expose </a:t>
            </a:r>
            <a:r>
              <a:rPr lang="en-US" dirty="0"/>
              <a:t>several </a:t>
            </a:r>
            <a:r>
              <a:rPr lang="en-US" dirty="0" smtClean="0"/>
              <a:t>vendor specific features that can be used for better fabric utilization. </a:t>
            </a:r>
          </a:p>
          <a:p>
            <a:endParaRPr lang="en-US" dirty="0" smtClean="0"/>
          </a:p>
          <a:p>
            <a:r>
              <a:rPr lang="en-US" dirty="0" smtClean="0"/>
              <a:t>These </a:t>
            </a:r>
            <a:r>
              <a:rPr lang="en-US" dirty="0"/>
              <a:t>features include Adaptive Routing, Private LFT and VL2VL.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These </a:t>
            </a:r>
            <a:r>
              <a:rPr lang="en-US" dirty="0"/>
              <a:t>features are used by </a:t>
            </a:r>
            <a:r>
              <a:rPr lang="en-US" dirty="0" err="1"/>
              <a:t>OpenSM</a:t>
            </a:r>
            <a:r>
              <a:rPr lang="en-US" dirty="0"/>
              <a:t> to </a:t>
            </a:r>
            <a:r>
              <a:rPr lang="en-US" dirty="0" smtClean="0"/>
              <a:t>provide advanced </a:t>
            </a:r>
            <a:r>
              <a:rPr lang="en-US" dirty="0"/>
              <a:t>routing solution for Fat-Tree and Dragonfly+. </a:t>
            </a:r>
            <a:endParaRPr lang="en-US" dirty="0" smtClean="0"/>
          </a:p>
          <a:p>
            <a:r>
              <a:rPr lang="en-US" dirty="0" err="1" smtClean="0"/>
              <a:t>Ibdiagnet</a:t>
            </a:r>
            <a:r>
              <a:rPr lang="en-US" dirty="0" smtClean="0"/>
              <a:t> collects VS info (AR, PLFT, </a:t>
            </a:r>
            <a:r>
              <a:rPr lang="en-US" dirty="0"/>
              <a:t>VL2VL) </a:t>
            </a:r>
            <a:r>
              <a:rPr lang="en-US" dirty="0" smtClean="0"/>
              <a:t>and use this info for connectivity and credit loop check.</a:t>
            </a:r>
          </a:p>
          <a:p>
            <a:pPr marL="342900" lvl="1" indent="-342900"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rgbClr val="5CA533"/>
                </a:solidFill>
              </a:rPr>
              <a:t>ibdiagnet</a:t>
            </a:r>
            <a:r>
              <a:rPr lang="en-US" dirty="0">
                <a:solidFill>
                  <a:srgbClr val="5CA533"/>
                </a:solidFill>
              </a:rPr>
              <a:t> –r --</a:t>
            </a:r>
            <a:r>
              <a:rPr lang="en-US" dirty="0" err="1" smtClean="0">
                <a:solidFill>
                  <a:srgbClr val="5CA533"/>
                </a:solidFill>
              </a:rPr>
              <a:t>r_opt</a:t>
            </a:r>
            <a:r>
              <a:rPr lang="en-US" dirty="0" smtClean="0">
                <a:solidFill>
                  <a:srgbClr val="5CA533"/>
                </a:solidFill>
              </a:rPr>
              <a:t>=vs</a:t>
            </a:r>
          </a:p>
          <a:p>
            <a:pPr marL="0" lvl="1" indent="0"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110000"/>
              <a:buNone/>
            </a:pPr>
            <a:r>
              <a:rPr lang="en-US" sz="2400" dirty="0">
                <a:solidFill>
                  <a:schemeClr val="tx2"/>
                </a:solidFill>
                <a:ea typeface="ＭＳ Ｐゴシック" charset="0"/>
              </a:rPr>
              <a:t>In order to </a:t>
            </a:r>
            <a:r>
              <a:rPr lang="en-US" sz="2400" dirty="0" smtClean="0">
                <a:solidFill>
                  <a:schemeClr val="tx2"/>
                </a:solidFill>
                <a:ea typeface="ＭＳ Ｐゴシック" charset="0"/>
              </a:rPr>
              <a:t>perform credit </a:t>
            </a:r>
            <a:r>
              <a:rPr lang="en-US" sz="2400" dirty="0">
                <a:solidFill>
                  <a:schemeClr val="tx2"/>
                </a:solidFill>
                <a:ea typeface="ＭＳ Ｐゴシック" charset="0"/>
              </a:rPr>
              <a:t>loop </a:t>
            </a:r>
            <a:r>
              <a:rPr lang="en-US" sz="2400" dirty="0" smtClean="0">
                <a:solidFill>
                  <a:schemeClr val="tx2"/>
                </a:solidFill>
                <a:ea typeface="ＭＳ Ｐゴシック" charset="0"/>
              </a:rPr>
              <a:t>test with </a:t>
            </a:r>
            <a:r>
              <a:rPr lang="en-US" sz="2400" dirty="0">
                <a:solidFill>
                  <a:schemeClr val="tx2"/>
                </a:solidFill>
                <a:ea typeface="ＭＳ Ｐゴシック" charset="0"/>
              </a:rPr>
              <a:t>multicast</a:t>
            </a:r>
          </a:p>
          <a:p>
            <a:pPr marL="342900" lvl="1" indent="-342900"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110000"/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rgbClr val="5CA533"/>
                </a:solidFill>
              </a:rPr>
              <a:t>ibdiagnet</a:t>
            </a:r>
            <a:r>
              <a:rPr lang="en-US" dirty="0" smtClean="0">
                <a:solidFill>
                  <a:srgbClr val="5CA533"/>
                </a:solidFill>
              </a:rPr>
              <a:t> –r --</a:t>
            </a:r>
            <a:r>
              <a:rPr lang="en-US" dirty="0" err="1" smtClean="0">
                <a:solidFill>
                  <a:srgbClr val="5CA533"/>
                </a:solidFill>
              </a:rPr>
              <a:t>r_opt</a:t>
            </a:r>
            <a:r>
              <a:rPr lang="en-US" dirty="0" smtClean="0">
                <a:solidFill>
                  <a:srgbClr val="5CA533"/>
                </a:solidFill>
              </a:rPr>
              <a:t>=</a:t>
            </a:r>
            <a:r>
              <a:rPr lang="en-US" dirty="0" err="1" smtClean="0">
                <a:solidFill>
                  <a:srgbClr val="5CA533"/>
                </a:solidFill>
              </a:rPr>
              <a:t>vs,mcast</a:t>
            </a:r>
            <a:r>
              <a:rPr lang="en-US" dirty="0">
                <a:solidFill>
                  <a:srgbClr val="5CA533"/>
                </a:solidFill>
              </a:rPr>
              <a:t> --</a:t>
            </a:r>
            <a:r>
              <a:rPr lang="en-US" dirty="0" err="1">
                <a:solidFill>
                  <a:srgbClr val="5CA533"/>
                </a:solidFill>
              </a:rPr>
              <a:t>sa_dump</a:t>
            </a:r>
            <a:r>
              <a:rPr lang="en-US" dirty="0">
                <a:solidFill>
                  <a:srgbClr val="5CA533"/>
                </a:solidFill>
              </a:rPr>
              <a:t> </a:t>
            </a:r>
            <a:r>
              <a:rPr lang="en-US" dirty="0" err="1">
                <a:solidFill>
                  <a:srgbClr val="5CA533"/>
                </a:solidFill>
              </a:rPr>
              <a:t>opensm-sa.dump</a:t>
            </a:r>
            <a:endParaRPr lang="en-US" dirty="0" smtClean="0">
              <a:solidFill>
                <a:srgbClr val="5CA533"/>
              </a:solidFill>
            </a:endParaRPr>
          </a:p>
          <a:p>
            <a:pPr marL="342900" lvl="1" indent="-342900"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110000"/>
              <a:buFont typeface="Wingdings" panose="05000000000000000000" pitchFamily="2" charset="2"/>
              <a:buChar char="Ø"/>
            </a:pPr>
            <a:endParaRPr lang="en-US" dirty="0">
              <a:solidFill>
                <a:srgbClr val="5CA533"/>
              </a:solidFill>
            </a:endParaRPr>
          </a:p>
          <a:p>
            <a:pPr marL="342900" lvl="1" indent="-342900"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110000"/>
              <a:buFont typeface="Wingdings" panose="05000000000000000000" pitchFamily="2" charset="2"/>
              <a:buChar char="Ø"/>
            </a:pPr>
            <a:endParaRPr lang="en-US" dirty="0">
              <a:solidFill>
                <a:srgbClr val="5CA533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2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Short introduction to ibutils2.</a:t>
            </a:r>
          </a:p>
          <a:p>
            <a:endParaRPr lang="en-US" dirty="0"/>
          </a:p>
          <a:p>
            <a:r>
              <a:rPr lang="en-US" dirty="0" smtClean="0"/>
              <a:t>New features</a:t>
            </a:r>
          </a:p>
          <a:p>
            <a:endParaRPr lang="en-US" dirty="0"/>
          </a:p>
          <a:p>
            <a:r>
              <a:rPr lang="en-US" dirty="0"/>
              <a:t>Q</a:t>
            </a:r>
            <a:r>
              <a:rPr lang="en-US" dirty="0" smtClean="0"/>
              <a:t>uestions</a:t>
            </a:r>
          </a:p>
        </p:txBody>
      </p:sp>
    </p:spTree>
    <p:extLst>
      <p:ext uri="{BB962C8B-B14F-4D97-AF65-F5344CB8AC3E}">
        <p14:creationId xmlns:p14="http://schemas.microsoft.com/office/powerpoint/2010/main" val="344253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Ibdiagnet</a:t>
            </a:r>
            <a:r>
              <a:rPr lang="en-US" dirty="0" smtClean="0"/>
              <a:t> generic plugins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err="1" smtClean="0"/>
              <a:t>Ibdiagnet</a:t>
            </a:r>
            <a:r>
              <a:rPr lang="en-US" dirty="0" smtClean="0"/>
              <a:t> provides generic plugin interface for developers to extend </a:t>
            </a:r>
            <a:r>
              <a:rPr lang="en-US" dirty="0" err="1" smtClean="0"/>
              <a:t>ibdiagnet</a:t>
            </a:r>
            <a:r>
              <a:rPr lang="en-US" dirty="0" smtClean="0"/>
              <a:t> functionalities</a:t>
            </a:r>
          </a:p>
          <a:p>
            <a:r>
              <a:rPr lang="en-US" dirty="0" smtClean="0"/>
              <a:t>Available API</a:t>
            </a:r>
          </a:p>
          <a:p>
            <a:pPr lvl="1"/>
            <a:r>
              <a:rPr lang="en-US" dirty="0" smtClean="0"/>
              <a:t>receive fabric topology</a:t>
            </a:r>
          </a:p>
          <a:p>
            <a:pPr lvl="1"/>
            <a:r>
              <a:rPr lang="en-US" dirty="0" smtClean="0"/>
              <a:t>Send MADs via </a:t>
            </a:r>
            <a:r>
              <a:rPr lang="en-US" dirty="0" err="1" smtClean="0"/>
              <a:t>ibdiagnet</a:t>
            </a:r>
            <a:r>
              <a:rPr lang="en-US" dirty="0" smtClean="0"/>
              <a:t> to collect additional data</a:t>
            </a:r>
          </a:p>
          <a:p>
            <a:pPr lvl="1"/>
            <a:r>
              <a:rPr lang="en-US" dirty="0" smtClean="0"/>
              <a:t>Dump plugin’s output data in ibdiagnet2.db_csv 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95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571969" y="6780943"/>
            <a:ext cx="8515772" cy="912345"/>
          </a:xfrm>
        </p:spPr>
        <p:txBody>
          <a:bodyPr/>
          <a:lstStyle/>
          <a:p>
            <a:r>
              <a:rPr lang="en-US" sz="660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69443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Ibutils2 – short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Ibutils2 is </a:t>
            </a:r>
            <a:r>
              <a:rPr lang="en-US" dirty="0" err="1" smtClean="0"/>
              <a:t>Mellanox</a:t>
            </a:r>
            <a:r>
              <a:rPr lang="en-US" dirty="0" smtClean="0"/>
              <a:t> closed source package.</a:t>
            </a:r>
          </a:p>
          <a:p>
            <a:r>
              <a:rPr lang="en-US" dirty="0" smtClean="0"/>
              <a:t>Functionality of ibutils2 replaces and extends OFA </a:t>
            </a:r>
            <a:r>
              <a:rPr lang="en-US" dirty="0" err="1" smtClean="0"/>
              <a:t>ibutils</a:t>
            </a:r>
            <a:r>
              <a:rPr lang="en-US" dirty="0" smtClean="0"/>
              <a:t> package.</a:t>
            </a:r>
          </a:p>
          <a:p>
            <a:r>
              <a:rPr lang="en-US" dirty="0" smtClean="0"/>
              <a:t>Ibutils2 is written in C++, </a:t>
            </a:r>
            <a:r>
              <a:rPr lang="en-US" dirty="0" err="1" smtClean="0"/>
              <a:t>ibutils</a:t>
            </a:r>
            <a:r>
              <a:rPr lang="en-US" dirty="0" smtClean="0"/>
              <a:t> in TCL.</a:t>
            </a:r>
          </a:p>
          <a:p>
            <a:r>
              <a:rPr lang="en-US" dirty="0" smtClean="0"/>
              <a:t>ibutils2 rpms for </a:t>
            </a:r>
            <a:r>
              <a:rPr lang="en-US" dirty="0"/>
              <a:t>RHEL </a:t>
            </a:r>
            <a:r>
              <a:rPr lang="en-US" dirty="0" smtClean="0"/>
              <a:t>6.4 and </a:t>
            </a:r>
            <a:r>
              <a:rPr lang="en-US" dirty="0"/>
              <a:t>SLES11 </a:t>
            </a:r>
            <a:r>
              <a:rPr lang="en-US" dirty="0" smtClean="0"/>
              <a:t>SP3 for OFA 3.5 is available on </a:t>
            </a:r>
            <a:r>
              <a:rPr lang="en-US" dirty="0" err="1" smtClean="0"/>
              <a:t>Mellanox</a:t>
            </a:r>
            <a:r>
              <a:rPr lang="en-US" dirty="0" smtClean="0"/>
              <a:t> website </a:t>
            </a:r>
            <a:r>
              <a:rPr lang="en-US" dirty="0"/>
              <a:t>(http://www.mellanox.com/page/products_dyn?product_family=110&amp;mtag=monitoring_debug)</a:t>
            </a:r>
            <a:endParaRPr lang="en-US" dirty="0" smtClean="0"/>
          </a:p>
          <a:p>
            <a:pPr lvl="1"/>
            <a:r>
              <a:rPr lang="en-US" dirty="0" smtClean="0"/>
              <a:t>This version is 2014</a:t>
            </a:r>
          </a:p>
          <a:p>
            <a:pPr lvl="1"/>
            <a:r>
              <a:rPr lang="en-US" dirty="0" smtClean="0"/>
              <a:t>Latest version can be provided on demand.</a:t>
            </a:r>
          </a:p>
        </p:txBody>
      </p:sp>
    </p:spTree>
    <p:extLst>
      <p:ext uri="{BB962C8B-B14F-4D97-AF65-F5344CB8AC3E}">
        <p14:creationId xmlns:p14="http://schemas.microsoft.com/office/powerpoint/2010/main" val="24713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Ibutils2 – short introduction continue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The following utilities are available under ibutils2:</a:t>
            </a:r>
          </a:p>
          <a:p>
            <a:pPr lvl="1"/>
            <a:r>
              <a:rPr lang="en-US" dirty="0"/>
              <a:t>dump2psl.pl</a:t>
            </a:r>
          </a:p>
          <a:p>
            <a:pPr lvl="1"/>
            <a:r>
              <a:rPr lang="en-US" dirty="0"/>
              <a:t>dump2slvl.pl</a:t>
            </a:r>
          </a:p>
          <a:p>
            <a:pPr lvl="1"/>
            <a:r>
              <a:rPr lang="en-US" dirty="0" err="1"/>
              <a:t>ibcongest</a:t>
            </a:r>
            <a:endParaRPr lang="en-US" dirty="0"/>
          </a:p>
          <a:p>
            <a:pPr lvl="1"/>
            <a:r>
              <a:rPr lang="en-US" dirty="0" err="1"/>
              <a:t>ibdiagnet</a:t>
            </a:r>
            <a:endParaRPr lang="en-US" dirty="0"/>
          </a:p>
          <a:p>
            <a:pPr lvl="1"/>
            <a:r>
              <a:rPr lang="en-US" dirty="0" err="1"/>
              <a:t>ibdiagpath</a:t>
            </a:r>
            <a:endParaRPr lang="en-US" dirty="0"/>
          </a:p>
          <a:p>
            <a:pPr lvl="1"/>
            <a:r>
              <a:rPr lang="en-US" dirty="0" err="1"/>
              <a:t>ibdmchk</a:t>
            </a:r>
            <a:endParaRPr lang="en-US" dirty="0"/>
          </a:p>
          <a:p>
            <a:pPr lvl="1"/>
            <a:r>
              <a:rPr lang="en-US" dirty="0" err="1"/>
              <a:t>ibdmtr</a:t>
            </a:r>
            <a:endParaRPr lang="en-US" dirty="0"/>
          </a:p>
          <a:p>
            <a:pPr lvl="1"/>
            <a:r>
              <a:rPr lang="en-US" dirty="0" err="1"/>
              <a:t>ibgenperm</a:t>
            </a:r>
            <a:endParaRPr lang="en-US" dirty="0"/>
          </a:p>
          <a:p>
            <a:pPr lvl="1"/>
            <a:r>
              <a:rPr lang="en-US" dirty="0" err="1"/>
              <a:t>ibnetsplit</a:t>
            </a:r>
            <a:endParaRPr lang="en-US" dirty="0"/>
          </a:p>
          <a:p>
            <a:pPr lvl="1"/>
            <a:r>
              <a:rPr lang="en-US" dirty="0" err="1"/>
              <a:t>ibnlparse</a:t>
            </a:r>
            <a:endParaRPr lang="en-US" dirty="0"/>
          </a:p>
          <a:p>
            <a:pPr lvl="1"/>
            <a:r>
              <a:rPr lang="en-US" dirty="0" err="1"/>
              <a:t>ibtopodiff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Today we will talk about </a:t>
            </a:r>
            <a:r>
              <a:rPr lang="en-US" dirty="0" err="1"/>
              <a:t>ibdiagnet</a:t>
            </a:r>
            <a:r>
              <a:rPr lang="en-US" dirty="0" smtClean="0"/>
              <a:t>.</a:t>
            </a:r>
          </a:p>
          <a:p>
            <a:pPr marL="312736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98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Ibutils2 - </a:t>
            </a:r>
            <a:r>
              <a:rPr lang="en-US" dirty="0" err="1" smtClean="0"/>
              <a:t>ibdiagnet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err="1" smtClean="0"/>
              <a:t>Ibdiagnet</a:t>
            </a:r>
            <a:r>
              <a:rPr lang="en-US" dirty="0" smtClean="0"/>
              <a:t> in ibutils2 supports basic functionalities of </a:t>
            </a:r>
            <a:r>
              <a:rPr lang="en-US" dirty="0" err="1" smtClean="0"/>
              <a:t>ibutils</a:t>
            </a:r>
            <a:r>
              <a:rPr lang="en-US" dirty="0" smtClean="0"/>
              <a:t>, and more:</a:t>
            </a:r>
          </a:p>
          <a:p>
            <a:pPr lvl="1"/>
            <a:r>
              <a:rPr lang="en-US" dirty="0" smtClean="0"/>
              <a:t>Discover</a:t>
            </a:r>
          </a:p>
          <a:p>
            <a:pPr lvl="1"/>
            <a:r>
              <a:rPr lang="en-US" dirty="0" smtClean="0"/>
              <a:t>Speed check</a:t>
            </a:r>
          </a:p>
          <a:p>
            <a:pPr lvl="1"/>
            <a:r>
              <a:rPr lang="en-US" dirty="0" smtClean="0"/>
              <a:t>Port counters gathering</a:t>
            </a:r>
          </a:p>
          <a:p>
            <a:pPr lvl="1"/>
            <a:r>
              <a:rPr lang="en-US" dirty="0" smtClean="0"/>
              <a:t>Port Error counters gathering.</a:t>
            </a:r>
          </a:p>
          <a:p>
            <a:pPr lvl="1"/>
            <a:r>
              <a:rPr lang="en-US" dirty="0" smtClean="0"/>
              <a:t>Port counters </a:t>
            </a:r>
            <a:r>
              <a:rPr lang="en-US" dirty="0" err="1" smtClean="0"/>
              <a:t>reseting</a:t>
            </a:r>
            <a:endParaRPr lang="en-US" dirty="0" smtClean="0"/>
          </a:p>
          <a:p>
            <a:pPr lvl="1"/>
            <a:r>
              <a:rPr lang="en-US" dirty="0" smtClean="0"/>
              <a:t>Routing and credit loop checks.</a:t>
            </a:r>
          </a:p>
          <a:p>
            <a:pPr lvl="1"/>
            <a:r>
              <a:rPr lang="en-US" dirty="0" smtClean="0"/>
              <a:t>Topology compare</a:t>
            </a:r>
          </a:p>
          <a:p>
            <a:pPr lvl="1"/>
            <a:r>
              <a:rPr lang="en-US" dirty="0" smtClean="0"/>
              <a:t>Topology write</a:t>
            </a:r>
          </a:p>
          <a:p>
            <a:pPr lvl="1"/>
            <a:r>
              <a:rPr lang="en-US" dirty="0" smtClean="0"/>
              <a:t>Duplicated GUIDs test</a:t>
            </a:r>
          </a:p>
          <a:p>
            <a:pPr lvl="1"/>
            <a:r>
              <a:rPr lang="en-US" dirty="0" err="1" smtClean="0"/>
              <a:t>Pkeys</a:t>
            </a:r>
            <a:r>
              <a:rPr lang="en-US" dirty="0" smtClean="0"/>
              <a:t> gathering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35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Ibutils2 - </a:t>
            </a:r>
            <a:r>
              <a:rPr lang="en-US" dirty="0" err="1" smtClean="0"/>
              <a:t>ibdiagnet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 smtClean="0"/>
              <a:t>Ibutils2’s </a:t>
            </a:r>
            <a:r>
              <a:rPr lang="en-US" dirty="0" err="1" smtClean="0"/>
              <a:t>ibdiagnet</a:t>
            </a:r>
            <a:r>
              <a:rPr lang="en-US" dirty="0" smtClean="0"/>
              <a:t> extended features:</a:t>
            </a:r>
          </a:p>
          <a:p>
            <a:endParaRPr lang="en-US" dirty="0"/>
          </a:p>
          <a:p>
            <a:r>
              <a:rPr lang="en-US" dirty="0" smtClean="0"/>
              <a:t>Support FDR, FDR10, EDR</a:t>
            </a:r>
          </a:p>
          <a:p>
            <a:r>
              <a:rPr lang="en-US" dirty="0" smtClean="0"/>
              <a:t>Improved topology functionality (new IBNLs)</a:t>
            </a:r>
          </a:p>
          <a:p>
            <a:r>
              <a:rPr lang="en-US" dirty="0" smtClean="0"/>
              <a:t>Improved </a:t>
            </a:r>
            <a:r>
              <a:rPr lang="en-US" dirty="0" err="1" smtClean="0"/>
              <a:t>ibdiagnet</a:t>
            </a:r>
            <a:r>
              <a:rPr lang="en-US" dirty="0" smtClean="0"/>
              <a:t> scalability (parallel MADs sending)</a:t>
            </a:r>
          </a:p>
          <a:p>
            <a:pPr marL="228600" lvl="1" indent="-246888">
              <a:spcBef>
                <a:spcPts val="600"/>
              </a:spcBef>
              <a:buClr>
                <a:schemeClr val="bg2">
                  <a:lumMod val="75000"/>
                </a:schemeClr>
              </a:buClr>
              <a:buSzPct val="110000"/>
              <a:buFont typeface="Wingdings" charset="0"/>
              <a:buChar char="§"/>
            </a:pPr>
            <a:r>
              <a:rPr lang="en-US" sz="2400" dirty="0">
                <a:solidFill>
                  <a:schemeClr val="tx2"/>
                </a:solidFill>
                <a:ea typeface="ＭＳ Ｐゴシック" charset="0"/>
              </a:rPr>
              <a:t>Extended speed counters, </a:t>
            </a:r>
            <a:r>
              <a:rPr lang="en-US" sz="2400" dirty="0">
                <a:solidFill>
                  <a:schemeClr val="tx2"/>
                </a:solidFill>
                <a:ea typeface="ＭＳ Ｐゴシック" charset="0"/>
              </a:rPr>
              <a:t>Show extended speeds counters per </a:t>
            </a:r>
            <a:r>
              <a:rPr lang="en-US" sz="2400" dirty="0">
                <a:solidFill>
                  <a:schemeClr val="tx2"/>
                </a:solidFill>
                <a:ea typeface="ＭＳ Ｐゴシック" charset="0"/>
              </a:rPr>
              <a:t>lane</a:t>
            </a:r>
          </a:p>
          <a:p>
            <a:r>
              <a:rPr lang="en-US" dirty="0" smtClean="0"/>
              <a:t>Link health</a:t>
            </a:r>
          </a:p>
          <a:p>
            <a:pPr lvl="1"/>
            <a:r>
              <a:rPr lang="en-US" dirty="0" smtClean="0"/>
              <a:t>LLR is used in FDR switches. </a:t>
            </a:r>
            <a:r>
              <a:rPr lang="en-US" dirty="0" err="1" smtClean="0"/>
              <a:t>Ibdiagnet</a:t>
            </a:r>
            <a:r>
              <a:rPr lang="en-US" dirty="0" smtClean="0"/>
              <a:t> reports high levels of retransmission and this is good diagnostic for bad links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96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</a:t>
            </a:r>
            <a:r>
              <a:rPr lang="en-US" dirty="0"/>
              <a:t>features in </a:t>
            </a:r>
            <a:r>
              <a:rPr lang="en-US" dirty="0" err="1" smtClean="0"/>
              <a:t>ibdiagnet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Generic features</a:t>
            </a:r>
          </a:p>
          <a:p>
            <a:pPr lvl="1"/>
            <a:r>
              <a:rPr lang="en-US" sz="2400" dirty="0"/>
              <a:t>Scope – ability to diagnose only part of the </a:t>
            </a:r>
            <a:r>
              <a:rPr lang="en-US" sz="2400" dirty="0" smtClean="0"/>
              <a:t>fabric</a:t>
            </a:r>
            <a:endParaRPr lang="en-US" sz="2400" dirty="0"/>
          </a:p>
          <a:p>
            <a:pPr lvl="1"/>
            <a:r>
              <a:rPr lang="en-US" sz="2400" dirty="0"/>
              <a:t>Node name map file – give different node description to nodes for report </a:t>
            </a:r>
            <a:r>
              <a:rPr lang="en-US" sz="2400" dirty="0" smtClean="0"/>
              <a:t>sake.</a:t>
            </a:r>
            <a:endParaRPr lang="en-US" sz="2400" dirty="0"/>
          </a:p>
          <a:p>
            <a:pPr lvl="1"/>
            <a:r>
              <a:rPr lang="en-US" sz="2400" dirty="0"/>
              <a:t>Support </a:t>
            </a:r>
            <a:r>
              <a:rPr lang="en-US" sz="2400" dirty="0" smtClean="0"/>
              <a:t>virtualization</a:t>
            </a:r>
            <a:endParaRPr lang="en-US" sz="2400" dirty="0"/>
          </a:p>
          <a:p>
            <a:pPr lvl="2"/>
            <a:r>
              <a:rPr lang="en-US" sz="2000" dirty="0"/>
              <a:t>CX-3 with AGUIDs (supported by upstream SM and MLNX SM</a:t>
            </a:r>
            <a:r>
              <a:rPr lang="en-US" sz="2000" dirty="0" smtClean="0"/>
              <a:t>) </a:t>
            </a:r>
            <a:endParaRPr lang="en-US" sz="2000" dirty="0"/>
          </a:p>
          <a:p>
            <a:pPr lvl="2"/>
            <a:r>
              <a:rPr lang="en-US" sz="2000" dirty="0"/>
              <a:t>CX-4 with </a:t>
            </a:r>
            <a:r>
              <a:rPr lang="en-US" sz="2000" dirty="0" err="1"/>
              <a:t>vPorts</a:t>
            </a:r>
            <a:r>
              <a:rPr lang="en-US" sz="2000" dirty="0"/>
              <a:t> (supported by MLNX SM only)</a:t>
            </a:r>
          </a:p>
          <a:p>
            <a:pPr lvl="1"/>
            <a:r>
              <a:rPr lang="en-US" sz="2400" dirty="0" smtClean="0"/>
              <a:t>Control </a:t>
            </a:r>
            <a:r>
              <a:rPr lang="en-US" sz="2400" dirty="0"/>
              <a:t>MADs timeout for sent/received MADs and MADs retries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Extended speed counters according to 1.3 IB Spec.</a:t>
            </a:r>
          </a:p>
          <a:p>
            <a:pPr marL="312736" lvl="1" indent="0">
              <a:buNone/>
            </a:pPr>
            <a:endParaRPr lang="en-US" dirty="0"/>
          </a:p>
          <a:p>
            <a:pPr lvl="0"/>
            <a:r>
              <a:rPr lang="en-US" dirty="0"/>
              <a:t>Routing</a:t>
            </a:r>
          </a:p>
          <a:p>
            <a:pPr lvl="1"/>
            <a:r>
              <a:rPr lang="en-US" sz="2400" dirty="0"/>
              <a:t>New sub options to –r </a:t>
            </a:r>
            <a:r>
              <a:rPr lang="en-US" sz="2400" dirty="0" smtClean="0"/>
              <a:t>option</a:t>
            </a:r>
            <a:endParaRPr lang="en-US" sz="2400" dirty="0"/>
          </a:p>
          <a:p>
            <a:pPr lvl="2"/>
            <a:r>
              <a:rPr lang="en-US" sz="2000" dirty="0"/>
              <a:t>--</a:t>
            </a:r>
            <a:r>
              <a:rPr lang="en-US" sz="2000" dirty="0" err="1"/>
              <a:t>r_opt</a:t>
            </a:r>
            <a:r>
              <a:rPr lang="en-US" sz="2000" dirty="0"/>
              <a:t> &lt;[vs,][</a:t>
            </a:r>
            <a:r>
              <a:rPr lang="en-US" sz="2000" dirty="0" err="1"/>
              <a:t>mcast</a:t>
            </a:r>
            <a:r>
              <a:rPr lang="en-US" sz="2000" dirty="0"/>
              <a:t>,]&gt;</a:t>
            </a:r>
          </a:p>
          <a:p>
            <a:pPr lvl="2"/>
            <a:r>
              <a:rPr lang="en-US" sz="2000" dirty="0"/>
              <a:t>--</a:t>
            </a:r>
            <a:r>
              <a:rPr lang="en-US" sz="2000" dirty="0" err="1"/>
              <a:t>sa_dump</a:t>
            </a:r>
            <a:r>
              <a:rPr lang="en-US" sz="2000" dirty="0"/>
              <a:t> &lt;file&gt;</a:t>
            </a:r>
          </a:p>
          <a:p>
            <a:pPr lvl="1"/>
            <a:r>
              <a:rPr lang="en-US" sz="2400" dirty="0"/>
              <a:t>Credit loop testing for MC</a:t>
            </a:r>
          </a:p>
          <a:p>
            <a:pPr lvl="1"/>
            <a:r>
              <a:rPr lang="en-US" sz="2400" dirty="0" err="1"/>
              <a:t>SendOnly</a:t>
            </a:r>
            <a:r>
              <a:rPr lang="en-US" sz="2400" dirty="0"/>
              <a:t> support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/>
              <a:t>FW/HW related features</a:t>
            </a:r>
          </a:p>
          <a:p>
            <a:pPr lvl="1"/>
            <a:r>
              <a:rPr lang="en-US" sz="2400" dirty="0"/>
              <a:t>Cable </a:t>
            </a:r>
            <a:r>
              <a:rPr lang="en-US" sz="2400" dirty="0" smtClean="0"/>
              <a:t>info</a:t>
            </a:r>
            <a:endParaRPr lang="en-US" sz="2400" dirty="0"/>
          </a:p>
          <a:p>
            <a:pPr lvl="1"/>
            <a:r>
              <a:rPr lang="en-US" sz="2400" dirty="0" err="1"/>
              <a:t>Phy</a:t>
            </a:r>
            <a:r>
              <a:rPr lang="en-US" sz="2400" dirty="0"/>
              <a:t> info – presenting </a:t>
            </a:r>
            <a:r>
              <a:rPr lang="en-US" sz="2400" dirty="0" smtClean="0"/>
              <a:t>grade</a:t>
            </a:r>
            <a:endParaRPr lang="en-US" sz="2400" dirty="0"/>
          </a:p>
          <a:p>
            <a:pPr lvl="2"/>
            <a:r>
              <a:rPr lang="en-US" sz="2200" dirty="0" smtClean="0"/>
              <a:t>Effective BER </a:t>
            </a:r>
            <a:r>
              <a:rPr lang="en-US" sz="2200" dirty="0"/>
              <a:t>test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00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feature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 smtClean="0"/>
              <a:t>Ibdiagnet</a:t>
            </a:r>
            <a:r>
              <a:rPr lang="en-US" dirty="0" smtClean="0"/>
              <a:t> flags</a:t>
            </a:r>
          </a:p>
          <a:p>
            <a:pPr marL="0" indent="0">
              <a:buNone/>
            </a:pPr>
            <a:r>
              <a:rPr lang="en-US" dirty="0" smtClean="0"/>
              <a:t> --</a:t>
            </a:r>
            <a:r>
              <a:rPr lang="en-US" dirty="0"/>
              <a:t>scope &lt;</a:t>
            </a:r>
            <a:r>
              <a:rPr lang="en-US" dirty="0" smtClean="0"/>
              <a:t>file&gt;                  : </a:t>
            </a:r>
            <a:r>
              <a:rPr lang="en-US" dirty="0"/>
              <a:t>The file with a list of Node-GUIDs and their</a:t>
            </a:r>
          </a:p>
          <a:p>
            <a:pPr marL="0" indent="0">
              <a:buNone/>
            </a:pPr>
            <a:r>
              <a:rPr lang="en-US" dirty="0"/>
              <a:t>                                        </a:t>
            </a:r>
            <a:r>
              <a:rPr lang="en-US" dirty="0" smtClean="0"/>
              <a:t>   ports </a:t>
            </a:r>
            <a:r>
              <a:rPr lang="en-US" dirty="0"/>
              <a:t>to be left in the scope.</a:t>
            </a:r>
          </a:p>
          <a:p>
            <a:pPr marL="0" indent="0">
              <a:buNone/>
            </a:pPr>
            <a:r>
              <a:rPr lang="en-US" dirty="0" smtClean="0"/>
              <a:t> --</a:t>
            </a:r>
            <a:r>
              <a:rPr lang="en-US" dirty="0" err="1"/>
              <a:t>exclude_scope</a:t>
            </a:r>
            <a:r>
              <a:rPr lang="en-US" dirty="0"/>
              <a:t> &lt;</a:t>
            </a:r>
            <a:r>
              <a:rPr lang="en-US" dirty="0" smtClean="0"/>
              <a:t>file&gt;   </a:t>
            </a:r>
            <a:r>
              <a:rPr lang="en-US" dirty="0"/>
              <a:t>: The file with a list of Node-GUIDs and their</a:t>
            </a:r>
          </a:p>
          <a:p>
            <a:pPr marL="0" indent="0">
              <a:buNone/>
            </a:pPr>
            <a:r>
              <a:rPr lang="en-US" dirty="0"/>
              <a:t>                                        </a:t>
            </a:r>
            <a:r>
              <a:rPr lang="en-US" dirty="0" smtClean="0"/>
              <a:t>   ports </a:t>
            </a:r>
            <a:r>
              <a:rPr lang="en-US" dirty="0"/>
              <a:t>to be excluded from the scope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Example of a </a:t>
            </a:r>
            <a:r>
              <a:rPr lang="en-US" dirty="0" smtClean="0"/>
              <a:t>scope file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#comment line</a:t>
            </a:r>
          </a:p>
          <a:p>
            <a:pPr marL="0" indent="0">
              <a:buNone/>
            </a:pPr>
            <a:r>
              <a:rPr lang="en-US" dirty="0"/>
              <a:t>version: 1.0</a:t>
            </a:r>
          </a:p>
          <a:p>
            <a:pPr marL="0" indent="0">
              <a:buNone/>
            </a:pPr>
            <a:r>
              <a:rPr lang="en-US" dirty="0"/>
              <a:t>0x298@1/2/17             //take </a:t>
            </a:r>
            <a:r>
              <a:rPr lang="en-US" dirty="0" smtClean="0"/>
              <a:t>into scope only </a:t>
            </a:r>
            <a:r>
              <a:rPr lang="en-US" dirty="0"/>
              <a:t>ports 1,2,17 of </a:t>
            </a:r>
            <a:r>
              <a:rPr lang="en-US" dirty="0" smtClean="0"/>
              <a:t>the switch with GUID 0x298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0x123                     </a:t>
            </a:r>
            <a:r>
              <a:rPr lang="en-US" dirty="0" smtClean="0"/>
              <a:t>     </a:t>
            </a:r>
            <a:r>
              <a:rPr lang="en-US" dirty="0"/>
              <a:t>//take </a:t>
            </a:r>
            <a:r>
              <a:rPr lang="en-US" dirty="0" smtClean="0"/>
              <a:t>into scope all ports of the node </a:t>
            </a:r>
            <a:r>
              <a:rPr lang="en-US" dirty="0"/>
              <a:t>with </a:t>
            </a:r>
            <a:r>
              <a:rPr lang="en-US" dirty="0" smtClean="0"/>
              <a:t>GUID 0x123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Special keywords: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ALL_SWITCHES   //include </a:t>
            </a:r>
            <a:r>
              <a:rPr lang="en-US" dirty="0"/>
              <a:t>all switches, this line overrides any other lines related to switches </a:t>
            </a:r>
            <a:r>
              <a:rPr lang="en-US" dirty="0" smtClean="0"/>
              <a:t>GUIDs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ALL_CAS              </a:t>
            </a:r>
            <a:r>
              <a:rPr lang="en-US" dirty="0" smtClean="0"/>
              <a:t>//include all </a:t>
            </a:r>
            <a:r>
              <a:rPr lang="en-US" dirty="0"/>
              <a:t>CAs, this line overrides any other </a:t>
            </a:r>
            <a:r>
              <a:rPr lang="en-US" dirty="0" smtClean="0"/>
              <a:t>lines related </a:t>
            </a:r>
            <a:r>
              <a:rPr lang="en-US" dirty="0"/>
              <a:t>to CAs </a:t>
            </a:r>
            <a:r>
              <a:rPr lang="en-US" dirty="0" smtClean="0"/>
              <a:t>GUIDs.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16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Scope -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566961" y="1050333"/>
            <a:ext cx="13436948" cy="6395446"/>
          </a:xfrm>
        </p:spPr>
        <p:txBody>
          <a:bodyPr>
            <a:normAutofit/>
          </a:bodyPr>
          <a:lstStyle/>
          <a:p>
            <a:r>
              <a:rPr lang="en-US" sz="1800" dirty="0" err="1" smtClean="0"/>
              <a:t>ibdiagnet</a:t>
            </a:r>
            <a:endParaRPr lang="en-US" sz="18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1800" dirty="0" err="1" smtClean="0"/>
              <a:t>Scope_file</a:t>
            </a:r>
            <a:r>
              <a:rPr lang="en-US" sz="1800" dirty="0" smtClean="0"/>
              <a:t> file:</a:t>
            </a:r>
          </a:p>
          <a:p>
            <a:r>
              <a:rPr lang="en-US" sz="1800" dirty="0" smtClean="0"/>
              <a:t>ALL_SWITCHES</a:t>
            </a:r>
          </a:p>
          <a:p>
            <a:r>
              <a:rPr lang="en-US" sz="1800" dirty="0" err="1" smtClean="0"/>
              <a:t>Ibdiagnet</a:t>
            </a:r>
            <a:r>
              <a:rPr lang="en-US" sz="1800" dirty="0" smtClean="0"/>
              <a:t> –scope </a:t>
            </a:r>
            <a:r>
              <a:rPr lang="en-US" sz="1800" dirty="0" err="1" smtClean="0"/>
              <a:t>scope_file</a:t>
            </a:r>
            <a:endParaRPr lang="en-US" sz="18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1800" dirty="0" err="1" smtClean="0"/>
              <a:t>Scope_ex</a:t>
            </a:r>
            <a:r>
              <a:rPr lang="en-US" sz="1800" dirty="0" smtClean="0"/>
              <a:t> file:</a:t>
            </a:r>
          </a:p>
          <a:p>
            <a:pPr marL="0" indent="0">
              <a:buNone/>
            </a:pPr>
            <a:r>
              <a:rPr lang="en-US" sz="1800" dirty="0" smtClean="0"/>
              <a:t>0x0002c9030006ba5a</a:t>
            </a:r>
          </a:p>
          <a:p>
            <a:pPr marL="0" indent="0">
              <a:buNone/>
            </a:pPr>
            <a:r>
              <a:rPr lang="en-US" sz="1800" dirty="0" err="1" smtClean="0"/>
              <a:t>Ibdiagnet</a:t>
            </a:r>
            <a:r>
              <a:rPr lang="en-US" sz="1800" dirty="0"/>
              <a:t> --</a:t>
            </a:r>
            <a:r>
              <a:rPr lang="en-US" sz="1800" dirty="0" err="1"/>
              <a:t>exclude_scope</a:t>
            </a:r>
            <a:r>
              <a:rPr lang="en-US" sz="1800" dirty="0"/>
              <a:t> </a:t>
            </a:r>
            <a:r>
              <a:rPr lang="en-US" sz="1800" dirty="0" err="1" smtClean="0"/>
              <a:t>scope_ex</a:t>
            </a:r>
            <a:r>
              <a:rPr lang="en-US" sz="1800" dirty="0" smtClean="0"/>
              <a:t> </a:t>
            </a:r>
            <a:r>
              <a:rPr lang="en-US" sz="1800" dirty="0" smtClean="0">
                <a:sym typeface="Wingdings" panose="05000000000000000000" pitchFamily="2" charset="2"/>
              </a:rPr>
              <a:t> r_ufm101 is no longer there.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48" y="1419927"/>
            <a:ext cx="14060562" cy="1781673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13448" y="4248056"/>
            <a:ext cx="13662486" cy="1297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448" y="6580027"/>
            <a:ext cx="13790461" cy="138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35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llanoxTheme2">
  <a:themeElements>
    <a:clrScheme name="Custom 1">
      <a:dk1>
        <a:srgbClr val="000000"/>
      </a:dk1>
      <a:lt1>
        <a:srgbClr val="FFFFFF"/>
      </a:lt1>
      <a:dk2>
        <a:srgbClr val="002B60"/>
      </a:dk2>
      <a:lt2>
        <a:srgbClr val="50A1D6"/>
      </a:lt2>
      <a:accent1>
        <a:srgbClr val="00518E"/>
      </a:accent1>
      <a:accent2>
        <a:srgbClr val="5DA533"/>
      </a:accent2>
      <a:accent3>
        <a:srgbClr val="EF9314"/>
      </a:accent3>
      <a:accent4>
        <a:srgbClr val="FF5A00"/>
      </a:accent4>
      <a:accent5>
        <a:srgbClr val="E33D12"/>
      </a:accent5>
      <a:accent6>
        <a:srgbClr val="49305F"/>
      </a:accent6>
      <a:hlink>
        <a:srgbClr val="00518E"/>
      </a:hlink>
      <a:folHlink>
        <a:srgbClr val="4E575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>
          <a:noFill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  <a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a:style>
    </a:spDef>
    <a:lnDef>
      <a:spPr bwMode="auto">
        <a:solidFill>
          <a:schemeClr val="accent1"/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lIns="0" tIns="0" rIns="0" bIns="0" rtlCol="0" anchor="ctr" anchorCtr="0">
        <a:spAutoFit/>
      </a:bodyPr>
      <a:lstStyle>
        <a:defPPr algn="ctr">
          <a:defRPr sz="1200" b="0" dirty="0"/>
        </a:defPPr>
      </a:lstStyle>
    </a:txDef>
  </a:objectDefaults>
  <a:extraClrSchemeLst>
    <a:extraClrScheme>
      <a:clrScheme name="mlnx_new_temp_200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lnx_new_temp_200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lnx_new_temp_200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lnx_new_temp_200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lnx_new_temp_200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lnx_new_temp_200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lnx_new_temp_200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lnx_new_temp_200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lnx_new_temp_200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lnx_new_temp_200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lnx_new_temp_200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lnx_new_temp_200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lnx_new_temp_2009 13">
        <a:dk1>
          <a:srgbClr val="000000"/>
        </a:dk1>
        <a:lt1>
          <a:srgbClr val="FFFFFF"/>
        </a:lt1>
        <a:dk2>
          <a:srgbClr val="000066"/>
        </a:dk2>
        <a:lt2>
          <a:srgbClr val="000000"/>
        </a:lt2>
        <a:accent1>
          <a:srgbClr val="000066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AAB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lnx_new_temp_2009 14">
        <a:dk1>
          <a:srgbClr val="000000"/>
        </a:dk1>
        <a:lt1>
          <a:srgbClr val="FFFFFF"/>
        </a:lt1>
        <a:dk2>
          <a:srgbClr val="000066"/>
        </a:dk2>
        <a:lt2>
          <a:srgbClr val="000000"/>
        </a:lt2>
        <a:accent1>
          <a:srgbClr val="000066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AAAAB8"/>
        </a:accent5>
        <a:accent6>
          <a:srgbClr val="E78A2D"/>
        </a:accent6>
        <a:hlink>
          <a:srgbClr val="4D4D4D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rder0 xmlns="7fe58ccc-c805-4973-b5c1-cce5d2b7d596">2</Order0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0FCCA7B91F784499C61C36915354D9" ma:contentTypeVersion="5" ma:contentTypeDescription="Create a new document." ma:contentTypeScope="" ma:versionID="5ee6602c00f78c6fb782bcc8fb4c96cc">
  <xsd:schema xmlns:xsd="http://www.w3.org/2001/XMLSchema" xmlns:xs="http://www.w3.org/2001/XMLSchema" xmlns:p="http://schemas.microsoft.com/office/2006/metadata/properties" xmlns:ns2="7fe58ccc-c805-4973-b5c1-cce5d2b7d596" targetNamespace="http://schemas.microsoft.com/office/2006/metadata/properties" ma:root="true" ma:fieldsID="ea1bf888e4dc0bb6d497d3263f41b9fd" ns2:_="">
    <xsd:import namespace="7fe58ccc-c805-4973-b5c1-cce5d2b7d596"/>
    <xsd:element name="properties">
      <xsd:complexType>
        <xsd:sequence>
          <xsd:element name="documentManagement">
            <xsd:complexType>
              <xsd:all>
                <xsd:element ref="ns2:Order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e58ccc-c805-4973-b5c1-cce5d2b7d596" elementFormDefault="qualified">
    <xsd:import namespace="http://schemas.microsoft.com/office/2006/documentManagement/types"/>
    <xsd:import namespace="http://schemas.microsoft.com/office/infopath/2007/PartnerControls"/>
    <xsd:element name="Order0" ma:index="4" nillable="true" ma:displayName="Order" ma:decimals="1" ma:indexed="true" ma:internalName="Order0" ma:percentage="FALSE">
      <xsd:simpleType>
        <xsd:restriction base="dms:Number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3CA953-568D-4DD9-8C2A-1A7850CC7C2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AA944D-64D8-4ADA-85D3-98BE3802AD62}">
  <ds:schemaRefs>
    <ds:schemaRef ds:uri="http://www.w3.org/XML/1998/namespace"/>
    <ds:schemaRef ds:uri="http://schemas.microsoft.com/office/2006/metadata/properties"/>
    <ds:schemaRef ds:uri="http://purl.org/dc/dcmitype/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7fe58ccc-c805-4973-b5c1-cce5d2b7d596"/>
  </ds:schemaRefs>
</ds:datastoreItem>
</file>

<file path=customXml/itemProps3.xml><?xml version="1.0" encoding="utf-8"?>
<ds:datastoreItem xmlns:ds="http://schemas.openxmlformats.org/officeDocument/2006/customXml" ds:itemID="{13C45D0A-FF94-4F44-BC26-FBEAFF9729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e58ccc-c805-4973-b5c1-cce5d2b7d5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23113</TotalTime>
  <Words>1203</Words>
  <Application>Microsoft Office PowerPoint</Application>
  <PresentationFormat>Custom</PresentationFormat>
  <Paragraphs>241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ＭＳ Ｐゴシック</vt:lpstr>
      <vt:lpstr>Arial</vt:lpstr>
      <vt:lpstr>Arial Narrow Bold</vt:lpstr>
      <vt:lpstr>Lucida Grande</vt:lpstr>
      <vt:lpstr>Wingdings</vt:lpstr>
      <vt:lpstr>MellanoxTheme2</vt:lpstr>
      <vt:lpstr>Ibutils2 - ibdiagnet</vt:lpstr>
      <vt:lpstr>Agenda</vt:lpstr>
      <vt:lpstr>Ibutils2 – short introduction</vt:lpstr>
      <vt:lpstr>Ibutils2 – short introduction continue</vt:lpstr>
      <vt:lpstr>Ibutils2 - ibdiagnet</vt:lpstr>
      <vt:lpstr>Ibutils2 - ibdiagnet</vt:lpstr>
      <vt:lpstr>Recent features in ibdiagnet</vt:lpstr>
      <vt:lpstr>Scope feature</vt:lpstr>
      <vt:lpstr>Scope - example</vt:lpstr>
      <vt:lpstr>Node name map file</vt:lpstr>
      <vt:lpstr>Node name map file – example 1</vt:lpstr>
      <vt:lpstr>Node name map file – example 2</vt:lpstr>
      <vt:lpstr>Net dump file</vt:lpstr>
      <vt:lpstr>PHY Info</vt:lpstr>
      <vt:lpstr>PHY – link quality diagnostics</vt:lpstr>
      <vt:lpstr>PHY – link quality diagnostics, continue</vt:lpstr>
      <vt:lpstr>Cable Info</vt:lpstr>
      <vt:lpstr>ConnectX4 Virtualization</vt:lpstr>
      <vt:lpstr>Routing validation</vt:lpstr>
      <vt:lpstr>Ibdiagnet generic plugins interface</vt:lpstr>
      <vt:lpstr>PowerPoint Presentation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ibutils2-ibdiagnet</dc:title>
  <dc:creator>juliav@mellanox.com</dc:creator>
  <cp:lastModifiedBy>Julia Levin</cp:lastModifiedBy>
  <cp:revision>1780</cp:revision>
  <cp:lastPrinted>2012-11-12T23:29:59Z</cp:lastPrinted>
  <dcterms:created xsi:type="dcterms:W3CDTF">2011-02-19T01:27:26Z</dcterms:created>
  <dcterms:modified xsi:type="dcterms:W3CDTF">2015-09-16T16:00:45Z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0x010100E20FCCA7B91F784499C61C36915354D9</vt:lpwstr>
  </property>
</Properties>
</file>