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theme/themeOverride30.xml" ContentType="application/vnd.openxmlformats-officedocument.themeOverr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5.xml" ContentType="application/vnd.openxmlformats-officedocument.themeOverr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theme/themeOverride39.xml" ContentType="application/vnd.openxmlformats-officedocument.themeOverr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17.xml" ContentType="application/vnd.openxmlformats-officedocument.themeOverride+xml"/>
  <Override PartName="/ppt/theme/themeOverride28.xml" ContentType="application/vnd.openxmlformats-officedocument.themeOverride+xml"/>
  <Override PartName="/ppt/notesSlides/notesSlide30.xml" ContentType="application/vnd.openxmlformats-officedocument.presentationml.notesSlide+xml"/>
  <Override PartName="/ppt/theme/themeOverride46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24.xml" ContentType="application/vnd.openxmlformats-officedocument.themeOverride+xml"/>
  <Override PartName="/ppt/theme/themeOverride35.xml" ContentType="application/vnd.openxmlformats-officedocument.themeOverr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Override13.xml" ContentType="application/vnd.openxmlformats-officedocument.themeOverride+xml"/>
  <Override PartName="/ppt/theme/themeOverride42.xml" ContentType="application/vnd.openxmlformats-officedocument.themeOverr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theme/themeOverride20.xml" ContentType="application/vnd.openxmlformats-officedocument.themeOverride+xml"/>
  <Override PartName="/ppt/theme/themeOverride31.xml" ContentType="application/vnd.openxmlformats-officedocument.themeOverr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theme/themeOverride29.xml" ContentType="application/vnd.openxmlformats-officedocument.themeOverride+xml"/>
  <Override PartName="/ppt/notesSlides/notesSlide42.xml" ContentType="application/vnd.openxmlformats-officedocument.presentationml.notesSlide+xml"/>
  <Override PartName="/ppt/theme/themeOverride47.xml" ContentType="application/vnd.openxmlformats-officedocument.themeOverr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theme/themeOverride36.xml" ContentType="application/vnd.openxmlformats-officedocument.themeOverride+xml"/>
  <Override PartName="/ppt/theme/themeOverride25.xml" ContentType="application/vnd.openxmlformats-officedocument.themeOverride+xml"/>
  <Override PartName="/ppt/theme/themeOverride43.xml" ContentType="application/vnd.openxmlformats-officedocument.themeOverr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theme/themeOverride14.xml" ContentType="application/vnd.openxmlformats-officedocument.themeOverride+xml"/>
  <Override PartName="/ppt/theme/themeOverride32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Override7.xml" ContentType="application/vnd.openxmlformats-officedocument.themeOverride+xml"/>
  <Override PartName="/ppt/theme/themeOverride21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Override10.xml" ContentType="application/vnd.openxmlformats-officedocument.themeOverrid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theme/themeOverride37.xml" ContentType="application/vnd.openxmlformats-officedocument.themeOverr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15.xml" ContentType="application/vnd.openxmlformats-officedocument.themeOverride+xml"/>
  <Override PartName="/ppt/theme/themeOverride26.xml" ContentType="application/vnd.openxmlformats-officedocument.themeOverride+xml"/>
  <Override PartName="/ppt/theme/themeOverride44.xml" ContentType="application/vnd.openxmlformats-officedocument.themeOverr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heme/themeOverride22.xml" ContentType="application/vnd.openxmlformats-officedocument.themeOverride+xml"/>
  <Override PartName="/ppt/theme/themeOverride33.xml" ContentType="application/vnd.openxmlformats-officedocument.themeOverr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theme/themeOverride40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theme/themeOverride4.xml" ContentType="application/vnd.openxmlformats-officedocument.themeOverride+xml"/>
  <Override PartName="/ppt/notesSlides/notesSlide37.xml" ContentType="application/vnd.openxmlformats-officedocument.presentationml.notes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theme/themeOverride38.xml" ContentType="application/vnd.openxmlformats-officedocument.themeOverr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27.xml" ContentType="application/vnd.openxmlformats-officedocument.themeOverride+xml"/>
  <Override PartName="/ppt/notesSlides/notesSlide40.xml" ContentType="application/vnd.openxmlformats-officedocument.presentationml.notesSlide+xml"/>
  <Override PartName="/ppt/theme/themeOverride4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16.xml" ContentType="application/vnd.openxmlformats-officedocument.themeOverride+xml"/>
  <Override PartName="/ppt/theme/themeOverride34.xml" ContentType="application/vnd.openxmlformats-officedocument.themeOverride+xml"/>
  <Override PartName="/ppt/slides/slide8.xml" ContentType="application/vnd.openxmlformats-officedocument.presentationml.slide+xml"/>
  <Override PartName="/ppt/theme/themeOverride9.xml" ContentType="application/vnd.openxmlformats-officedocument.themeOverride+xml"/>
  <Override PartName="/ppt/theme/themeOverride23.xml" ContentType="application/vnd.openxmlformats-officedocument.themeOverride+xml"/>
  <Override PartName="/ppt/theme/themeOverride41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53"/>
  </p:notesMasterIdLst>
  <p:sldIdLst>
    <p:sldId id="265" r:id="rId2"/>
    <p:sldId id="378" r:id="rId3"/>
    <p:sldId id="329" r:id="rId4"/>
    <p:sldId id="330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41" r:id="rId16"/>
    <p:sldId id="342" r:id="rId17"/>
    <p:sldId id="343" r:id="rId18"/>
    <p:sldId id="344" r:id="rId19"/>
    <p:sldId id="345" r:id="rId20"/>
    <p:sldId id="346" r:id="rId21"/>
    <p:sldId id="348" r:id="rId22"/>
    <p:sldId id="349" r:id="rId23"/>
    <p:sldId id="350" r:id="rId24"/>
    <p:sldId id="351" r:id="rId25"/>
    <p:sldId id="352" r:id="rId26"/>
    <p:sldId id="353" r:id="rId27"/>
    <p:sldId id="354" r:id="rId28"/>
    <p:sldId id="355" r:id="rId29"/>
    <p:sldId id="356" r:id="rId30"/>
    <p:sldId id="357" r:id="rId31"/>
    <p:sldId id="358" r:id="rId32"/>
    <p:sldId id="359" r:id="rId33"/>
    <p:sldId id="360" r:id="rId34"/>
    <p:sldId id="361" r:id="rId35"/>
    <p:sldId id="362" r:id="rId36"/>
    <p:sldId id="363" r:id="rId37"/>
    <p:sldId id="364" r:id="rId38"/>
    <p:sldId id="365" r:id="rId39"/>
    <p:sldId id="366" r:id="rId40"/>
    <p:sldId id="367" r:id="rId41"/>
    <p:sldId id="368" r:id="rId42"/>
    <p:sldId id="369" r:id="rId43"/>
    <p:sldId id="370" r:id="rId44"/>
    <p:sldId id="371" r:id="rId45"/>
    <p:sldId id="372" r:id="rId46"/>
    <p:sldId id="373" r:id="rId47"/>
    <p:sldId id="374" r:id="rId48"/>
    <p:sldId id="375" r:id="rId49"/>
    <p:sldId id="379" r:id="rId50"/>
    <p:sldId id="380" r:id="rId51"/>
    <p:sldId id="377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915" autoAdjust="0"/>
  </p:normalViewPr>
  <p:slideViewPr>
    <p:cSldViewPr>
      <p:cViewPr varScale="1">
        <p:scale>
          <a:sx n="60" d="100"/>
          <a:sy n="60" d="100"/>
        </p:scale>
        <p:origin x="-58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A8F33-87D1-4A22-9168-96D6D3F82A46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834AA-2FDD-4B54-8BF2-9AB1F1F1E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34AA-2FDD-4B54-8BF2-9AB1F1F1EAB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34EC37-6B50-4366-B9E2-E5787B3DD34C}" type="slidenum">
              <a:rPr lang="en-US"/>
              <a:pPr/>
              <a:t>10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34AA-2FDD-4B54-8BF2-9AB1F1F1EAB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34AA-2FDD-4B54-8BF2-9AB1F1F1EAB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34AA-2FDD-4B54-8BF2-9AB1F1F1EAB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34AA-2FDD-4B54-8BF2-9AB1F1F1EAB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34AA-2FDD-4B54-8BF2-9AB1F1F1EAB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34AA-2FDD-4B54-8BF2-9AB1F1F1EAB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34AA-2FDD-4B54-8BF2-9AB1F1F1EAB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34AA-2FDD-4B54-8BF2-9AB1F1F1EAB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34AA-2FDD-4B54-8BF2-9AB1F1F1EAB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34AA-2FDD-4B54-8BF2-9AB1F1F1EAB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34AA-2FDD-4B54-8BF2-9AB1F1F1EAB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34AA-2FDD-4B54-8BF2-9AB1F1F1EAB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34AA-2FDD-4B54-8BF2-9AB1F1F1EAB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34AA-2FDD-4B54-8BF2-9AB1F1F1EAB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34AA-2FDD-4B54-8BF2-9AB1F1F1EAB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34AA-2FDD-4B54-8BF2-9AB1F1F1EAB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34AA-2FDD-4B54-8BF2-9AB1F1F1EAB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34AA-2FDD-4B54-8BF2-9AB1F1F1EAB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34AA-2FDD-4B54-8BF2-9AB1F1F1EAB3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34AA-2FDD-4B54-8BF2-9AB1F1F1EAB3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B872-C9EB-4A29-B2FD-F45B296F0F5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34AA-2FDD-4B54-8BF2-9AB1F1F1EAB3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34AA-2FDD-4B54-8BF2-9AB1F1F1EAB3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34AA-2FDD-4B54-8BF2-9AB1F1F1EAB3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34AA-2FDD-4B54-8BF2-9AB1F1F1EAB3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34AA-2FDD-4B54-8BF2-9AB1F1F1EAB3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34AA-2FDD-4B54-8BF2-9AB1F1F1EAB3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34AA-2FDD-4B54-8BF2-9AB1F1F1EAB3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34AA-2FDD-4B54-8BF2-9AB1F1F1EAB3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34AA-2FDD-4B54-8BF2-9AB1F1F1EAB3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34AA-2FDD-4B54-8BF2-9AB1F1F1EAB3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34AA-2FDD-4B54-8BF2-9AB1F1F1EAB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34AA-2FDD-4B54-8BF2-9AB1F1F1EAB3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34AA-2FDD-4B54-8BF2-9AB1F1F1EAB3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34AA-2FDD-4B54-8BF2-9AB1F1F1EAB3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34AA-2FDD-4B54-8BF2-9AB1F1F1EAB3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34AA-2FDD-4B54-8BF2-9AB1F1F1EAB3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34AA-2FDD-4B54-8BF2-9AB1F1F1EAB3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34AA-2FDD-4B54-8BF2-9AB1F1F1EAB3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34AA-2FDD-4B54-8BF2-9AB1F1F1EAB3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34AA-2FDD-4B54-8BF2-9AB1F1F1EAB3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34AA-2FDD-4B54-8BF2-9AB1F1F1EAB3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34AA-2FDD-4B54-8BF2-9AB1F1F1EAB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34AA-2FDD-4B54-8BF2-9AB1F1F1EAB3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B872-C9EB-4A29-B2FD-F45B296F0F59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34AA-2FDD-4B54-8BF2-9AB1F1F1EAB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34AA-2FDD-4B54-8BF2-9AB1F1F1EAB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34AA-2FDD-4B54-8BF2-9AB1F1F1EAB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834AA-2FDD-4B54-8BF2-9AB1F1F1EAB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ad Slide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tain Blank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aintain Blank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all Blank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 Blank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 Blank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Blank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2E8F-1867-465A-8D45-F6A7DF881815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D0E-1B78-438F-B5C3-5C5102466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 b="1"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>
                <a:latin typeface="Segoe UI" pitchFamily="34" charset="0"/>
                <a:cs typeface="Segoe UI" pitchFamily="34" charset="0"/>
              </a:defRPr>
            </a:lvl1pPr>
            <a:lvl2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2pPr>
            <a:lvl3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3pPr>
            <a:lvl4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>
                <a:latin typeface="Segoe UI" pitchFamily="34" charset="0"/>
                <a:cs typeface="Segoe UI" pitchFamily="34" charset="0"/>
              </a:defRPr>
            </a:lvl1pPr>
            <a:lvl2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2pPr>
            <a:lvl3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3pPr>
            <a:lvl4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2E8F-1867-465A-8D45-F6A7DF881815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D0E-1B78-438F-B5C3-5C5102466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 b="1"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Segoe UI" pitchFamily="34" charset="0"/>
                <a:cs typeface="Segoe U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>
                <a:latin typeface="Segoe UI" pitchFamily="34" charset="0"/>
                <a:cs typeface="Segoe UI" pitchFamily="34" charset="0"/>
              </a:defRPr>
            </a:lvl1pPr>
            <a:lvl2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2pPr>
            <a:lvl3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3pPr>
            <a:lvl4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Segoe UI" pitchFamily="34" charset="0"/>
                <a:cs typeface="Segoe U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>
                <a:latin typeface="Segoe UI" pitchFamily="34" charset="0"/>
                <a:cs typeface="Segoe UI" pitchFamily="34" charset="0"/>
              </a:defRPr>
            </a:lvl1pPr>
            <a:lvl2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2pPr>
            <a:lvl3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3pPr>
            <a:lvl4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2E8F-1867-465A-8D45-F6A7DF881815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D0E-1B78-438F-B5C3-5C5102466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2E8F-1867-465A-8D45-F6A7DF881815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D0E-1B78-438F-B5C3-5C5102466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2057400"/>
            <a:ext cx="7772400" cy="2536825"/>
          </a:xfrm>
        </p:spPr>
        <p:txBody>
          <a:bodyPr>
            <a:normAutofit/>
          </a:bodyPr>
          <a:lstStyle>
            <a:lvl1pPr algn="ctr">
              <a:defRPr sz="2600" b="1"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Divider Tab Title, Up to 5 Lines of Copy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2E8F-1867-465A-8D45-F6A7DF881815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D0E-1B78-438F-B5C3-5C5102466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2E8F-1867-465A-8D45-F6A7DF881815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D0E-1B78-438F-B5C3-5C5102466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2E8F-1867-465A-8D45-F6A7DF881815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D0E-1B78-438F-B5C3-5C5102466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2E8F-1867-465A-8D45-F6A7DF881815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D0E-1B78-438F-B5C3-5C5102466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2E8F-1867-465A-8D45-F6A7DF881815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D0E-1B78-438F-B5C3-5C5102466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2E8F-1867-465A-8D45-F6A7DF881815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D0E-1B78-438F-B5C3-5C5102466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BEE52-57DA-4A3C-AE8F-1857B12BC51E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1DF3E-BEE0-4ADA-A53B-225D08773C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5000" spc="-125" dirty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latin typeface="Segoe" pitchFamily="34" charset="0"/>
                <a:ea typeface="+mn-ea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88" y="1414464"/>
            <a:ext cx="8380412" cy="2369879"/>
          </a:xfrm>
        </p:spPr>
        <p:txBody>
          <a:bodyPr/>
          <a:lstStyle>
            <a:lvl1pPr>
              <a:spcBef>
                <a:spcPts val="1167"/>
              </a:spcBef>
              <a:buFontTx/>
              <a:buBlip>
                <a:blip r:embed="rId2"/>
              </a:buBlip>
              <a:defRPr sz="3300"/>
            </a:lvl1pPr>
            <a:lvl2pPr>
              <a:spcBef>
                <a:spcPts val="1083"/>
              </a:spcBef>
              <a:buFontTx/>
              <a:buBlip>
                <a:blip r:embed="rId3"/>
              </a:buBlip>
              <a:defRPr sz="3000"/>
            </a:lvl2pPr>
            <a:lvl3pPr>
              <a:spcBef>
                <a:spcPts val="1000"/>
              </a:spcBef>
              <a:buFontTx/>
              <a:buBlip>
                <a:blip r:embed="rId3"/>
              </a:buBlip>
              <a:defRPr sz="2700"/>
            </a:lvl3pPr>
            <a:lvl4pPr>
              <a:spcBef>
                <a:spcPts val="917"/>
              </a:spcBef>
              <a:buFontTx/>
              <a:buBlip>
                <a:blip r:embed="rId3"/>
              </a:buBlip>
              <a:defRPr sz="2300"/>
            </a:lvl4pPr>
            <a:lvl5pPr>
              <a:spcBef>
                <a:spcPts val="833"/>
              </a:spcBef>
              <a:buFontTx/>
              <a:buBlip>
                <a:blip r:embed="rId3"/>
              </a:buBlip>
              <a:defRPr sz="23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ssion Title and Speaker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0"/>
            <a:ext cx="5791200" cy="990600"/>
          </a:xfrm>
        </p:spPr>
        <p:txBody>
          <a:bodyPr>
            <a:normAutofit/>
          </a:bodyPr>
          <a:lstStyle>
            <a:lvl1pPr algn="l">
              <a:defRPr sz="2600" b="1" baseline="0"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Session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4343400"/>
            <a:ext cx="7086600" cy="2057400"/>
          </a:xfrm>
        </p:spPr>
        <p:txBody>
          <a:bodyPr/>
          <a:lstStyle>
            <a:lvl1pPr>
              <a:buNone/>
              <a:defRPr sz="2000">
                <a:latin typeface="Segoe UI" pitchFamily="34" charset="0"/>
                <a:cs typeface="Segoe UI" pitchFamily="34" charset="0"/>
              </a:defRPr>
            </a:lvl1pPr>
            <a:lvl2pPr>
              <a:defRPr sz="1800">
                <a:latin typeface="Segoe UI" pitchFamily="34" charset="0"/>
                <a:cs typeface="Segoe UI" pitchFamily="34" charset="0"/>
              </a:defRPr>
            </a:lvl2pPr>
            <a:lvl3pPr>
              <a:defRPr sz="1800">
                <a:latin typeface="Segoe UI" pitchFamily="34" charset="0"/>
                <a:cs typeface="Segoe UI" pitchFamily="34" charset="0"/>
              </a:defRPr>
            </a:lvl3pPr>
            <a:lvl4pPr>
              <a:defRPr sz="1400">
                <a:latin typeface="Segoe UI" pitchFamily="34" charset="0"/>
                <a:cs typeface="Segoe UI" pitchFamily="34" charset="0"/>
              </a:defRPr>
            </a:lvl4pPr>
            <a:lvl5pPr>
              <a:defRPr sz="1400"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Speaker Name</a:t>
            </a:r>
          </a:p>
          <a:p>
            <a:pPr lvl="0"/>
            <a:r>
              <a:rPr lang="en-US" dirty="0" smtClean="0"/>
              <a:t>Title</a:t>
            </a:r>
          </a:p>
          <a:p>
            <a:pPr lvl="0"/>
            <a:r>
              <a:rPr lang="en-US" dirty="0" smtClean="0"/>
              <a:t>Group</a:t>
            </a:r>
          </a:p>
          <a:p>
            <a:pPr lvl="0"/>
            <a:r>
              <a:rPr lang="en-US" dirty="0" smtClean="0"/>
              <a:t>Email address</a:t>
            </a:r>
          </a:p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43000"/>
            <a:ext cx="8229600" cy="1143000"/>
          </a:xfrm>
        </p:spPr>
        <p:txBody>
          <a:bodyPr>
            <a:normAutofit/>
          </a:bodyPr>
          <a:lstStyle>
            <a:lvl1pPr>
              <a:defRPr sz="2600" b="1"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Standard 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514600"/>
            <a:ext cx="8229600" cy="3611563"/>
          </a:xfrm>
        </p:spPr>
        <p:txBody>
          <a:bodyPr/>
          <a:lstStyle>
            <a:lvl1pPr>
              <a:buFont typeface="Arial" pitchFamily="34" charset="0"/>
              <a:buChar char="•"/>
              <a:defRPr sz="2000">
                <a:latin typeface="Segoe UI" pitchFamily="34" charset="0"/>
                <a:cs typeface="Segoe UI" pitchFamily="34" charset="0"/>
              </a:defRPr>
            </a:lvl1pPr>
            <a:lvl2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2pPr>
            <a:lvl3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3pPr>
            <a:lvl4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First tier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tain Slide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43000"/>
            <a:ext cx="8229600" cy="1143000"/>
          </a:xfrm>
        </p:spPr>
        <p:txBody>
          <a:bodyPr>
            <a:normAutofit/>
          </a:bodyPr>
          <a:lstStyle>
            <a:lvl1pPr>
              <a:defRPr sz="2600" b="1"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Maintain Section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514600"/>
            <a:ext cx="8229600" cy="3611563"/>
          </a:xfrm>
        </p:spPr>
        <p:txBody>
          <a:bodyPr/>
          <a:lstStyle>
            <a:lvl1pPr>
              <a:defRPr sz="2000" baseline="0">
                <a:latin typeface="Segoe UI" pitchFamily="34" charset="0"/>
                <a:cs typeface="Segoe UI" pitchFamily="34" charset="0"/>
              </a:defRPr>
            </a:lvl1pPr>
            <a:lvl2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2pPr>
            <a:lvl3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3pPr>
            <a:lvl4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First tier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stall Slide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43000"/>
            <a:ext cx="8229600" cy="1143000"/>
          </a:xfrm>
        </p:spPr>
        <p:txBody>
          <a:bodyPr>
            <a:normAutofit/>
          </a:bodyPr>
          <a:lstStyle>
            <a:lvl1pPr>
              <a:defRPr sz="2600" b="1"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Install Section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514600"/>
            <a:ext cx="8229600" cy="3611563"/>
          </a:xfrm>
        </p:spPr>
        <p:txBody>
          <a:bodyPr/>
          <a:lstStyle>
            <a:lvl1pPr>
              <a:defRPr sz="2000">
                <a:latin typeface="Segoe UI" pitchFamily="34" charset="0"/>
                <a:cs typeface="Segoe UI" pitchFamily="34" charset="0"/>
              </a:defRPr>
            </a:lvl1pPr>
            <a:lvl2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2pPr>
            <a:lvl3pPr>
              <a:defRPr sz="1800">
                <a:latin typeface="Segoe UI" pitchFamily="34" charset="0"/>
                <a:cs typeface="Segoe UI" pitchFamily="34" charset="0"/>
              </a:defRPr>
            </a:lvl3pPr>
            <a:lvl4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First tier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st Slide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43000"/>
            <a:ext cx="8229600" cy="1143000"/>
          </a:xfrm>
        </p:spPr>
        <p:txBody>
          <a:bodyPr>
            <a:normAutofit/>
          </a:bodyPr>
          <a:lstStyle>
            <a:lvl1pPr>
              <a:defRPr sz="2600" b="1"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Test Section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>
            <a:lvl1pPr>
              <a:defRPr sz="2000">
                <a:latin typeface="Segoe UI" pitchFamily="34" charset="0"/>
                <a:cs typeface="Segoe UI" pitchFamily="34" charset="0"/>
              </a:defRPr>
            </a:lvl1pPr>
            <a:lvl2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2pPr>
            <a:lvl3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3pPr>
            <a:lvl4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velop Slide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43000"/>
            <a:ext cx="8229600" cy="1143000"/>
          </a:xfrm>
        </p:spPr>
        <p:txBody>
          <a:bodyPr>
            <a:normAutofit/>
          </a:bodyPr>
          <a:lstStyle>
            <a:lvl1pPr>
              <a:defRPr sz="2600" b="1"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Develop Section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514600"/>
            <a:ext cx="8229600" cy="3611563"/>
          </a:xfrm>
        </p:spPr>
        <p:txBody>
          <a:bodyPr/>
          <a:lstStyle>
            <a:lvl1pPr>
              <a:defRPr sz="2000">
                <a:latin typeface="Segoe UI" pitchFamily="34" charset="0"/>
                <a:cs typeface="Segoe UI" pitchFamily="34" charset="0"/>
              </a:defRPr>
            </a:lvl1pPr>
            <a:lvl2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2pPr>
            <a:lvl3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3pPr>
            <a:lvl4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First tier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sign Slide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43000"/>
            <a:ext cx="8229600" cy="1143000"/>
          </a:xfrm>
        </p:spPr>
        <p:txBody>
          <a:bodyPr>
            <a:normAutofit/>
          </a:bodyPr>
          <a:lstStyle>
            <a:lvl1pPr>
              <a:defRPr sz="2600" b="1"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Design Section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514600"/>
            <a:ext cx="8229600" cy="3611563"/>
          </a:xfrm>
        </p:spPr>
        <p:txBody>
          <a:bodyPr/>
          <a:lstStyle>
            <a:lvl1pPr>
              <a:defRPr sz="2000">
                <a:latin typeface="Segoe UI" pitchFamily="34" charset="0"/>
                <a:cs typeface="Segoe UI" pitchFamily="34" charset="0"/>
              </a:defRPr>
            </a:lvl1pPr>
            <a:lvl2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2pPr>
            <a:lvl3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3pPr>
            <a:lvl4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First tier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02E8F-1867-465A-8D45-F6A7DF881815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07D0E-1B78-438F-B5C3-5C5102466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65" r:id="rId3"/>
    <p:sldLayoutId id="2147483664" r:id="rId4"/>
    <p:sldLayoutId id="2147483650" r:id="rId5"/>
    <p:sldLayoutId id="2147483660" r:id="rId6"/>
    <p:sldLayoutId id="2147483661" r:id="rId7"/>
    <p:sldLayoutId id="2147483662" r:id="rId8"/>
    <p:sldLayoutId id="2147483663" r:id="rId9"/>
    <p:sldLayoutId id="2147483654" r:id="rId10"/>
    <p:sldLayoutId id="2147483673" r:id="rId11"/>
    <p:sldLayoutId id="2147483672" r:id="rId12"/>
    <p:sldLayoutId id="2147483671" r:id="rId13"/>
    <p:sldLayoutId id="2147483670" r:id="rId14"/>
    <p:sldLayoutId id="2147483669" r:id="rId15"/>
    <p:sldLayoutId id="2147483651" r:id="rId16"/>
    <p:sldLayoutId id="2147483652" r:id="rId17"/>
    <p:sldLayoutId id="2147483653" r:id="rId18"/>
    <p:sldLayoutId id="2147483668" r:id="rId19"/>
    <p:sldLayoutId id="2147483667" r:id="rId20"/>
    <p:sldLayoutId id="2147483666" r:id="rId21"/>
    <p:sldLayoutId id="2147483656" r:id="rId22"/>
    <p:sldLayoutId id="2147483657" r:id="rId23"/>
    <p:sldLayoutId id="2147483658" r:id="rId24"/>
    <p:sldLayoutId id="2147483659" r:id="rId25"/>
    <p:sldLayoutId id="2147483674" r:id="rId26"/>
    <p:sldLayoutId id="2147483675" r:id="rId2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7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7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7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7.xml"/><Relationship Id="rId1" Type="http://schemas.openxmlformats.org/officeDocument/2006/relationships/themeOverride" Target="../theme/themeOverride22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3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4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5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6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28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7.xml"/><Relationship Id="rId1" Type="http://schemas.openxmlformats.org/officeDocument/2006/relationships/themeOverride" Target="../theme/themeOverride29.xml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0.xml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1.xml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2.xml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3.xml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4.xml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5.xml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6.xml"/><Relationship Id="rId4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8.xml"/><Relationship Id="rId4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39.xml"/><Relationship Id="rId4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0.xml"/><Relationship Id="rId4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7.xml"/><Relationship Id="rId1" Type="http://schemas.openxmlformats.org/officeDocument/2006/relationships/themeOverride" Target="../theme/themeOverride41.xml"/><Relationship Id="rId4" Type="http://schemas.openxmlformats.org/officeDocument/2006/relationships/image" Target="../media/image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7.xml"/><Relationship Id="rId1" Type="http://schemas.openxmlformats.org/officeDocument/2006/relationships/themeOverride" Target="../theme/themeOverride42.xml"/><Relationship Id="rId4" Type="http://schemas.openxmlformats.org/officeDocument/2006/relationships/image" Target="../media/image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3.xml"/><Relationship Id="rId4" Type="http://schemas.openxmlformats.org/officeDocument/2006/relationships/image" Target="../media/image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7.xml"/><Relationship Id="rId1" Type="http://schemas.openxmlformats.org/officeDocument/2006/relationships/themeOverride" Target="../theme/themeOverride44.xml"/><Relationship Id="rId4" Type="http://schemas.openxmlformats.org/officeDocument/2006/relationships/image" Target="../media/image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5.xml"/><Relationship Id="rId4" Type="http://schemas.openxmlformats.org/officeDocument/2006/relationships/image" Target="../media/image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6.xml"/><Relationship Id="rId4" Type="http://schemas.openxmlformats.org/officeDocument/2006/relationships/image" Target="../media/image8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icrosoft.com/MSPress/books/10512.aspx" TargetMode="External"/><Relationship Id="rId3" Type="http://schemas.openxmlformats.org/officeDocument/2006/relationships/hyperlink" Target="http://www.microsoft.com/whdc/DevTools/tools/PREfast_steps.mspx" TargetMode="External"/><Relationship Id="rId7" Type="http://schemas.openxmlformats.org/officeDocument/2006/relationships/hyperlink" Target="http://msdn.microsoft.com/en-us/library/aa468782.aspx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blogs.msdn.com/staticdrivertools/default.aspx" TargetMode="External"/><Relationship Id="rId5" Type="http://schemas.openxmlformats.org/officeDocument/2006/relationships/hyperlink" Target="http://go.microsoft.com/fwlink/?LinkId=87238" TargetMode="External"/><Relationship Id="rId4" Type="http://schemas.openxmlformats.org/officeDocument/2006/relationships/hyperlink" Target="http://www.microsoft.com/whdc/DevTools/tools/annotations.mspx" TargetMode="External"/><Relationship Id="rId9" Type="http://schemas.openxmlformats.org/officeDocument/2006/relationships/hyperlink" Target="mailto:pfdfdbk@microsoft.co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7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4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1"/>
            <a:ext cx="8380412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1"/>
                </a:solidFill>
              </a:rPr>
              <a:t>Checking for errors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876300" y="1884452"/>
            <a:ext cx="7391400" cy="2311402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1432" tIns="45717" rIns="91432" bIns="45717" anchor="ctr"/>
          <a:lstStyle/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__</a:t>
            </a: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checkReturn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b="1" dirty="0">
                <a:solidFill>
                  <a:schemeClr val="accent5"/>
                </a:solidFill>
                <a:latin typeface="Lucida Console" pitchFamily="49" charset="0"/>
              </a:rPr>
              <a:t>__</a:t>
            </a:r>
            <a:r>
              <a:rPr lang="en-US" sz="1400" b="1" dirty="0" err="1">
                <a:solidFill>
                  <a:schemeClr val="accent5"/>
                </a:solidFill>
                <a:latin typeface="Lucida Console" pitchFamily="49" charset="0"/>
              </a:rPr>
              <a:t>drv_when</a:t>
            </a:r>
            <a:r>
              <a:rPr lang="en-US" sz="1400" b="1" dirty="0">
                <a:solidFill>
                  <a:schemeClr val="accent5"/>
                </a:solidFill>
                <a:latin typeface="Lucida Console" pitchFamily="49" charset="0"/>
              </a:rPr>
              <a:t>((PoolType&amp;0x1f)==2 || (PoolType&amp;0x1f)==6,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b="1" dirty="0">
                <a:solidFill>
                  <a:schemeClr val="accent5"/>
                </a:solidFill>
                <a:latin typeface="Lucida Console" pitchFamily="49" charset="0"/>
              </a:rPr>
              <a:t>         __</a:t>
            </a:r>
            <a:r>
              <a:rPr lang="en-US" sz="1400" b="1" dirty="0" err="1">
                <a:solidFill>
                  <a:schemeClr val="accent5"/>
                </a:solidFill>
                <a:latin typeface="Lucida Console" pitchFamily="49" charset="0"/>
              </a:rPr>
              <a:t>drv_reportError</a:t>
            </a:r>
            <a:r>
              <a:rPr lang="en-US" sz="1400" b="1" dirty="0">
                <a:solidFill>
                  <a:schemeClr val="accent5"/>
                </a:solidFill>
                <a:latin typeface="Lucida Console" pitchFamily="49" charset="0"/>
              </a:rPr>
              <a:t>("Must succeed pool allocations are"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b="1" dirty="0">
                <a:solidFill>
                  <a:schemeClr val="accent5"/>
                </a:solidFill>
                <a:latin typeface="Lucida Console" pitchFamily="49" charset="0"/>
              </a:rPr>
              <a:t>         "forbidden. Allocation failures cause a system crash"))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PVOID 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</a:t>
            </a: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ExAllocatePoolWithTag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(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__in POOL_TYPE  </a:t>
            </a: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PoolType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,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__in SIZE_T  </a:t>
            </a: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NumberOfBytes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,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__in ULONG  Tag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);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228600" y="5181600"/>
            <a:ext cx="8382000" cy="52322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</a:rPr>
              <a:t>Avoid illegal parameters and </a:t>
            </a:r>
            <a:r>
              <a:rPr lang="en-US" sz="2800" b="1" dirty="0" smtClean="0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</a:rPr>
              <a:t>combinations</a:t>
            </a:r>
            <a:endParaRPr lang="en-US" sz="2800" b="1" dirty="0">
              <a:ln w="12700" cmpd="sng">
                <a:solidFill>
                  <a:srgbClr val="FFFFFF"/>
                </a:solidFill>
                <a:prstDash val="solid"/>
                <a:miter lim="800000"/>
              </a:ln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0" dirty="0" smtClean="0">
                <a:latin typeface="+mj-lt"/>
              </a:rPr>
              <a:t>Example</a:t>
            </a:r>
            <a:r>
              <a:rPr lang="en-US" b="0" dirty="0" smtClean="0">
                <a:latin typeface="+mj-lt"/>
              </a:rPr>
              <a:t/>
            </a:r>
            <a:br>
              <a:rPr lang="en-US" b="0" dirty="0" smtClean="0">
                <a:latin typeface="+mj-lt"/>
              </a:rPr>
            </a:br>
            <a:r>
              <a:rPr lang="en-US" sz="3600" b="0" dirty="0" smtClean="0">
                <a:solidFill>
                  <a:schemeClr val="accent1"/>
                </a:solidFill>
                <a:latin typeface="+mj-lt"/>
              </a:rPr>
              <a:t>Preferred Function</a:t>
            </a:r>
            <a:endParaRPr lang="en-US" b="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914400" y="2057400"/>
            <a:ext cx="7391400" cy="2311402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1432" tIns="45717" rIns="91432" bIns="45717" anchor="ctr"/>
          <a:lstStyle/>
          <a:p>
            <a:r>
              <a:rPr lang="en-US" sz="1400" dirty="0" smtClean="0">
                <a:latin typeface="Lucida Console" pitchFamily="49" charset="0"/>
              </a:rPr>
              <a:t>DECLSPEC_DEPRECATED_DDK         // Use native __int64 math</a:t>
            </a:r>
          </a:p>
          <a:p>
            <a:r>
              <a:rPr lang="en-US" sz="1400" dirty="0" smtClean="0">
                <a:solidFill>
                  <a:schemeClr val="accent5"/>
                </a:solidFill>
                <a:latin typeface="Lucida Console" pitchFamily="49" charset="0"/>
              </a:rPr>
              <a:t>__</a:t>
            </a:r>
            <a:r>
              <a:rPr lang="en-US" sz="1400" dirty="0" err="1" smtClean="0">
                <a:solidFill>
                  <a:schemeClr val="accent5"/>
                </a:solidFill>
                <a:latin typeface="Lucida Console" pitchFamily="49" charset="0"/>
              </a:rPr>
              <a:t>drv_preferredFunction</a:t>
            </a:r>
            <a:r>
              <a:rPr lang="en-US" sz="1400" dirty="0" smtClean="0">
                <a:solidFill>
                  <a:schemeClr val="accent5"/>
                </a:solidFill>
                <a:latin typeface="Lucida Console" pitchFamily="49" charset="0"/>
              </a:rPr>
              <a:t>("compiler support for 64 bit", "Obsolete")</a:t>
            </a:r>
          </a:p>
          <a:p>
            <a:r>
              <a:rPr lang="en-US" sz="1400" dirty="0" smtClean="0">
                <a:latin typeface="Lucida Console" pitchFamily="49" charset="0"/>
              </a:rPr>
              <a:t>__inline</a:t>
            </a:r>
          </a:p>
          <a:p>
            <a:r>
              <a:rPr lang="en-US" sz="1400" dirty="0" smtClean="0">
                <a:latin typeface="Lucida Console" pitchFamily="49" charset="0"/>
              </a:rPr>
              <a:t>LARGE_INTEGER</a:t>
            </a:r>
          </a:p>
          <a:p>
            <a:r>
              <a:rPr lang="en-US" sz="1400" dirty="0" smtClean="0">
                <a:latin typeface="Lucida Console" pitchFamily="49" charset="0"/>
              </a:rPr>
              <a:t>NTAPI_INLINE</a:t>
            </a:r>
          </a:p>
          <a:p>
            <a:r>
              <a:rPr lang="en-US" sz="1400" dirty="0" err="1" smtClean="0">
                <a:latin typeface="Lucida Console" pitchFamily="49" charset="0"/>
              </a:rPr>
              <a:t>RtlLargeIntegerAdd</a:t>
            </a:r>
            <a:r>
              <a:rPr lang="en-US" sz="1400" dirty="0" smtClean="0">
                <a:latin typeface="Lucida Console" pitchFamily="49" charset="0"/>
              </a:rPr>
              <a:t> (</a:t>
            </a:r>
          </a:p>
          <a:p>
            <a:r>
              <a:rPr lang="en-US" sz="1400" dirty="0" smtClean="0">
                <a:latin typeface="Lucida Console" pitchFamily="49" charset="0"/>
              </a:rPr>
              <a:t>    __in LARGE_INTEGER Addend1,</a:t>
            </a:r>
          </a:p>
          <a:p>
            <a:r>
              <a:rPr lang="en-US" sz="1400" dirty="0" smtClean="0">
                <a:latin typeface="Lucida Console" pitchFamily="49" charset="0"/>
              </a:rPr>
              <a:t>    __in LARGE_INTEGER Addend2</a:t>
            </a:r>
          </a:p>
          <a:p>
            <a:r>
              <a:rPr lang="en-US" sz="1400" dirty="0" smtClean="0">
                <a:latin typeface="Lucida Console" pitchFamily="49" charset="0"/>
              </a:rPr>
              <a:t>    );</a:t>
            </a:r>
            <a:endParaRPr lang="en-US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onsole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4800600"/>
            <a:ext cx="70104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 defTabSz="914063"/>
            <a:r>
              <a:rPr lang="en-US" b="1" dirty="0" smtClean="0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  <a:latin typeface="Segoe" pitchFamily="34" charset="0"/>
              </a:rPr>
              <a:t>Encourage good coding practice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380412" cy="119109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effectLst/>
              </a:rPr>
              <a:t>Problem</a:t>
            </a:r>
            <a:br>
              <a:rPr lang="en-US" dirty="0" smtClean="0">
                <a:solidFill>
                  <a:schemeClr val="tx1"/>
                </a:solidFill>
                <a:effectLst/>
              </a:rPr>
            </a:br>
            <a:r>
              <a:rPr lang="en-US" sz="3600" dirty="0" smtClean="0">
                <a:solidFill>
                  <a:schemeClr val="tx1"/>
                </a:solidFill>
                <a:effectLst/>
              </a:rPr>
              <a:t>Floating point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380412" cy="41910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Segoe UI" pitchFamily="34" charset="0"/>
                <a:cs typeface="Segoe UI" pitchFamily="34" charset="0"/>
              </a:rPr>
              <a:t>If your driver uses floating point you must be very careful to protect the hardware.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Segoe UI" pitchFamily="34" charset="0"/>
                <a:cs typeface="Segoe UI" pitchFamily="34" charset="0"/>
              </a:rPr>
              <a:t>It’s easy to forget that you used it.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Segoe UI" pitchFamily="34" charset="0"/>
                <a:cs typeface="Segoe UI" pitchFamily="34" charset="0"/>
              </a:rPr>
              <a:t>Very hard to find during testing, typically not repeatable, and blue-screen is the usual symptom.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Segoe UI" pitchFamily="34" charset="0"/>
                <a:cs typeface="Segoe UI" pitchFamily="34" charset="0"/>
              </a:rPr>
              <a:t>Can span multiple functions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Segoe UI" pitchFamily="34" charset="0"/>
                <a:cs typeface="Segoe UI" pitchFamily="34" charset="0"/>
              </a:rPr>
              <a:t>__</a:t>
            </a:r>
            <a:r>
              <a:rPr lang="en-US" sz="2000" dirty="0" err="1" smtClean="0">
                <a:latin typeface="Segoe UI" pitchFamily="34" charset="0"/>
                <a:cs typeface="Segoe UI" pitchFamily="34" charset="0"/>
              </a:rPr>
              <a:t>drv_floatUsed</a:t>
            </a:r>
            <a:endParaRPr lang="en-US" sz="20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380412" cy="11910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1"/>
                </a:solidFill>
              </a:rPr>
              <a:t>Floating point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683522" y="1882772"/>
            <a:ext cx="7772400" cy="457356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1432" tIns="45717" rIns="91432" bIns="45717" anchor="ctr"/>
          <a:lstStyle/>
          <a:p>
            <a:pPr>
              <a:lnSpc>
                <a:spcPct val="85000"/>
              </a:lnSpc>
              <a:spcBef>
                <a:spcPct val="20000"/>
              </a:spcBef>
            </a:pPr>
            <a:endParaRPr lang="en-US" sz="1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onsole" pitchFamily="49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en-US" sz="1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onsole" pitchFamily="49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 smtClean="0">
                <a:solidFill>
                  <a:schemeClr val="tx2"/>
                </a:solidFill>
                <a:latin typeface="Lucida Console" pitchFamily="49" charset="0"/>
              </a:rPr>
              <a:t>long</a:t>
            </a:r>
            <a:endParaRPr lang="en-US" sz="1400" dirty="0">
              <a:solidFill>
                <a:schemeClr val="tx2"/>
              </a:solidFill>
              <a:latin typeface="Lucida Console" pitchFamily="49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intSqrt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(long </a:t>
            </a: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i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)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{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return (long) </a:t>
            </a: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sqrt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((double)</a:t>
            </a: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i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);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 smtClean="0">
                <a:solidFill>
                  <a:schemeClr val="tx2"/>
                </a:solidFill>
                <a:latin typeface="Lucida Console" pitchFamily="49" charset="0"/>
              </a:rPr>
              <a:t>}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en-US" sz="1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onsole" pitchFamily="49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en-US" sz="1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onsole" pitchFamily="49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en-US" sz="1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onsole" pitchFamily="49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en-US" sz="1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onsole" pitchFamily="49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en-US" sz="1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onsole" pitchFamily="49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en-US" sz="1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onsole" pitchFamily="49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en-US" sz="1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onsole" pitchFamily="49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en-US" sz="1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onsole" pitchFamily="49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en-US" sz="1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onsole" pitchFamily="49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en-US" sz="1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onsole" pitchFamily="49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en-US" sz="1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onsole" pitchFamily="49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en-US" sz="1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onsole" pitchFamily="49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en-US" sz="1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onsole" pitchFamily="49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en-US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onsole" pitchFamily="49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380412" cy="11910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1"/>
                </a:solidFill>
              </a:rPr>
              <a:t>Floating point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83522" y="1882772"/>
            <a:ext cx="7772400" cy="457356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1432" tIns="45717" rIns="91432" bIns="45717" anchor="ctr"/>
          <a:lstStyle/>
          <a:p>
            <a:pPr>
              <a:lnSpc>
                <a:spcPct val="85000"/>
              </a:lnSpc>
              <a:spcBef>
                <a:spcPct val="20000"/>
              </a:spcBef>
            </a:pPr>
            <a:endParaRPr lang="en-US" sz="1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onsole" pitchFamily="49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en-US" sz="1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onsole" pitchFamily="49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 smtClean="0">
                <a:solidFill>
                  <a:schemeClr val="tx2"/>
                </a:solidFill>
                <a:latin typeface="Lucida Console" pitchFamily="49" charset="0"/>
              </a:rPr>
              <a:t>long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 err="1" smtClean="0">
                <a:solidFill>
                  <a:schemeClr val="tx2"/>
                </a:solidFill>
                <a:latin typeface="Lucida Console" pitchFamily="49" charset="0"/>
              </a:rPr>
              <a:t>intSqrt</a:t>
            </a:r>
            <a:r>
              <a:rPr lang="en-US" sz="1400" dirty="0" smtClean="0">
                <a:solidFill>
                  <a:schemeClr val="tx2"/>
                </a:solidFill>
                <a:latin typeface="Lucida Console" pitchFamily="49" charset="0"/>
              </a:rPr>
              <a:t>(long </a:t>
            </a:r>
            <a:r>
              <a:rPr lang="en-US" sz="1400" dirty="0" err="1" smtClean="0">
                <a:solidFill>
                  <a:schemeClr val="tx2"/>
                </a:solidFill>
                <a:latin typeface="Lucida Console" pitchFamily="49" charset="0"/>
              </a:rPr>
              <a:t>i</a:t>
            </a:r>
            <a:r>
              <a:rPr lang="en-US" sz="1400" dirty="0" smtClean="0">
                <a:solidFill>
                  <a:schemeClr val="tx2"/>
                </a:solidFill>
                <a:latin typeface="Lucida Console" pitchFamily="49" charset="0"/>
              </a:rPr>
              <a:t>)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 smtClean="0">
                <a:solidFill>
                  <a:schemeClr val="tx2"/>
                </a:solidFill>
                <a:latin typeface="Lucida Console" pitchFamily="49" charset="0"/>
              </a:rPr>
              <a:t>{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 smtClean="0">
                <a:solidFill>
                  <a:schemeClr val="tx2"/>
                </a:solidFill>
                <a:latin typeface="Lucida Console" pitchFamily="49" charset="0"/>
              </a:rPr>
              <a:t>    return (long) </a:t>
            </a:r>
            <a:r>
              <a:rPr lang="en-US" sz="1400" dirty="0" err="1" smtClean="0">
                <a:solidFill>
                  <a:schemeClr val="tx2"/>
                </a:solidFill>
                <a:latin typeface="Lucida Console" pitchFamily="49" charset="0"/>
              </a:rPr>
              <a:t>sqrt</a:t>
            </a:r>
            <a:r>
              <a:rPr lang="en-US" sz="1400" dirty="0" smtClean="0">
                <a:solidFill>
                  <a:schemeClr val="tx2"/>
                </a:solidFill>
                <a:latin typeface="Lucida Console" pitchFamily="49" charset="0"/>
              </a:rPr>
              <a:t>((double)</a:t>
            </a:r>
            <a:r>
              <a:rPr lang="en-US" sz="1400" dirty="0" err="1" smtClean="0">
                <a:solidFill>
                  <a:schemeClr val="tx2"/>
                </a:solidFill>
                <a:latin typeface="Lucida Console" pitchFamily="49" charset="0"/>
              </a:rPr>
              <a:t>i</a:t>
            </a:r>
            <a:r>
              <a:rPr lang="en-US" sz="1400" dirty="0" smtClean="0">
                <a:solidFill>
                  <a:schemeClr val="tx2"/>
                </a:solidFill>
                <a:latin typeface="Lucida Console" pitchFamily="49" charset="0"/>
              </a:rPr>
              <a:t>);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 smtClean="0">
                <a:solidFill>
                  <a:schemeClr val="tx2"/>
                </a:solidFill>
                <a:latin typeface="Lucida Console" pitchFamily="49" charset="0"/>
              </a:rPr>
              <a:t>}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en-US" sz="1400" dirty="0" smtClean="0">
              <a:solidFill>
                <a:schemeClr val="tx2"/>
              </a:solidFill>
              <a:latin typeface="Lucida Console" pitchFamily="49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 smtClean="0">
                <a:solidFill>
                  <a:schemeClr val="tx2"/>
                </a:solidFill>
                <a:latin typeface="Lucida Console" pitchFamily="49" charset="0"/>
              </a:rPr>
              <a:t>…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 smtClean="0">
                <a:solidFill>
                  <a:schemeClr val="tx2"/>
                </a:solidFill>
                <a:latin typeface="Lucida Console" pitchFamily="49" charset="0"/>
              </a:rPr>
              <a:t>if (</a:t>
            </a:r>
            <a:r>
              <a:rPr lang="en-US" sz="1400" dirty="0" err="1" smtClean="0">
                <a:solidFill>
                  <a:schemeClr val="tx2"/>
                </a:solidFill>
                <a:latin typeface="Lucida Console" pitchFamily="49" charset="0"/>
              </a:rPr>
              <a:t>KeSaveFloatingPointState</a:t>
            </a:r>
            <a:r>
              <a:rPr lang="en-US" sz="1400" dirty="0" smtClean="0">
                <a:solidFill>
                  <a:schemeClr val="tx2"/>
                </a:solidFill>
                <a:latin typeface="Lucida Console" pitchFamily="49" charset="0"/>
              </a:rPr>
              <a:t>(b))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 smtClean="0">
                <a:solidFill>
                  <a:schemeClr val="tx2"/>
                </a:solidFill>
                <a:latin typeface="Lucida Console" pitchFamily="49" charset="0"/>
              </a:rPr>
              <a:t>{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 smtClean="0">
                <a:solidFill>
                  <a:schemeClr val="tx2"/>
                </a:solidFill>
                <a:latin typeface="Lucida Console" pitchFamily="49" charset="0"/>
              </a:rPr>
              <a:t>    … </a:t>
            </a:r>
            <a:r>
              <a:rPr lang="en-US" sz="1400" dirty="0" err="1" smtClean="0">
                <a:solidFill>
                  <a:schemeClr val="tx2"/>
                </a:solidFill>
                <a:latin typeface="Lucida Console" pitchFamily="49" charset="0"/>
              </a:rPr>
              <a:t>intSqrt</a:t>
            </a:r>
            <a:r>
              <a:rPr lang="en-US" sz="1400" dirty="0" smtClean="0">
                <a:solidFill>
                  <a:schemeClr val="tx2"/>
                </a:solidFill>
                <a:latin typeface="Lucida Console" pitchFamily="49" charset="0"/>
              </a:rPr>
              <a:t>(…) …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 smtClean="0">
                <a:solidFill>
                  <a:schemeClr val="tx2"/>
                </a:solidFill>
                <a:latin typeface="Lucida Console" pitchFamily="49" charset="0"/>
              </a:rPr>
              <a:t>    </a:t>
            </a:r>
            <a:r>
              <a:rPr lang="en-US" sz="1400" dirty="0" err="1" smtClean="0">
                <a:solidFill>
                  <a:schemeClr val="tx2"/>
                </a:solidFill>
                <a:latin typeface="Lucida Console" pitchFamily="49" charset="0"/>
              </a:rPr>
              <a:t>KeRestoreFloatingPointState</a:t>
            </a:r>
            <a:r>
              <a:rPr lang="en-US" sz="1400" dirty="0" smtClean="0">
                <a:solidFill>
                  <a:schemeClr val="tx2"/>
                </a:solidFill>
                <a:latin typeface="Lucida Console" pitchFamily="49" charset="0"/>
              </a:rPr>
              <a:t>(b);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 smtClean="0">
                <a:solidFill>
                  <a:schemeClr val="tx2"/>
                </a:solidFill>
                <a:latin typeface="Lucida Console" pitchFamily="49" charset="0"/>
              </a:rPr>
              <a:t>}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 smtClean="0">
                <a:solidFill>
                  <a:schemeClr val="tx2"/>
                </a:solidFill>
                <a:latin typeface="Lucida Console" pitchFamily="49" charset="0"/>
              </a:rPr>
              <a:t>else // deal with error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en-US" sz="1400" dirty="0" smtClean="0">
              <a:solidFill>
                <a:schemeClr val="tx2"/>
              </a:solidFill>
              <a:latin typeface="Lucida Console" pitchFamily="49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en-US" sz="1400" dirty="0" smtClean="0">
              <a:solidFill>
                <a:schemeClr val="tx2"/>
              </a:solidFill>
              <a:latin typeface="Lucida Console" pitchFamily="49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 smtClean="0">
                <a:solidFill>
                  <a:schemeClr val="tx2"/>
                </a:solidFill>
                <a:latin typeface="Lucida Console" pitchFamily="49" charset="0"/>
              </a:rPr>
              <a:t>… 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 smtClean="0">
                <a:solidFill>
                  <a:schemeClr val="tx2"/>
                </a:solidFill>
                <a:latin typeface="Lucida Console" pitchFamily="49" charset="0"/>
              </a:rPr>
              <a:t>    </a:t>
            </a:r>
            <a:r>
              <a:rPr lang="en-US" sz="1400" dirty="0" err="1" smtClean="0">
                <a:solidFill>
                  <a:schemeClr val="tx2"/>
                </a:solidFill>
                <a:latin typeface="Lucida Console" pitchFamily="49" charset="0"/>
              </a:rPr>
              <a:t>intSqrt</a:t>
            </a:r>
            <a:r>
              <a:rPr lang="en-US" sz="1400" dirty="0" smtClean="0">
                <a:solidFill>
                  <a:schemeClr val="tx2"/>
                </a:solidFill>
                <a:latin typeface="Lucida Console" pitchFamily="49" charset="0"/>
              </a:rPr>
              <a:t>(…) …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onsole" pitchFamily="49" charset="0"/>
              </a:rPr>
              <a:t>…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en-US" sz="1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onsole" pitchFamily="49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380412" cy="11910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1"/>
                </a:solidFill>
              </a:rPr>
              <a:t>Floating point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83522" y="1882772"/>
            <a:ext cx="7772400" cy="457356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1432" tIns="45717" rIns="91432" bIns="45717" anchor="ctr"/>
          <a:lstStyle/>
          <a:p>
            <a:pPr>
              <a:lnSpc>
                <a:spcPct val="85000"/>
              </a:lnSpc>
              <a:spcBef>
                <a:spcPct val="20000"/>
              </a:spcBef>
            </a:pPr>
            <a:endParaRPr lang="en-US" sz="1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onsole" pitchFamily="49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b="1" dirty="0" smtClean="0">
                <a:solidFill>
                  <a:schemeClr val="accent5"/>
                </a:solidFill>
                <a:latin typeface="Lucida Console" pitchFamily="49" charset="0"/>
              </a:rPr>
              <a:t>__</a:t>
            </a:r>
            <a:r>
              <a:rPr lang="en-US" sz="1400" b="1" dirty="0" err="1" smtClean="0">
                <a:solidFill>
                  <a:schemeClr val="accent5"/>
                </a:solidFill>
                <a:latin typeface="Lucida Console" pitchFamily="49" charset="0"/>
              </a:rPr>
              <a:t>drv_floatUsed</a:t>
            </a:r>
            <a:endParaRPr lang="en-US" sz="1400" b="1" dirty="0" smtClean="0">
              <a:solidFill>
                <a:schemeClr val="accent5"/>
              </a:solidFill>
              <a:latin typeface="Lucida Console" pitchFamily="49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 smtClean="0">
                <a:solidFill>
                  <a:schemeClr val="tx2"/>
                </a:solidFill>
                <a:latin typeface="Lucida Console" pitchFamily="49" charset="0"/>
              </a:rPr>
              <a:t>long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 err="1" smtClean="0">
                <a:solidFill>
                  <a:schemeClr val="tx2"/>
                </a:solidFill>
                <a:latin typeface="Lucida Console" pitchFamily="49" charset="0"/>
              </a:rPr>
              <a:t>intSqrt</a:t>
            </a:r>
            <a:r>
              <a:rPr lang="en-US" sz="1400" dirty="0" smtClean="0">
                <a:solidFill>
                  <a:schemeClr val="tx2"/>
                </a:solidFill>
                <a:latin typeface="Lucida Console" pitchFamily="49" charset="0"/>
              </a:rPr>
              <a:t>(long </a:t>
            </a:r>
            <a:r>
              <a:rPr lang="en-US" sz="1400" dirty="0" err="1" smtClean="0">
                <a:solidFill>
                  <a:schemeClr val="tx2"/>
                </a:solidFill>
                <a:latin typeface="Lucida Console" pitchFamily="49" charset="0"/>
              </a:rPr>
              <a:t>i</a:t>
            </a:r>
            <a:r>
              <a:rPr lang="en-US" sz="1400" dirty="0" smtClean="0">
                <a:solidFill>
                  <a:schemeClr val="tx2"/>
                </a:solidFill>
                <a:latin typeface="Lucida Console" pitchFamily="49" charset="0"/>
              </a:rPr>
              <a:t>)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 smtClean="0">
                <a:solidFill>
                  <a:schemeClr val="tx2"/>
                </a:solidFill>
                <a:latin typeface="Lucida Console" pitchFamily="49" charset="0"/>
              </a:rPr>
              <a:t>{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 smtClean="0">
                <a:solidFill>
                  <a:schemeClr val="tx2"/>
                </a:solidFill>
                <a:latin typeface="Lucida Console" pitchFamily="49" charset="0"/>
              </a:rPr>
              <a:t>    return (long) </a:t>
            </a:r>
            <a:r>
              <a:rPr lang="en-US" sz="1400" dirty="0" err="1" smtClean="0">
                <a:solidFill>
                  <a:schemeClr val="tx2"/>
                </a:solidFill>
                <a:latin typeface="Lucida Console" pitchFamily="49" charset="0"/>
              </a:rPr>
              <a:t>sqrt</a:t>
            </a:r>
            <a:r>
              <a:rPr lang="en-US" sz="1400" dirty="0" smtClean="0">
                <a:solidFill>
                  <a:schemeClr val="tx2"/>
                </a:solidFill>
                <a:latin typeface="Lucida Console" pitchFamily="49" charset="0"/>
              </a:rPr>
              <a:t>((double)</a:t>
            </a:r>
            <a:r>
              <a:rPr lang="en-US" sz="1400" dirty="0" err="1" smtClean="0">
                <a:solidFill>
                  <a:schemeClr val="tx2"/>
                </a:solidFill>
                <a:latin typeface="Lucida Console" pitchFamily="49" charset="0"/>
              </a:rPr>
              <a:t>i</a:t>
            </a:r>
            <a:r>
              <a:rPr lang="en-US" sz="1400" dirty="0" smtClean="0">
                <a:solidFill>
                  <a:schemeClr val="tx2"/>
                </a:solidFill>
                <a:latin typeface="Lucida Console" pitchFamily="49" charset="0"/>
              </a:rPr>
              <a:t>);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 smtClean="0">
                <a:solidFill>
                  <a:schemeClr val="tx2"/>
                </a:solidFill>
                <a:latin typeface="Lucida Console" pitchFamily="49" charset="0"/>
              </a:rPr>
              <a:t>}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en-US" sz="1400" dirty="0" smtClean="0">
              <a:solidFill>
                <a:schemeClr val="tx2"/>
              </a:solidFill>
              <a:latin typeface="Lucida Console" pitchFamily="49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 smtClean="0">
                <a:solidFill>
                  <a:schemeClr val="tx2"/>
                </a:solidFill>
                <a:latin typeface="Lucida Console" pitchFamily="49" charset="0"/>
              </a:rPr>
              <a:t>…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 smtClean="0">
                <a:solidFill>
                  <a:schemeClr val="tx2"/>
                </a:solidFill>
                <a:latin typeface="Lucida Console" pitchFamily="49" charset="0"/>
              </a:rPr>
              <a:t>if (</a:t>
            </a:r>
            <a:r>
              <a:rPr lang="en-US" sz="1400" dirty="0" err="1" smtClean="0">
                <a:solidFill>
                  <a:schemeClr val="tx2"/>
                </a:solidFill>
                <a:latin typeface="Lucida Console" pitchFamily="49" charset="0"/>
              </a:rPr>
              <a:t>KeSaveFloatingPointState</a:t>
            </a:r>
            <a:r>
              <a:rPr lang="en-US" sz="1400" dirty="0" smtClean="0">
                <a:solidFill>
                  <a:schemeClr val="tx2"/>
                </a:solidFill>
                <a:latin typeface="Lucida Console" pitchFamily="49" charset="0"/>
              </a:rPr>
              <a:t>(b))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 smtClean="0">
                <a:solidFill>
                  <a:schemeClr val="tx2"/>
                </a:solidFill>
                <a:latin typeface="Lucida Console" pitchFamily="49" charset="0"/>
              </a:rPr>
              <a:t>{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 smtClean="0">
                <a:solidFill>
                  <a:schemeClr val="tx2"/>
                </a:solidFill>
                <a:latin typeface="Lucida Console" pitchFamily="49" charset="0"/>
              </a:rPr>
              <a:t>    … </a:t>
            </a:r>
            <a:r>
              <a:rPr lang="en-US" sz="1400" dirty="0" err="1" smtClean="0">
                <a:solidFill>
                  <a:schemeClr val="tx2"/>
                </a:solidFill>
                <a:latin typeface="Lucida Console" pitchFamily="49" charset="0"/>
              </a:rPr>
              <a:t>intSqrt</a:t>
            </a:r>
            <a:r>
              <a:rPr lang="en-US" sz="1400" dirty="0" smtClean="0">
                <a:solidFill>
                  <a:schemeClr val="tx2"/>
                </a:solidFill>
                <a:latin typeface="Lucida Console" pitchFamily="49" charset="0"/>
              </a:rPr>
              <a:t>(…) …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 smtClean="0">
                <a:solidFill>
                  <a:schemeClr val="tx2"/>
                </a:solidFill>
                <a:latin typeface="Lucida Console" pitchFamily="49" charset="0"/>
              </a:rPr>
              <a:t>    </a:t>
            </a:r>
            <a:r>
              <a:rPr lang="en-US" sz="1400" dirty="0" err="1" smtClean="0">
                <a:solidFill>
                  <a:schemeClr val="tx2"/>
                </a:solidFill>
                <a:latin typeface="Lucida Console" pitchFamily="49" charset="0"/>
              </a:rPr>
              <a:t>KeRestoreFloatingPointState</a:t>
            </a:r>
            <a:r>
              <a:rPr lang="en-US" sz="1400" dirty="0" smtClean="0">
                <a:solidFill>
                  <a:schemeClr val="tx2"/>
                </a:solidFill>
                <a:latin typeface="Lucida Console" pitchFamily="49" charset="0"/>
              </a:rPr>
              <a:t>(b);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 smtClean="0">
                <a:solidFill>
                  <a:schemeClr val="tx2"/>
                </a:solidFill>
                <a:latin typeface="Lucida Console" pitchFamily="49" charset="0"/>
              </a:rPr>
              <a:t>}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 smtClean="0">
                <a:solidFill>
                  <a:schemeClr val="tx2"/>
                </a:solidFill>
                <a:latin typeface="Lucida Console" pitchFamily="49" charset="0"/>
              </a:rPr>
              <a:t>else // deal with error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en-US" sz="1400" dirty="0" smtClean="0">
              <a:solidFill>
                <a:schemeClr val="tx2"/>
              </a:solidFill>
              <a:latin typeface="Lucida Console" pitchFamily="49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en-US" sz="1400" dirty="0" smtClean="0">
              <a:solidFill>
                <a:schemeClr val="tx2"/>
              </a:solidFill>
              <a:latin typeface="Lucida Console" pitchFamily="49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 smtClean="0">
                <a:solidFill>
                  <a:schemeClr val="tx2"/>
                </a:solidFill>
                <a:latin typeface="Lucida Console" pitchFamily="49" charset="0"/>
              </a:rPr>
              <a:t>…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 smtClean="0">
                <a:solidFill>
                  <a:schemeClr val="tx2"/>
                </a:solidFill>
                <a:latin typeface="Lucida Console" pitchFamily="49" charset="0"/>
              </a:rPr>
              <a:t>    </a:t>
            </a:r>
            <a:r>
              <a:rPr lang="en-US" sz="1400" dirty="0" err="1" smtClean="0">
                <a:solidFill>
                  <a:schemeClr val="tx2"/>
                </a:solidFill>
                <a:latin typeface="Lucida Console" pitchFamily="49" charset="0"/>
              </a:rPr>
              <a:t>intSqrt</a:t>
            </a:r>
            <a:r>
              <a:rPr lang="en-US" sz="1400" dirty="0" smtClean="0">
                <a:solidFill>
                  <a:schemeClr val="tx2"/>
                </a:solidFill>
                <a:latin typeface="Lucida Console" pitchFamily="49" charset="0"/>
              </a:rPr>
              <a:t>(…) …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 smtClean="0">
                <a:solidFill>
                  <a:schemeClr val="tx2"/>
                </a:solidFill>
                <a:latin typeface="Lucida Console" pitchFamily="49" charset="0"/>
              </a:rPr>
              <a:t>…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en-US" sz="1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onsole" pitchFamily="49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380412" cy="119109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effectLst/>
              </a:rPr>
              <a:t>Tip</a:t>
            </a:r>
            <a:br>
              <a:rPr lang="en-US" dirty="0" smtClean="0">
                <a:solidFill>
                  <a:schemeClr val="tx1"/>
                </a:solidFill>
                <a:effectLst/>
              </a:rPr>
            </a:br>
            <a:r>
              <a:rPr lang="en-US" sz="3600" dirty="0" smtClean="0">
                <a:solidFill>
                  <a:schemeClr val="tx1"/>
                </a:solidFill>
                <a:effectLst/>
              </a:rPr>
              <a:t>Transitivity</a:t>
            </a:r>
            <a:endParaRPr lang="en-US" sz="3600" dirty="0">
              <a:solidFill>
                <a:schemeClr val="tx1"/>
              </a:solidFill>
              <a:effectLst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380412" cy="39624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>
                <a:latin typeface="Segoe UI" pitchFamily="34" charset="0"/>
                <a:cs typeface="Segoe UI" pitchFamily="34" charset="0"/>
              </a:rPr>
              <a:t>Check both sides of contract.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latin typeface="Segoe UI" pitchFamily="34" charset="0"/>
                <a:cs typeface="Segoe UI" pitchFamily="34" charset="0"/>
              </a:rPr>
              <a:t>__</a:t>
            </a:r>
            <a:r>
              <a:rPr lang="en-US" sz="2200" dirty="0" err="1" smtClean="0">
                <a:latin typeface="Segoe UI" pitchFamily="34" charset="0"/>
                <a:cs typeface="Segoe UI" pitchFamily="34" charset="0"/>
              </a:rPr>
              <a:t>drv_floatUsed</a:t>
            </a:r>
            <a:r>
              <a:rPr lang="en-US" sz="2200" dirty="0" smtClean="0">
                <a:latin typeface="Segoe UI" pitchFamily="34" charset="0"/>
                <a:cs typeface="Segoe UI" pitchFamily="34" charset="0"/>
              </a:rPr>
              <a:t> relies on it to work.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latin typeface="Segoe UI" pitchFamily="34" charset="0"/>
                <a:cs typeface="Segoe UI" pitchFamily="34" charset="0"/>
              </a:rPr>
              <a:t>Used for utility functions with side effects.</a:t>
            </a:r>
          </a:p>
          <a:p>
            <a:pPr lvl="1">
              <a:buFont typeface="Arial" pitchFamily="34" charset="0"/>
              <a:buChar char="•"/>
            </a:pPr>
            <a:r>
              <a:rPr lang="en-US" sz="1900" dirty="0" smtClean="0">
                <a:latin typeface="Segoe UI" pitchFamily="34" charset="0"/>
                <a:cs typeface="Segoe UI" pitchFamily="34" charset="0"/>
              </a:rPr>
              <a:t>PFD’s single function scope seems a problem.</a:t>
            </a:r>
          </a:p>
          <a:p>
            <a:pPr lvl="1">
              <a:buFont typeface="Arial" pitchFamily="34" charset="0"/>
              <a:buChar char="•"/>
            </a:pPr>
            <a:r>
              <a:rPr lang="en-US" sz="1900" dirty="0" smtClean="0">
                <a:latin typeface="Segoe UI" pitchFamily="34" charset="0"/>
                <a:cs typeface="Segoe UI" pitchFamily="34" charset="0"/>
              </a:rPr>
              <a:t>But PFD checks both sides of the contract.</a:t>
            </a:r>
          </a:p>
          <a:p>
            <a:pPr lvl="1">
              <a:buFont typeface="Arial" pitchFamily="34" charset="0"/>
              <a:buChar char="•"/>
            </a:pPr>
            <a:r>
              <a:rPr lang="en-US" sz="1900" dirty="0" smtClean="0">
                <a:latin typeface="Segoe UI" pitchFamily="34" charset="0"/>
                <a:cs typeface="Segoe UI" pitchFamily="34" charset="0"/>
              </a:rPr>
              <a:t>Correctly stated contracts solve the problem.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latin typeface="Segoe UI" pitchFamily="34" charset="0"/>
                <a:cs typeface="Segoe UI" pitchFamily="34" charset="0"/>
              </a:rPr>
              <a:t>Use on wrapper functions.</a:t>
            </a:r>
            <a:endParaRPr lang="en-US" sz="22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380412" cy="119109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effectLst/>
              </a:rPr>
              <a:t>Problem</a:t>
            </a:r>
            <a:br>
              <a:rPr lang="en-US" dirty="0" smtClean="0">
                <a:solidFill>
                  <a:schemeClr val="tx1"/>
                </a:solidFill>
                <a:effectLst/>
              </a:rPr>
            </a:br>
            <a:r>
              <a:rPr lang="en-US" sz="3600" dirty="0" smtClean="0">
                <a:solidFill>
                  <a:schemeClr val="tx1"/>
                </a:solidFill>
                <a:effectLst/>
              </a:rPr>
              <a:t>Memory leaks</a:t>
            </a:r>
            <a:endParaRPr lang="en-US" sz="3600" dirty="0">
              <a:solidFill>
                <a:schemeClr val="tx1"/>
              </a:solidFill>
              <a:effectLst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380412" cy="152503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Segoe UI" pitchFamily="34" charset="0"/>
                <a:cs typeface="Segoe UI" pitchFamily="34" charset="0"/>
              </a:rPr>
              <a:t>PFD has always checked, but sometimes was noisy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Segoe UI" pitchFamily="34" charset="0"/>
                <a:cs typeface="Segoe UI" pitchFamily="34" charset="0"/>
              </a:rPr>
              <a:t>Checks for using freed memory as well</a:t>
            </a:r>
            <a:endParaRPr lang="en-US" sz="20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57912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0" dirty="0" smtClean="0"/>
              <a:t>Memory Leaks</a:t>
            </a:r>
            <a:br>
              <a:rPr lang="en-US" sz="3600" b="0" dirty="0" smtClean="0"/>
            </a:br>
            <a:r>
              <a:rPr lang="en-US" sz="2800" b="0" dirty="0" smtClean="0"/>
              <a:t>Acquire/Release</a:t>
            </a:r>
            <a:endParaRPr lang="en-US" sz="36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7086600" cy="25908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__</a:t>
            </a:r>
            <a:r>
              <a:rPr lang="en-US" dirty="0" err="1" smtClean="0"/>
              <a:t>drv_allocatesMem</a:t>
            </a:r>
            <a:r>
              <a:rPr lang="en-US" dirty="0" smtClean="0"/>
              <a:t>(): the function (optionally via out parameter) allocates memory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__</a:t>
            </a:r>
            <a:r>
              <a:rPr lang="en-US" dirty="0" err="1" smtClean="0"/>
              <a:t>drv_freesMem</a:t>
            </a:r>
            <a:r>
              <a:rPr lang="en-US" dirty="0" smtClean="0"/>
              <a:t>(): the memory is freed (and is no longer accessible)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__</a:t>
            </a:r>
            <a:r>
              <a:rPr lang="en-US" dirty="0" err="1" smtClean="0"/>
              <a:t>drv_aliasesMem</a:t>
            </a:r>
            <a:r>
              <a:rPr lang="en-US" dirty="0" smtClean="0"/>
              <a:t>: the memory won’t leak and remains accessible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58674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0" dirty="0" smtClean="0"/>
              <a:t>Memory Leaks</a:t>
            </a:r>
            <a:br>
              <a:rPr lang="en-US" sz="3600" b="0" dirty="0" smtClean="0"/>
            </a:br>
            <a:r>
              <a:rPr lang="en-US" sz="2800" b="0" dirty="0" smtClean="0"/>
              <a:t>Requirements</a:t>
            </a:r>
            <a:endParaRPr lang="en-US" sz="36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086600" cy="4419600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Allocated memory must be: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Freed  (reach a __</a:t>
            </a:r>
            <a:r>
              <a:rPr lang="en-US" sz="2400" dirty="0" err="1" smtClean="0"/>
              <a:t>drv_freesMem</a:t>
            </a:r>
            <a:r>
              <a:rPr lang="en-US" sz="2400" dirty="0" smtClean="0"/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Aliased by exiting the function (via global, out parameter, or function result).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Aliased by reaching __</a:t>
            </a:r>
            <a:r>
              <a:rPr lang="en-US" sz="2400" dirty="0" err="1" smtClean="0"/>
              <a:t>drv_aliasesMem</a:t>
            </a:r>
            <a:r>
              <a:rPr lang="en-US" sz="2400" dirty="0" smtClean="0"/>
              <a:t>.</a:t>
            </a:r>
          </a:p>
          <a:p>
            <a:pPr lvl="1">
              <a:buNone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Complex data structures.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PFD keeps a “contained by” relationship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If allocated memory has not been freed at the end of the function, PFD follows the “contained by” links until it finds a container that exits the function via a global or function result.  (Up to 5 levels, which is a lot statically.)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If it fails, it’s reported as a leak.</a:t>
            </a:r>
          </a:p>
          <a:p>
            <a:pPr lvl="1"/>
            <a:endParaRPr lang="en-US" sz="2000" dirty="0" smtClean="0"/>
          </a:p>
          <a:p>
            <a:pPr lvl="1"/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Driver Annotations in Depth</a:t>
            </a:r>
            <a:br>
              <a:rPr lang="en-US" dirty="0" smtClean="0"/>
            </a:br>
            <a:r>
              <a:rPr lang="en-US" dirty="0" smtClean="0"/>
              <a:t>Part II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Donn Terry</a:t>
            </a:r>
          </a:p>
          <a:p>
            <a:r>
              <a:rPr lang="en-US" dirty="0" smtClean="0"/>
              <a:t>Senior SDE</a:t>
            </a:r>
          </a:p>
          <a:p>
            <a:r>
              <a:rPr lang="en-US" dirty="0" smtClean="0"/>
              <a:t>Static Analysis for Drivers</a:t>
            </a:r>
          </a:p>
          <a:p>
            <a:r>
              <a:rPr lang="en-US" dirty="0" smtClean="0"/>
              <a:t>sdvpfdex@microsoft.com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57912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0" dirty="0" smtClean="0"/>
              <a:t>Memory Leaks</a:t>
            </a:r>
            <a:r>
              <a:rPr lang="en-US" sz="2400" b="0" dirty="0" smtClean="0"/>
              <a:t/>
            </a:r>
            <a:br>
              <a:rPr lang="en-US" sz="2400" b="0" dirty="0" smtClean="0"/>
            </a:br>
            <a:r>
              <a:rPr lang="en-US" sz="2800" b="0" dirty="0" smtClean="0"/>
              <a:t>“Possibly Leaking” messages</a:t>
            </a:r>
            <a:endParaRPr lang="en-US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7086600" cy="20574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The “Possibly Leaking” messages indicate that the value reached a call that if annotated with __</a:t>
            </a:r>
            <a:r>
              <a:rPr lang="en-US" dirty="0" err="1" smtClean="0"/>
              <a:t>drv_aliasesMem</a:t>
            </a:r>
            <a:r>
              <a:rPr lang="en-US" dirty="0" smtClean="0"/>
              <a:t> would not have reported a warning.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Does the called function really “keep” the value?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Yes: fix with annotation (likely will fix a lot).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No: you’ve found a leak.</a:t>
            </a:r>
          </a:p>
          <a:p>
            <a:pPr lvl="1"/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380412" cy="11910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1"/>
                </a:solidFill>
              </a:rPr>
              <a:t>Memory allocation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304800" y="2057400"/>
            <a:ext cx="8610600" cy="288510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1432" tIns="45717" rIns="91432" bIns="45717" anchor="ctr"/>
          <a:lstStyle/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NTKERNELAPI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NTSTATUS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IoCreateDevice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(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__in  PDRIVER_OBJECT </a:t>
            </a: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DriverObject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,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__in  ULONG </a:t>
            </a: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DeviceExtensionSize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,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__</a:t>
            </a: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in_opt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PUNICODE_STRING </a:t>
            </a: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DeviceName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,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__in  DEVICE_TYPE </a:t>
            </a: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DeviceType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,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__in  ULONG </a:t>
            </a: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DeviceCharacteristics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,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__in  BOOLEAN Exclusive,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__out </a:t>
            </a:r>
            <a:endParaRPr lang="en-US" sz="1400" dirty="0" smtClean="0">
              <a:solidFill>
                <a:schemeClr val="tx2"/>
              </a:solidFill>
              <a:latin typeface="Lucida Console" pitchFamily="49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b="1" dirty="0">
                <a:solidFill>
                  <a:schemeClr val="tx2"/>
                </a:solidFill>
                <a:latin typeface="Lucida Console" pitchFamily="49" charset="0"/>
              </a:rPr>
              <a:t> </a:t>
            </a:r>
            <a:r>
              <a:rPr lang="en-US" sz="1400" b="1" dirty="0" smtClean="0">
                <a:solidFill>
                  <a:schemeClr val="tx2"/>
                </a:solidFill>
                <a:latin typeface="Lucida Console" pitchFamily="49" charset="0"/>
              </a:rPr>
              <a:t>         </a:t>
            </a:r>
            <a:r>
              <a:rPr lang="en-US" sz="1400" b="1" dirty="0" smtClean="0">
                <a:solidFill>
                  <a:schemeClr val="accent5"/>
                </a:solidFill>
                <a:latin typeface="Lucida Console" pitchFamily="49" charset="0"/>
              </a:rPr>
              <a:t>__</a:t>
            </a:r>
            <a:r>
              <a:rPr lang="en-US" sz="1400" b="1" dirty="0" err="1">
                <a:solidFill>
                  <a:schemeClr val="accent5"/>
                </a:solidFill>
                <a:latin typeface="Lucida Console" pitchFamily="49" charset="0"/>
              </a:rPr>
              <a:t>drv_out</a:t>
            </a:r>
            <a:r>
              <a:rPr lang="en-US" sz="1400" b="1" dirty="0">
                <a:solidFill>
                  <a:schemeClr val="accent5"/>
                </a:solidFill>
                <a:latin typeface="Lucida Console" pitchFamily="49" charset="0"/>
              </a:rPr>
              <a:t>(__</a:t>
            </a:r>
            <a:r>
              <a:rPr lang="en-US" sz="1400" b="1" dirty="0" err="1" smtClean="0">
                <a:solidFill>
                  <a:schemeClr val="accent5"/>
                </a:solidFill>
                <a:latin typeface="Lucida Console" pitchFamily="49" charset="0"/>
              </a:rPr>
              <a:t>allocatesMem</a:t>
            </a:r>
            <a:r>
              <a:rPr lang="en-US" sz="1400" b="1" dirty="0" smtClean="0">
                <a:solidFill>
                  <a:schemeClr val="accent5"/>
                </a:solidFill>
                <a:latin typeface="Lucida Console" pitchFamily="49" charset="0"/>
              </a:rPr>
              <a:t>(Memory))</a:t>
            </a:r>
            <a:r>
              <a:rPr lang="en-US" sz="1400" b="1" dirty="0" smtClean="0">
                <a:solidFill>
                  <a:schemeClr val="tx2"/>
                </a:solidFill>
                <a:latin typeface="Lucida Console" pitchFamily="49" charset="0"/>
              </a:rPr>
              <a:t> 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// see the </a:t>
            </a:r>
            <a:r>
              <a:rPr lang="en-US" sz="1400" dirty="0" smtClean="0">
                <a:solidFill>
                  <a:schemeClr val="tx2"/>
                </a:solidFill>
                <a:latin typeface="Lucida Console" pitchFamily="49" charset="0"/>
              </a:rPr>
              <a:t>book (</a:t>
            </a:r>
            <a:r>
              <a:rPr lang="en-US" sz="1400" dirty="0" err="1" smtClean="0">
                <a:solidFill>
                  <a:schemeClr val="tx2"/>
                </a:solidFill>
                <a:latin typeface="Lucida Console" pitchFamily="49" charset="0"/>
              </a:rPr>
              <a:t>deref</a:t>
            </a:r>
            <a:r>
              <a:rPr lang="en-US" sz="1400" dirty="0" smtClean="0">
                <a:solidFill>
                  <a:schemeClr val="tx2"/>
                </a:solidFill>
                <a:latin typeface="Lucida Console" pitchFamily="49" charset="0"/>
              </a:rPr>
              <a:t> implied)</a:t>
            </a:r>
            <a:endParaRPr lang="en-US" sz="1400" dirty="0">
              <a:solidFill>
                <a:schemeClr val="tx2"/>
              </a:solidFill>
              <a:latin typeface="Lucida Console" pitchFamily="49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	 </a:t>
            </a:r>
            <a:r>
              <a:rPr lang="en-US" sz="1400" dirty="0" smtClean="0">
                <a:solidFill>
                  <a:schemeClr val="tx2"/>
                </a:solidFill>
                <a:latin typeface="Lucida Console" pitchFamily="49" charset="0"/>
              </a:rPr>
              <a:t> PDEVICE_OBJECT 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*</a:t>
            </a: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DeviceObject</a:t>
            </a:r>
            <a:endParaRPr lang="en-US" sz="1400" dirty="0">
              <a:solidFill>
                <a:schemeClr val="tx2"/>
              </a:solidFill>
              <a:latin typeface="Lucida Console" pitchFamily="49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</a:t>
            </a:r>
            <a:r>
              <a:rPr lang="en-US" sz="1400" dirty="0" smtClean="0">
                <a:solidFill>
                  <a:schemeClr val="tx2"/>
                </a:solidFill>
                <a:latin typeface="Lucida Console" pitchFamily="49" charset="0"/>
              </a:rPr>
              <a:t>); </a:t>
            </a:r>
            <a:endParaRPr lang="en-US" sz="1400" dirty="0">
              <a:solidFill>
                <a:schemeClr val="tx2"/>
              </a:solidFill>
              <a:latin typeface="Lucida Console" pitchFamily="49" charset="0"/>
            </a:endParaRP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2819400" y="5181600"/>
            <a:ext cx="3429000" cy="52322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ln w="12700" cmpd="sng">
                  <a:noFill/>
                  <a:prstDash val="solid"/>
                  <a:miter lim="800000"/>
                </a:ln>
              </a:rPr>
              <a:t>Detect many leaks</a:t>
            </a:r>
            <a:endParaRPr lang="en-US" sz="2800" b="1" dirty="0">
              <a:ln w="12700" cmpd="sng">
                <a:noFill/>
                <a:prstDash val="solid"/>
                <a:miter lim="800000"/>
              </a:ln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380412" cy="11910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1"/>
                </a:solidFill>
              </a:rPr>
              <a:t>Aliasing memory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675752" y="1884452"/>
            <a:ext cx="7772400" cy="2149819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1432" tIns="45717" rIns="91432" bIns="45717" anchor="ctr"/>
          <a:lstStyle/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PDEVICE_OBJECT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 smtClean="0">
                <a:solidFill>
                  <a:schemeClr val="tx2"/>
                </a:solidFill>
                <a:latin typeface="Lucida Console" pitchFamily="49" charset="0"/>
              </a:rPr>
              <a:t>__</a:t>
            </a: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checkReturn</a:t>
            </a:r>
            <a:endParaRPr lang="en-US" sz="1400" dirty="0">
              <a:solidFill>
                <a:schemeClr val="tx2"/>
              </a:solidFill>
              <a:latin typeface="Lucida Console" pitchFamily="49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 err="1" smtClean="0">
                <a:solidFill>
                  <a:schemeClr val="tx2"/>
                </a:solidFill>
                <a:latin typeface="Lucida Console" pitchFamily="49" charset="0"/>
              </a:rPr>
              <a:t>IoAttachDeviceToDeviceStack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(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__in PDEVICE_OBJECT </a:t>
            </a: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SourceDevice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,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__in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    </a:t>
            </a:r>
            <a:r>
              <a:rPr lang="en-US" sz="1400" b="1" dirty="0">
                <a:solidFill>
                  <a:schemeClr val="accent5"/>
                </a:solidFill>
                <a:latin typeface="Lucida Console" pitchFamily="49" charset="0"/>
              </a:rPr>
              <a:t>__</a:t>
            </a:r>
            <a:r>
              <a:rPr lang="en-US" sz="1400" b="1" dirty="0" err="1">
                <a:solidFill>
                  <a:schemeClr val="accent5"/>
                </a:solidFill>
                <a:latin typeface="Lucida Console" pitchFamily="49" charset="0"/>
              </a:rPr>
              <a:t>drv_in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(__</a:t>
            </a: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drv_mustHold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(Memory)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    </a:t>
            </a:r>
            <a:r>
              <a:rPr lang="en-US" sz="1400" b="1" dirty="0">
                <a:solidFill>
                  <a:schemeClr val="accent5"/>
                </a:solidFill>
                <a:latin typeface="Lucida Console" pitchFamily="49" charset="0"/>
              </a:rPr>
              <a:t>__</a:t>
            </a:r>
            <a:r>
              <a:rPr lang="en-US" sz="1400" b="1" dirty="0" err="1">
                <a:solidFill>
                  <a:schemeClr val="accent5"/>
                </a:solidFill>
                <a:latin typeface="Lucida Console" pitchFamily="49" charset="0"/>
              </a:rPr>
              <a:t>drv_when</a:t>
            </a:r>
            <a:r>
              <a:rPr lang="en-US" sz="1400" b="1" dirty="0">
                <a:solidFill>
                  <a:schemeClr val="accent5"/>
                </a:solidFill>
                <a:latin typeface="Lucida Console" pitchFamily="49" charset="0"/>
              </a:rPr>
              <a:t>(return!=0, __</a:t>
            </a:r>
            <a:r>
              <a:rPr lang="en-US" sz="1400" b="1" dirty="0" err="1">
                <a:solidFill>
                  <a:schemeClr val="accent5"/>
                </a:solidFill>
                <a:latin typeface="Lucida Console" pitchFamily="49" charset="0"/>
              </a:rPr>
              <a:t>drv_aliasesMem</a:t>
            </a:r>
            <a:r>
              <a:rPr lang="en-US" sz="1400" b="1" dirty="0">
                <a:solidFill>
                  <a:schemeClr val="accent5"/>
                </a:solidFill>
                <a:latin typeface="Lucida Console" pitchFamily="49" charset="0"/>
              </a:rPr>
              <a:t>))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    PDEVICE_OBJECT </a:t>
            </a: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TargetDevice</a:t>
            </a:r>
            <a:endParaRPr lang="en-US" sz="1400" dirty="0">
              <a:solidFill>
                <a:schemeClr val="tx2"/>
              </a:solidFill>
              <a:latin typeface="Lucida Console" pitchFamily="49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);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2362200" y="5105400"/>
            <a:ext cx="4419600" cy="52322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ln w="12700" cmpd="sng">
                  <a:noFill/>
                  <a:prstDash val="solid"/>
                  <a:miter lim="800000"/>
                </a:ln>
              </a:rPr>
              <a:t>Reduce false </a:t>
            </a:r>
            <a:r>
              <a:rPr lang="en-US" sz="2800" b="1" dirty="0" smtClean="0">
                <a:ln w="12700" cmpd="sng">
                  <a:noFill/>
                  <a:prstDash val="solid"/>
                  <a:miter lim="800000"/>
                </a:ln>
              </a:rPr>
              <a:t>positives</a:t>
            </a:r>
            <a:endParaRPr lang="en-US" sz="2800" b="1" dirty="0">
              <a:ln w="12700" cmpd="sng">
                <a:noFill/>
                <a:prstDash val="solid"/>
                <a:miter lim="800000"/>
              </a:ln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380412" cy="11910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1"/>
                </a:solidFill>
              </a:rPr>
              <a:t>Freeing memory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762000" y="2514600"/>
            <a:ext cx="7543800" cy="1406539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1432" tIns="45717" rIns="91432" bIns="45717" anchor="ctr"/>
          <a:lstStyle/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onsole" pitchFamily="49" charset="0"/>
              </a:rPr>
              <a:t>NTKERNELAPI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onsole" pitchFamily="49" charset="0"/>
              </a:rPr>
              <a:t>VOID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onsole" pitchFamily="49" charset="0"/>
              </a:rPr>
              <a:t>IoDeleteDevice</a:t>
            </a:r>
            <a:r>
              <a:rPr lang="en-US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onsole" pitchFamily="49" charset="0"/>
              </a:rPr>
              <a:t>(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onsole" pitchFamily="49" charset="0"/>
              </a:rPr>
              <a:t>    __in </a:t>
            </a:r>
            <a:r>
              <a:rPr lang="en-US" sz="14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onsole" pitchFamily="49" charset="0"/>
              </a:rPr>
              <a:t>__</a:t>
            </a:r>
            <a:r>
              <a:rPr lang="en-US" sz="1400" b="1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onsole" pitchFamily="49" charset="0"/>
              </a:rPr>
              <a:t>drv_freesMem</a:t>
            </a:r>
            <a:r>
              <a:rPr lang="en-US" sz="14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onsole" pitchFamily="49" charset="0"/>
              </a:rPr>
              <a:t>(Memory) 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onsole" pitchFamily="49" charset="0"/>
              </a:rPr>
              <a:t>        PDEVICE_OBJECT </a:t>
            </a:r>
            <a:r>
              <a:rPr lang="en-US" sz="1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onsole" pitchFamily="49" charset="0"/>
              </a:rPr>
              <a:t>DeviceObject</a:t>
            </a:r>
            <a:endParaRPr lang="en-US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onsole" pitchFamily="49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onsole" pitchFamily="49" charset="0"/>
              </a:rPr>
              <a:t>    );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1981200" y="4724400"/>
            <a:ext cx="5181600" cy="52322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ln w="12700" cmpd="sng">
                  <a:noFill/>
                  <a:prstDash val="solid"/>
                  <a:miter lim="800000"/>
                </a:ln>
              </a:rPr>
              <a:t>Don’t access freed </a:t>
            </a:r>
            <a:r>
              <a:rPr lang="en-US" sz="2800" b="1" dirty="0" smtClean="0">
                <a:ln w="12700" cmpd="sng">
                  <a:noFill/>
                  <a:prstDash val="solid"/>
                  <a:miter lim="800000"/>
                </a:ln>
              </a:rPr>
              <a:t>memory</a:t>
            </a:r>
            <a:endParaRPr lang="en-US" sz="2800" b="1" dirty="0">
              <a:ln w="12700" cmpd="sng">
                <a:noFill/>
                <a:prstDash val="solid"/>
                <a:miter lim="800000"/>
              </a:ln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380412" cy="119109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effectLst/>
              </a:rPr>
              <a:t>Problem</a:t>
            </a:r>
            <a:br>
              <a:rPr lang="en-US" dirty="0" smtClean="0">
                <a:solidFill>
                  <a:schemeClr val="tx1"/>
                </a:solidFill>
                <a:effectLst/>
              </a:rPr>
            </a:br>
            <a:r>
              <a:rPr lang="en-US" sz="3600" dirty="0" smtClean="0">
                <a:solidFill>
                  <a:schemeClr val="tx1"/>
                </a:solidFill>
                <a:effectLst/>
              </a:rPr>
              <a:t>Leaked locks (or other resources)</a:t>
            </a:r>
            <a:endParaRPr lang="en-US" sz="3600" dirty="0">
              <a:solidFill>
                <a:schemeClr val="tx1"/>
              </a:solidFill>
              <a:effectLst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380412" cy="40386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Segoe UI" pitchFamily="34" charset="0"/>
                <a:cs typeface="Segoe UI" pitchFamily="34" charset="0"/>
              </a:rPr>
              <a:t>“Things” you acquire and release are resources.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Segoe UI" pitchFamily="34" charset="0"/>
                <a:cs typeface="Segoe UI" pitchFamily="34" charset="0"/>
              </a:rPr>
              <a:t>They can “leak” like memory, but the memory annotations don’t quite work for Lock type objects (I tried).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Segoe UI" pitchFamily="34" charset="0"/>
                <a:cs typeface="Segoe UI" pitchFamily="34" charset="0"/>
              </a:rPr>
              <a:t>Resources are also “richer”: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latin typeface="Segoe UI" pitchFamily="34" charset="0"/>
                <a:cs typeface="Segoe UI" pitchFamily="34" charset="0"/>
              </a:rPr>
              <a:t>Must or never hold.  (And no double take/free.)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latin typeface="Segoe UI" pitchFamily="34" charset="0"/>
                <a:cs typeface="Segoe UI" pitchFamily="34" charset="0"/>
              </a:rPr>
              <a:t>Can be put into/taken out of other objects.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latin typeface="Segoe UI" pitchFamily="34" charset="0"/>
                <a:cs typeface="Segoe UI" pitchFamily="34" charset="0"/>
              </a:rPr>
              <a:t>Some can be “named”.</a:t>
            </a:r>
            <a:endParaRPr lang="en-US" sz="18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5791200" cy="990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0" dirty="0" smtClean="0"/>
              <a:t>Resources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sz="3100" b="0" dirty="0" smtClean="0"/>
              <a:t>Acquire/Release</a:t>
            </a:r>
            <a:endParaRPr lang="en-US" sz="31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7086600" cy="35814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__</a:t>
            </a:r>
            <a:r>
              <a:rPr lang="en-US" dirty="0" err="1" smtClean="0"/>
              <a:t>drv_acquiresResource</a:t>
            </a:r>
            <a:r>
              <a:rPr lang="en-US" dirty="0" smtClean="0"/>
              <a:t>(kind)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__</a:t>
            </a:r>
            <a:r>
              <a:rPr lang="en-US" dirty="0" err="1" smtClean="0"/>
              <a:t>drv_releasesResource</a:t>
            </a:r>
            <a:r>
              <a:rPr lang="en-US" dirty="0" smtClean="0"/>
              <a:t>(kind)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__</a:t>
            </a:r>
            <a:r>
              <a:rPr lang="en-US" dirty="0" err="1" smtClean="0"/>
              <a:t>drv_acquiresResourceGlobal</a:t>
            </a:r>
            <a:r>
              <a:rPr lang="en-US" dirty="0" smtClean="0"/>
              <a:t>(</a:t>
            </a:r>
            <a:r>
              <a:rPr lang="en-US" dirty="0" err="1" smtClean="0"/>
              <a:t>kind,param</a:t>
            </a:r>
            <a:r>
              <a:rPr lang="en-US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__</a:t>
            </a:r>
            <a:r>
              <a:rPr lang="en-US" dirty="0" err="1" smtClean="0"/>
              <a:t>drv_releasesResourceGlobal</a:t>
            </a:r>
            <a:r>
              <a:rPr lang="en-US" dirty="0" smtClean="0"/>
              <a:t>(</a:t>
            </a:r>
            <a:r>
              <a:rPr lang="en-US" dirty="0" err="1" smtClean="0"/>
              <a:t>kind,param</a:t>
            </a:r>
            <a:r>
              <a:rPr lang="en-US" dirty="0" smtClean="0"/>
              <a:t>)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‘kind’ is just a name (an arbitrary string)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‘</a:t>
            </a:r>
            <a:r>
              <a:rPr lang="en-US" dirty="0" err="1" smtClean="0"/>
              <a:t>param</a:t>
            </a:r>
            <a:r>
              <a:rPr lang="en-US" dirty="0" smtClean="0"/>
              <a:t>’ is “named by” (when there are many</a:t>
            </a:r>
            <a:r>
              <a:rPr lang="en-US" sz="2400" dirty="0" smtClean="0"/>
              <a:t>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5791200" cy="990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0" dirty="0" smtClean="0"/>
              <a:t>Resources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sz="3100" b="0" dirty="0" smtClean="0"/>
              <a:t>Holding</a:t>
            </a:r>
            <a:endParaRPr lang="en-US" sz="31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7086600" cy="34290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__</a:t>
            </a:r>
            <a:r>
              <a:rPr lang="en-US" dirty="0" err="1" smtClean="0"/>
              <a:t>drv_mustHold</a:t>
            </a:r>
            <a:r>
              <a:rPr lang="en-US" dirty="0" smtClean="0"/>
              <a:t>(kind)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__</a:t>
            </a:r>
            <a:r>
              <a:rPr lang="en-US" dirty="0" err="1" smtClean="0"/>
              <a:t>drv_neverHold</a:t>
            </a:r>
            <a:r>
              <a:rPr lang="en-US" dirty="0" smtClean="0"/>
              <a:t>(kind)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__</a:t>
            </a:r>
            <a:r>
              <a:rPr lang="en-US" dirty="0" err="1" smtClean="0"/>
              <a:t>drv_mustHoldGlobal</a:t>
            </a:r>
            <a:r>
              <a:rPr lang="en-US" dirty="0" smtClean="0"/>
              <a:t>(</a:t>
            </a:r>
            <a:r>
              <a:rPr lang="en-US" dirty="0" err="1" smtClean="0"/>
              <a:t>kind,param</a:t>
            </a:r>
            <a:r>
              <a:rPr lang="en-US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__</a:t>
            </a:r>
            <a:r>
              <a:rPr lang="en-US" dirty="0" err="1" smtClean="0"/>
              <a:t>drv_neverHoldGlobal</a:t>
            </a:r>
            <a:r>
              <a:rPr lang="en-US" dirty="0" smtClean="0"/>
              <a:t>(</a:t>
            </a:r>
            <a:r>
              <a:rPr lang="en-US" dirty="0" err="1" smtClean="0"/>
              <a:t>kind,param</a:t>
            </a:r>
            <a:r>
              <a:rPr lang="en-US" dirty="0" smtClean="0"/>
              <a:t>)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Implements: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Exclusivity/Non-recursion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Unsafe situations (e.g. </a:t>
            </a:r>
            <a:r>
              <a:rPr lang="en-US" dirty="0" err="1" smtClean="0"/>
              <a:t>IoCompleteRequest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5791200" cy="990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0" dirty="0" smtClean="0"/>
              <a:t>Resources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sz="3100" b="0" dirty="0" smtClean="0"/>
              <a:t>Specializations</a:t>
            </a:r>
            <a:endParaRPr lang="en-US" sz="31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7086600" cy="4114800"/>
          </a:xfrm>
        </p:spPr>
        <p:txBody>
          <a:bodyPr>
            <a:noAutofit/>
          </a:bodyPr>
          <a:lstStyle/>
          <a:p>
            <a:r>
              <a:rPr lang="en-US" sz="1600" dirty="0" smtClean="0"/>
              <a:t>Exclusive (shorthand)</a:t>
            </a:r>
          </a:p>
          <a:p>
            <a:pPr lvl="1"/>
            <a:r>
              <a:rPr lang="en-US" sz="1400" dirty="0" smtClean="0"/>
              <a:t>__</a:t>
            </a:r>
            <a:r>
              <a:rPr lang="en-US" sz="1400" dirty="0" err="1" smtClean="0"/>
              <a:t>drv_acquiresExclusiveResource</a:t>
            </a:r>
            <a:r>
              <a:rPr lang="en-US" sz="1400" dirty="0" smtClean="0"/>
              <a:t>(kind)</a:t>
            </a:r>
          </a:p>
          <a:p>
            <a:pPr lvl="1"/>
            <a:r>
              <a:rPr lang="en-US" sz="1400" dirty="0" smtClean="0"/>
              <a:t>__</a:t>
            </a:r>
            <a:r>
              <a:rPr lang="en-US" sz="1400" dirty="0" err="1" smtClean="0"/>
              <a:t>drv_releasesExclusiveResource</a:t>
            </a:r>
            <a:r>
              <a:rPr lang="en-US" sz="1400" dirty="0" smtClean="0"/>
              <a:t>(kind)</a:t>
            </a:r>
          </a:p>
          <a:p>
            <a:pPr lvl="1"/>
            <a:r>
              <a:rPr lang="en-US" sz="1400" dirty="0" smtClean="0"/>
              <a:t>__</a:t>
            </a:r>
            <a:r>
              <a:rPr lang="en-US" sz="1400" dirty="0" err="1" smtClean="0"/>
              <a:t>drv_acquiresExclusiveResourceGlobal</a:t>
            </a:r>
            <a:r>
              <a:rPr lang="en-US" sz="1400" dirty="0" smtClean="0"/>
              <a:t>(kind, </a:t>
            </a:r>
            <a:r>
              <a:rPr lang="en-US" sz="1400" dirty="0" err="1" smtClean="0"/>
              <a:t>param</a:t>
            </a:r>
            <a:r>
              <a:rPr lang="en-US" sz="1400" dirty="0" smtClean="0"/>
              <a:t>)</a:t>
            </a:r>
          </a:p>
          <a:p>
            <a:pPr lvl="1"/>
            <a:r>
              <a:rPr lang="en-US" sz="1400" dirty="0" smtClean="0"/>
              <a:t>__</a:t>
            </a:r>
            <a:r>
              <a:rPr lang="en-US" sz="1400" dirty="0" err="1" smtClean="0"/>
              <a:t>drv_releasesExclusiveResourceGlobal</a:t>
            </a:r>
            <a:r>
              <a:rPr lang="en-US" sz="1400" dirty="0" smtClean="0"/>
              <a:t>(kind, </a:t>
            </a:r>
            <a:r>
              <a:rPr lang="en-US" sz="1400" dirty="0" err="1" smtClean="0"/>
              <a:t>param</a:t>
            </a:r>
            <a:r>
              <a:rPr lang="en-US" sz="1400" dirty="0" smtClean="0"/>
              <a:t>)</a:t>
            </a:r>
          </a:p>
          <a:p>
            <a:r>
              <a:rPr lang="en-US" sz="1600" dirty="0" smtClean="0"/>
              <a:t>The cancel spin lock</a:t>
            </a:r>
          </a:p>
          <a:p>
            <a:pPr lvl="1"/>
            <a:r>
              <a:rPr lang="en-US" sz="1400" dirty="0" smtClean="0"/>
              <a:t>__</a:t>
            </a:r>
            <a:r>
              <a:rPr lang="en-US" sz="1400" dirty="0" err="1" smtClean="0"/>
              <a:t>drv_acquiresCancelSpinLock</a:t>
            </a:r>
            <a:endParaRPr lang="en-US" sz="1400" dirty="0" smtClean="0"/>
          </a:p>
          <a:p>
            <a:pPr lvl="1"/>
            <a:r>
              <a:rPr lang="en-US" sz="1400" dirty="0" smtClean="0"/>
              <a:t>__</a:t>
            </a:r>
            <a:r>
              <a:rPr lang="en-US" sz="1400" dirty="0" err="1" smtClean="0"/>
              <a:t>drv_releasesCancelSpinLock</a:t>
            </a:r>
            <a:endParaRPr lang="en-US" sz="1400" dirty="0" smtClean="0"/>
          </a:p>
          <a:p>
            <a:pPr lvl="1"/>
            <a:r>
              <a:rPr lang="en-US" sz="1400" dirty="0" smtClean="0"/>
              <a:t>__</a:t>
            </a:r>
            <a:r>
              <a:rPr lang="en-US" sz="1400" dirty="0" err="1" smtClean="0"/>
              <a:t>drv_mustHoldCancelSpinLock</a:t>
            </a:r>
            <a:endParaRPr lang="en-US" sz="1400" dirty="0" smtClean="0"/>
          </a:p>
          <a:p>
            <a:pPr lvl="1"/>
            <a:r>
              <a:rPr lang="en-US" sz="1400" dirty="0" smtClean="0"/>
              <a:t>__</a:t>
            </a:r>
            <a:r>
              <a:rPr lang="en-US" sz="1400" dirty="0" err="1" smtClean="0"/>
              <a:t>drv_neverHoldCancelSpinLock</a:t>
            </a:r>
            <a:endParaRPr lang="en-US" sz="1400" dirty="0" smtClean="0"/>
          </a:p>
          <a:p>
            <a:r>
              <a:rPr lang="en-US" sz="1600" dirty="0" smtClean="0"/>
              <a:t>The critical region</a:t>
            </a:r>
          </a:p>
          <a:p>
            <a:pPr lvl="1"/>
            <a:r>
              <a:rPr lang="en-US" sz="1400" dirty="0" smtClean="0"/>
              <a:t>__</a:t>
            </a:r>
            <a:r>
              <a:rPr lang="en-US" sz="1400" dirty="0" err="1" smtClean="0"/>
              <a:t>drv_acquiresCriticalRegion</a:t>
            </a:r>
            <a:endParaRPr lang="en-US" sz="1400" dirty="0" smtClean="0"/>
          </a:p>
          <a:p>
            <a:pPr lvl="1"/>
            <a:r>
              <a:rPr lang="en-US" sz="1400" dirty="0" smtClean="0"/>
              <a:t>__</a:t>
            </a:r>
            <a:r>
              <a:rPr lang="en-US" sz="1400" dirty="0" err="1" smtClean="0"/>
              <a:t>drv_releasesCriticalRegion</a:t>
            </a:r>
            <a:endParaRPr lang="en-US" sz="1400" dirty="0" smtClean="0"/>
          </a:p>
          <a:p>
            <a:pPr lvl="1"/>
            <a:r>
              <a:rPr lang="en-US" sz="1400" dirty="0" smtClean="0"/>
              <a:t>__</a:t>
            </a:r>
            <a:r>
              <a:rPr lang="en-US" sz="1400" dirty="0" err="1" smtClean="0"/>
              <a:t>drv_mustHoldCriticalRegion</a:t>
            </a:r>
            <a:endParaRPr lang="en-US" sz="1400" dirty="0" smtClean="0"/>
          </a:p>
          <a:p>
            <a:pPr lvl="1"/>
            <a:r>
              <a:rPr lang="en-US" sz="1400" dirty="0" smtClean="0"/>
              <a:t>__</a:t>
            </a:r>
            <a:r>
              <a:rPr lang="en-US" sz="1400" dirty="0" err="1" smtClean="0"/>
              <a:t>drv_neverHoldCriticalRegion</a:t>
            </a:r>
            <a:endParaRPr lang="en-US" sz="14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57912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0" dirty="0" smtClean="0"/>
              <a:t>Example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sz="3100" b="0" dirty="0" smtClean="0">
                <a:solidFill>
                  <a:schemeClr val="accent1"/>
                </a:solidFill>
              </a:rPr>
              <a:t>Acquire/Release</a:t>
            </a:r>
            <a:endParaRPr lang="en-US" sz="3100" b="0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676400"/>
            <a:ext cx="8458200" cy="203132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__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drv_maxIRQL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(DISPATCH_LEVEL)</a:t>
            </a:r>
          </a:p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__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drv_savesIRQL</a:t>
            </a:r>
            <a:endParaRPr lang="en-US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Lucida Console" pitchFamily="49" charset="0"/>
            </a:endParaRPr>
          </a:p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__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drv_setsIRQL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(DISPATCH_LEVEL)</a:t>
            </a:r>
          </a:p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_DECL_HAL_KE_IMPORT</a:t>
            </a:r>
          </a:p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KIRQL</a:t>
            </a:r>
          </a:p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FASTCALL</a:t>
            </a:r>
          </a:p>
          <a:p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KfAcquireSpinLock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 (</a:t>
            </a:r>
          </a:p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    __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inout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 __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deref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 </a:t>
            </a:r>
            <a:r>
              <a:rPr lang="en-US" sz="1400" dirty="0" smtClean="0">
                <a:latin typeface="Lucida Console" pitchFamily="49" charset="0"/>
              </a:rPr>
              <a:t>__</a:t>
            </a:r>
            <a:r>
              <a:rPr lang="en-US" sz="1400" dirty="0" err="1" smtClean="0">
                <a:latin typeface="Lucida Console" pitchFamily="49" charset="0"/>
              </a:rPr>
              <a:t>drv_acquiresExclusiveResource</a:t>
            </a:r>
            <a:r>
              <a:rPr lang="en-US" sz="1400" dirty="0" smtClean="0">
                <a:latin typeface="Lucida Console" pitchFamily="49" charset="0"/>
              </a:rPr>
              <a:t>(</a:t>
            </a:r>
            <a:r>
              <a:rPr lang="en-US" sz="1400" dirty="0" err="1" smtClean="0">
                <a:latin typeface="Lucida Console" pitchFamily="49" charset="0"/>
              </a:rPr>
              <a:t>SpinLock</a:t>
            </a:r>
            <a:r>
              <a:rPr lang="en-US" sz="1400" dirty="0" smtClean="0">
                <a:latin typeface="Lucida Console" pitchFamily="49" charset="0"/>
              </a:rPr>
              <a:t>)</a:t>
            </a:r>
          </a:p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    PKSPIN_LOCK 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SpinLock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);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3810000"/>
            <a:ext cx="8458200" cy="224676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__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drv_maxIRQL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(DISPATCH_LEVEL)</a:t>
            </a:r>
          </a:p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__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drv_minIRQL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(DISPATCH_LEVEL)</a:t>
            </a:r>
          </a:p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_DECL_HAL_KE_IMPORT</a:t>
            </a:r>
          </a:p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VOID</a:t>
            </a:r>
          </a:p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FASTCALL</a:t>
            </a:r>
          </a:p>
          <a:p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KfReleaseSpinLock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 (</a:t>
            </a:r>
          </a:p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    __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inout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 __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deref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 </a:t>
            </a:r>
            <a:r>
              <a:rPr lang="en-US" sz="1400" dirty="0" smtClean="0">
                <a:latin typeface="Lucida Console" pitchFamily="49" charset="0"/>
              </a:rPr>
              <a:t>__</a:t>
            </a:r>
            <a:r>
              <a:rPr lang="en-US" sz="1400" dirty="0" err="1" smtClean="0">
                <a:latin typeface="Lucida Console" pitchFamily="49" charset="0"/>
              </a:rPr>
              <a:t>drv_releasesExclusiveResource</a:t>
            </a:r>
            <a:r>
              <a:rPr lang="en-US" sz="1400" dirty="0" smtClean="0">
                <a:latin typeface="Lucida Console" pitchFamily="49" charset="0"/>
              </a:rPr>
              <a:t>(</a:t>
            </a:r>
            <a:r>
              <a:rPr lang="en-US" sz="1400" dirty="0" err="1" smtClean="0">
                <a:latin typeface="Lucida Console" pitchFamily="49" charset="0"/>
              </a:rPr>
              <a:t>SpinLock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)</a:t>
            </a:r>
          </a:p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    PKSPIN_LOCK 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SpinLock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,</a:t>
            </a:r>
          </a:p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    __in __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drv_restoresIRQL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 KIRQL 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NewIrql</a:t>
            </a:r>
            <a:endParaRPr lang="en-US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Lucida Console" pitchFamily="49" charset="0"/>
            </a:endParaRPr>
          </a:p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    );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Lucida Console" pitchFamily="49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905000"/>
            <a:ext cx="8458200" cy="313932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__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drv_maxIRQL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(APC_LEVEL)</a:t>
            </a:r>
          </a:p>
          <a:p>
            <a:r>
              <a:rPr lang="en-US" dirty="0" smtClean="0"/>
              <a:t>__</a:t>
            </a:r>
            <a:r>
              <a:rPr lang="en-US" dirty="0" err="1" smtClean="0"/>
              <a:t>drv_mustHoldCriticalRegion</a:t>
            </a:r>
            <a:endParaRPr lang="en-US" dirty="0" smtClean="0"/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__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drv_valueIs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(==1)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__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drv_when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(Wait==0, __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drv_valueIs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(==0;==1) __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checkReturn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NTKERNELAPI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BOOLEAN</a:t>
            </a:r>
          </a:p>
          <a:p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ExAcquireResourceSharedLite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__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inout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__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deref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smtClean="0"/>
              <a:t>__</a:t>
            </a:r>
            <a:r>
              <a:rPr lang="en-US" dirty="0" err="1" smtClean="0"/>
              <a:t>drv_neverHold</a:t>
            </a:r>
            <a:r>
              <a:rPr lang="en-US" dirty="0" smtClean="0"/>
              <a:t>(</a:t>
            </a:r>
            <a:r>
              <a:rPr lang="en-US" dirty="0" err="1" smtClean="0"/>
              <a:t>ResourceLite</a:t>
            </a:r>
            <a:r>
              <a:rPr lang="en-US" dirty="0" smtClean="0"/>
              <a:t>)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__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deref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__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drv_when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(return!=0, __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drv_acquiresResource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ResourceLite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))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PERESOURCE Resource,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__in BOOLEAN Wait);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609600"/>
            <a:ext cx="56388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0" dirty="0" smtClean="0"/>
              <a:t>Example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sz="3100" b="0" dirty="0" smtClean="0">
                <a:solidFill>
                  <a:schemeClr val="accent1"/>
                </a:solidFill>
              </a:rPr>
              <a:t>Must/Never Hold</a:t>
            </a:r>
            <a:endParaRPr lang="en-US" sz="3100" b="0" dirty="0">
              <a:solidFill>
                <a:schemeClr val="accent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8683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effectLst/>
              </a:rPr>
              <a:t>Driver Annotations</a:t>
            </a:r>
            <a:endParaRPr lang="en-US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380412" cy="4271939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Segoe UI" pitchFamily="34" charset="0"/>
                <a:cs typeface="Segoe UI" pitchFamily="34" charset="0"/>
              </a:rPr>
              <a:t>The “basic” annotations are a single identifier usually with “in”-</a:t>
            </a:r>
            <a:r>
              <a:rPr lang="en-US" sz="2000" dirty="0" err="1" smtClean="0">
                <a:latin typeface="Segoe UI" pitchFamily="34" charset="0"/>
                <a:cs typeface="Segoe UI" pitchFamily="34" charset="0"/>
              </a:rPr>
              <a:t>ness</a:t>
            </a:r>
            <a:r>
              <a:rPr lang="en-US" sz="2000" dirty="0" smtClean="0">
                <a:latin typeface="Segoe UI" pitchFamily="34" charset="0"/>
                <a:cs typeface="Segoe UI" pitchFamily="34" charset="0"/>
              </a:rPr>
              <a:t> or </a:t>
            </a:r>
            <a:br>
              <a:rPr lang="en-US" sz="2000" dirty="0" smtClean="0">
                <a:latin typeface="Segoe UI" pitchFamily="34" charset="0"/>
                <a:cs typeface="Segoe UI" pitchFamily="34" charset="0"/>
              </a:rPr>
            </a:br>
            <a:r>
              <a:rPr lang="en-US" sz="2000" dirty="0" smtClean="0">
                <a:latin typeface="Segoe UI" pitchFamily="34" charset="0"/>
                <a:cs typeface="Segoe UI" pitchFamily="34" charset="0"/>
              </a:rPr>
              <a:t>“out”-</a:t>
            </a:r>
            <a:r>
              <a:rPr lang="en-US" sz="2000" dirty="0" err="1" smtClean="0">
                <a:latin typeface="Segoe UI" pitchFamily="34" charset="0"/>
                <a:cs typeface="Segoe UI" pitchFamily="34" charset="0"/>
              </a:rPr>
              <a:t>ness</a:t>
            </a:r>
            <a:r>
              <a:rPr lang="en-US" sz="2000" dirty="0" smtClean="0">
                <a:latin typeface="Segoe UI" pitchFamily="34" charset="0"/>
                <a:cs typeface="Segoe UI" pitchFamily="34" charset="0"/>
              </a:rPr>
              <a:t> as part of the name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Segoe UI" pitchFamily="34" charset="0"/>
                <a:cs typeface="Segoe UI" pitchFamily="34" charset="0"/>
              </a:rPr>
              <a:t>Driver annotations are too rich for that to scale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Segoe UI" pitchFamily="34" charset="0"/>
                <a:cs typeface="Segoe UI" pitchFamily="34" charset="0"/>
              </a:rPr>
              <a:t>Use __</a:t>
            </a:r>
            <a:r>
              <a:rPr lang="en-US" sz="2000" dirty="0" err="1" smtClean="0">
                <a:latin typeface="Segoe UI" pitchFamily="34" charset="0"/>
                <a:cs typeface="Segoe UI" pitchFamily="34" charset="0"/>
              </a:rPr>
              <a:t>drv_in</a:t>
            </a:r>
            <a:r>
              <a:rPr lang="en-US" sz="2000" dirty="0" smtClean="0">
                <a:latin typeface="Segoe UI" pitchFamily="34" charset="0"/>
                <a:cs typeface="Segoe UI" pitchFamily="34" charset="0"/>
              </a:rPr>
              <a:t>(&lt;annotation&gt;) (etc.) instead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09600"/>
            <a:ext cx="6932612" cy="9144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Segoe UI" pitchFamily="34" charset="0"/>
                <a:cs typeface="Segoe UI" pitchFamily="34" charset="0"/>
              </a:rPr>
              <a:t>Example</a:t>
            </a:r>
            <a:br>
              <a:rPr lang="en-US" sz="3600" dirty="0" smtClean="0">
                <a:latin typeface="Segoe UI" pitchFamily="34" charset="0"/>
                <a:cs typeface="Segoe UI" pitchFamily="34" charset="0"/>
              </a:rPr>
            </a:br>
            <a:r>
              <a:rPr lang="en-US" sz="2800" dirty="0" smtClean="0">
                <a:solidFill>
                  <a:schemeClr val="accent1"/>
                </a:solidFill>
                <a:latin typeface="Segoe UI" pitchFamily="34" charset="0"/>
                <a:cs typeface="Segoe UI" pitchFamily="34" charset="0"/>
              </a:rPr>
              <a:t>Spin lock wrapper</a:t>
            </a:r>
            <a:endParaRPr lang="en-US" sz="2800" dirty="0">
              <a:solidFill>
                <a:schemeClr val="accent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533400" y="1903831"/>
            <a:ext cx="8305800" cy="2990049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1432" tIns="45717" rIns="91432" bIns="45717" anchor="ctr"/>
          <a:lstStyle/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 smtClean="0">
                <a:solidFill>
                  <a:schemeClr val="tx2"/>
                </a:solidFill>
                <a:latin typeface="Lucida Console" pitchFamily="49" charset="0"/>
              </a:rPr>
              <a:t>VOID </a:t>
            </a:r>
            <a:endParaRPr lang="en-US" sz="1400" dirty="0">
              <a:solidFill>
                <a:schemeClr val="tx2"/>
              </a:solidFill>
              <a:latin typeface="Lucida Console" pitchFamily="49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</a:t>
            </a: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GetMySpinLock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(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__</a:t>
            </a: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inout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   </a:t>
            </a:r>
            <a:r>
              <a:rPr lang="en-US" sz="1400" b="1" dirty="0">
                <a:solidFill>
                  <a:schemeClr val="accent5"/>
                </a:solidFill>
                <a:latin typeface="Lucida Console" pitchFamily="49" charset="0"/>
              </a:rPr>
              <a:t>__</a:t>
            </a:r>
            <a:r>
              <a:rPr lang="en-US" sz="1400" b="1" dirty="0" err="1">
                <a:solidFill>
                  <a:schemeClr val="accent5"/>
                </a:solidFill>
                <a:latin typeface="Lucida Console" pitchFamily="49" charset="0"/>
              </a:rPr>
              <a:t>drv_deref</a:t>
            </a:r>
            <a:r>
              <a:rPr lang="en-US" sz="1400" b="1" dirty="0">
                <a:solidFill>
                  <a:schemeClr val="accent5"/>
                </a:solidFill>
                <a:latin typeface="Lucida Console" pitchFamily="49" charset="0"/>
              </a:rPr>
              <a:t>(__</a:t>
            </a:r>
            <a:r>
              <a:rPr lang="en-US" sz="1400" b="1" dirty="0" err="1">
                <a:solidFill>
                  <a:schemeClr val="accent5"/>
                </a:solidFill>
                <a:latin typeface="Lucida Console" pitchFamily="49" charset="0"/>
              </a:rPr>
              <a:t>drv_acquiresResource</a:t>
            </a:r>
            <a:r>
              <a:rPr lang="en-US" sz="1400" b="1" dirty="0">
                <a:solidFill>
                  <a:schemeClr val="accent5"/>
                </a:solidFill>
                <a:latin typeface="Lucida Console" pitchFamily="49" charset="0"/>
              </a:rPr>
              <a:t>(</a:t>
            </a:r>
            <a:r>
              <a:rPr lang="en-US" sz="1400" b="1" dirty="0" err="1">
                <a:solidFill>
                  <a:schemeClr val="accent5"/>
                </a:solidFill>
                <a:latin typeface="Lucida Console" pitchFamily="49" charset="0"/>
              </a:rPr>
              <a:t>SpinLock</a:t>
            </a:r>
            <a:r>
              <a:rPr lang="en-US" sz="1400" b="1" dirty="0">
                <a:solidFill>
                  <a:schemeClr val="accent5"/>
                </a:solidFill>
                <a:latin typeface="Lucida Console" pitchFamily="49" charset="0"/>
              </a:rPr>
              <a:t>)) 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PKSPIN_LOCK </a:t>
            </a:r>
            <a:r>
              <a:rPr lang="en-US" sz="1400" dirty="0" err="1" smtClean="0">
                <a:solidFill>
                  <a:schemeClr val="tx2"/>
                </a:solidFill>
                <a:latin typeface="Lucida Console" pitchFamily="49" charset="0"/>
              </a:rPr>
              <a:t>SpinLock</a:t>
            </a:r>
            <a:endParaRPr lang="en-US" sz="1400" dirty="0" smtClean="0">
              <a:solidFill>
                <a:schemeClr val="tx2"/>
              </a:solidFill>
              <a:latin typeface="Lucida Console" pitchFamily="49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 smtClean="0">
                <a:solidFill>
                  <a:schemeClr val="tx2"/>
                </a:solidFill>
                <a:latin typeface="Lucida Console" pitchFamily="49" charset="0"/>
              </a:rPr>
              <a:t>)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 smtClean="0">
                <a:solidFill>
                  <a:schemeClr val="tx2"/>
                </a:solidFill>
                <a:latin typeface="Lucida Console" pitchFamily="49" charset="0"/>
              </a:rPr>
              <a:t>{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 smtClean="0">
                <a:solidFill>
                  <a:schemeClr val="tx2"/>
                </a:solidFill>
                <a:latin typeface="Lucida Console" pitchFamily="49" charset="0"/>
              </a:rPr>
              <a:t>    (void)</a:t>
            </a:r>
            <a:r>
              <a:rPr lang="en-US" sz="1400" dirty="0" err="1" smtClean="0">
                <a:solidFill>
                  <a:schemeClr val="tx2"/>
                </a:solidFill>
                <a:latin typeface="Lucida Console" pitchFamily="49" charset="0"/>
              </a:rPr>
              <a:t>KeAcquireSpinLock</a:t>
            </a:r>
            <a:r>
              <a:rPr lang="en-US" sz="1400" dirty="0" smtClean="0">
                <a:solidFill>
                  <a:schemeClr val="tx2"/>
                </a:solidFill>
                <a:latin typeface="Lucida Console" pitchFamily="49" charset="0"/>
              </a:rPr>
              <a:t>(</a:t>
            </a:r>
            <a:r>
              <a:rPr lang="en-US" sz="1400" dirty="0" err="1" smtClean="0">
                <a:solidFill>
                  <a:schemeClr val="tx2"/>
                </a:solidFill>
                <a:latin typeface="Lucida Console" pitchFamily="49" charset="0"/>
              </a:rPr>
              <a:t>SpinLock</a:t>
            </a:r>
            <a:r>
              <a:rPr lang="en-US" sz="1400" dirty="0" smtClean="0">
                <a:solidFill>
                  <a:schemeClr val="tx2"/>
                </a:solidFill>
                <a:latin typeface="Lucida Console" pitchFamily="49" charset="0"/>
              </a:rPr>
              <a:t>);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 smtClean="0">
                <a:solidFill>
                  <a:schemeClr val="tx2"/>
                </a:solidFill>
                <a:latin typeface="Lucida Console" pitchFamily="49" charset="0"/>
              </a:rPr>
              <a:t>}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en-US" sz="1400" dirty="0">
              <a:solidFill>
                <a:schemeClr val="tx2"/>
              </a:solidFill>
              <a:latin typeface="Lucida Console" pitchFamily="49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 smtClean="0">
                <a:solidFill>
                  <a:schemeClr val="tx2"/>
                </a:solidFill>
              </a:rPr>
              <a:t>(Ignoring old IRQL value for clarity.)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990600" y="5105400"/>
            <a:ext cx="7162800" cy="52322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ln w="12700" cmpd="sng">
                  <a:noFill/>
                  <a:prstDash val="solid"/>
                  <a:miter lim="800000"/>
                </a:ln>
              </a:rPr>
              <a:t>Transitive annotations empower </a:t>
            </a:r>
            <a:r>
              <a:rPr lang="en-US" sz="2800" b="1" dirty="0" smtClean="0">
                <a:ln w="12700" cmpd="sng">
                  <a:noFill/>
                  <a:prstDash val="solid"/>
                  <a:miter lim="800000"/>
                </a:ln>
              </a:rPr>
              <a:t>checks</a:t>
            </a:r>
            <a:endParaRPr lang="en-US" sz="2800" b="1" dirty="0">
              <a:ln w="12700" cmpd="sng">
                <a:noFill/>
                <a:prstDash val="solid"/>
                <a:miter lim="800000"/>
              </a:ln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380412" cy="119109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effectLst/>
              </a:rPr>
              <a:t>Problem</a:t>
            </a:r>
            <a:br>
              <a:rPr lang="en-US" dirty="0" smtClean="0">
                <a:solidFill>
                  <a:schemeClr val="tx1"/>
                </a:solidFill>
                <a:effectLst/>
              </a:rPr>
            </a:br>
            <a:r>
              <a:rPr lang="en-US" sz="3600" dirty="0" smtClean="0">
                <a:solidFill>
                  <a:schemeClr val="tx1"/>
                </a:solidFill>
                <a:effectLst/>
              </a:rPr>
              <a:t>Wrong IRQL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380412" cy="4271939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Segoe UI" pitchFamily="34" charset="0"/>
                <a:cs typeface="Segoe UI" pitchFamily="34" charset="0"/>
              </a:rPr>
              <a:t>Some functions can only be called at raised IRQL.  Some must never be.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Segoe UI" pitchFamily="34" charset="0"/>
                <a:cs typeface="Segoe UI" pitchFamily="34" charset="0"/>
              </a:rPr>
              <a:t>Some functions can change the IRQL. Some can never do so.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Segoe UI" pitchFamily="34" charset="0"/>
                <a:cs typeface="Segoe UI" pitchFamily="34" charset="0"/>
              </a:rPr>
              <a:t>Some functions can temporarily change the IRQL, some shouldn’t.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Segoe UI" pitchFamily="34" charset="0"/>
                <a:cs typeface="Segoe UI" pitchFamily="34" charset="0"/>
              </a:rPr>
              <a:t>How high is safe?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Segoe UI" pitchFamily="34" charset="0"/>
                <a:cs typeface="Segoe UI" pitchFamily="34" charset="0"/>
              </a:rPr>
              <a:t>Tracking the combinations can be hard.</a:t>
            </a:r>
            <a:endParaRPr lang="en-US" sz="20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5791200" cy="838200"/>
          </a:xfrm>
        </p:spPr>
        <p:txBody>
          <a:bodyPr>
            <a:normAutofit/>
          </a:bodyPr>
          <a:lstStyle/>
          <a:p>
            <a:pPr algn="l"/>
            <a:r>
              <a:rPr lang="en-US" sz="3600" b="0" dirty="0" smtClean="0"/>
              <a:t>IRQLs</a:t>
            </a:r>
            <a:endParaRPr lang="en-US" sz="36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086600" cy="26670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Many things can be done wrong.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Some are simply losing track of the context.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Some are due to incomplete analysis in code changes.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Some are not understanding what IRQLs do.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Static analysis can find many of these, and the better the annotation, the more it can find.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7162800" cy="838200"/>
          </a:xfrm>
        </p:spPr>
        <p:txBody>
          <a:bodyPr>
            <a:noAutofit/>
          </a:bodyPr>
          <a:lstStyle/>
          <a:p>
            <a:pPr algn="l"/>
            <a:r>
              <a:rPr lang="en-US" sz="3600" b="0" dirty="0" smtClean="0"/>
              <a:t>Function changes the IRQL</a:t>
            </a:r>
            <a:endParaRPr lang="en-US" sz="36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001000" cy="29718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__</a:t>
            </a:r>
            <a:r>
              <a:rPr lang="en-US" dirty="0" err="1" smtClean="0"/>
              <a:t>drv_sameIRQL</a:t>
            </a:r>
            <a:r>
              <a:rPr lang="en-US" dirty="0" smtClean="0"/>
              <a:t>: modifies the IRQL but promises to put it back where it was.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__</a:t>
            </a:r>
            <a:r>
              <a:rPr lang="en-US" dirty="0" err="1" smtClean="0"/>
              <a:t>drv_raisesIRQL</a:t>
            </a:r>
            <a:r>
              <a:rPr lang="en-US" dirty="0" smtClean="0"/>
              <a:t>: raises it.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__</a:t>
            </a:r>
            <a:r>
              <a:rPr lang="en-US" dirty="0" err="1" smtClean="0"/>
              <a:t>drv_setsIRQL</a:t>
            </a:r>
            <a:r>
              <a:rPr lang="en-US" dirty="0" smtClean="0"/>
              <a:t>: changes it (use rarely).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__</a:t>
            </a:r>
            <a:r>
              <a:rPr lang="en-US" dirty="0" err="1" smtClean="0"/>
              <a:t>drv_restoresIRQL</a:t>
            </a:r>
            <a:r>
              <a:rPr lang="en-US" dirty="0" smtClean="0"/>
              <a:t>, __</a:t>
            </a:r>
            <a:r>
              <a:rPr lang="en-US" dirty="0" err="1" smtClean="0"/>
              <a:t>drv_restoresIRQLGlobal</a:t>
            </a:r>
            <a:r>
              <a:rPr lang="en-US" dirty="0" smtClean="0"/>
              <a:t>: undoes a raise/set.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5791200" cy="838200"/>
          </a:xfrm>
        </p:spPr>
        <p:txBody>
          <a:bodyPr>
            <a:normAutofit/>
          </a:bodyPr>
          <a:lstStyle/>
          <a:p>
            <a:pPr algn="l"/>
            <a:r>
              <a:rPr lang="en-US" sz="3600" b="0" dirty="0" smtClean="0"/>
              <a:t>Required IRQLs</a:t>
            </a:r>
            <a:endParaRPr lang="en-US" sz="36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534400" cy="28956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__</a:t>
            </a:r>
            <a:r>
              <a:rPr lang="en-US" dirty="0" err="1" smtClean="0"/>
              <a:t>drv_maxIRQL</a:t>
            </a:r>
            <a:r>
              <a:rPr lang="en-US" dirty="0" smtClean="0"/>
              <a:t>: maximum you can call it at.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__</a:t>
            </a:r>
            <a:r>
              <a:rPr lang="en-US" dirty="0" err="1" smtClean="0"/>
              <a:t>drv_minIRQL</a:t>
            </a:r>
            <a:r>
              <a:rPr lang="en-US" dirty="0" smtClean="0"/>
              <a:t>: minimum you can call it at.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__</a:t>
            </a:r>
            <a:r>
              <a:rPr lang="en-US" dirty="0" err="1" smtClean="0"/>
              <a:t>drv_requiresIRQL</a:t>
            </a:r>
            <a:r>
              <a:rPr lang="en-US" dirty="0" smtClean="0"/>
              <a:t>: just exactly one.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__</a:t>
            </a:r>
            <a:r>
              <a:rPr lang="en-US" dirty="0" err="1" smtClean="0"/>
              <a:t>drv_functionMaxIRQL</a:t>
            </a:r>
            <a:r>
              <a:rPr lang="en-US" dirty="0" smtClean="0"/>
              <a:t>: function never exceeds.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__</a:t>
            </a:r>
            <a:r>
              <a:rPr lang="en-US" dirty="0" err="1" smtClean="0"/>
              <a:t>drv_functionMinIRQL</a:t>
            </a:r>
            <a:r>
              <a:rPr lang="en-US" dirty="0" smtClean="0"/>
              <a:t>: function never goes below.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5791200" cy="838200"/>
          </a:xfrm>
        </p:spPr>
        <p:txBody>
          <a:bodyPr>
            <a:normAutofit/>
          </a:bodyPr>
          <a:lstStyle/>
          <a:p>
            <a:pPr algn="l"/>
            <a:r>
              <a:rPr lang="en-US" sz="3600" b="0" dirty="0" smtClean="0"/>
              <a:t>Saving</a:t>
            </a:r>
            <a:endParaRPr lang="en-US" sz="36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7086600" cy="2057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__</a:t>
            </a:r>
            <a:r>
              <a:rPr lang="en-US" dirty="0" err="1" smtClean="0"/>
              <a:t>drv_savesIRQL</a:t>
            </a:r>
            <a:r>
              <a:rPr lang="en-US" dirty="0" smtClean="0"/>
              <a:t>, __</a:t>
            </a:r>
            <a:r>
              <a:rPr lang="en-US" dirty="0" err="1" smtClean="0"/>
              <a:t>drv_savesIRQLGlobal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“Global” annotations save/restore from a PFD-created location invisible to the program, matching the semantics of some functions.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295400"/>
            <a:ext cx="8001000" cy="310854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Lucida Console" pitchFamily="49" charset="0"/>
              </a:rPr>
              <a:t>__</a:t>
            </a:r>
            <a:r>
              <a:rPr lang="en-US" sz="1400" dirty="0" err="1" smtClean="0">
                <a:latin typeface="Lucida Console" pitchFamily="49" charset="0"/>
              </a:rPr>
              <a:t>drv_maxIRQL</a:t>
            </a:r>
            <a:r>
              <a:rPr lang="en-US" sz="1400" dirty="0" smtClean="0">
                <a:latin typeface="Lucida Console" pitchFamily="49" charset="0"/>
              </a:rPr>
              <a:t>(DISPATCH_LEVEL)</a:t>
            </a:r>
          </a:p>
          <a:p>
            <a:r>
              <a:rPr lang="en-US" sz="1400" dirty="0" smtClean="0">
                <a:latin typeface="Lucida Console" pitchFamily="49" charset="0"/>
              </a:rPr>
              <a:t>__</a:t>
            </a:r>
            <a:r>
              <a:rPr lang="en-US" sz="1400" dirty="0" err="1" smtClean="0">
                <a:latin typeface="Lucida Console" pitchFamily="49" charset="0"/>
              </a:rPr>
              <a:t>drv_minIRQL</a:t>
            </a:r>
            <a:r>
              <a:rPr lang="en-US" sz="1400" dirty="0" smtClean="0">
                <a:latin typeface="Lucida Console" pitchFamily="49" charset="0"/>
              </a:rPr>
              <a:t>(APC_LEVEL)</a:t>
            </a:r>
          </a:p>
          <a:p>
            <a:r>
              <a:rPr lang="en-US" sz="1400" dirty="0" smtClean="0">
                <a:latin typeface="Lucida Console" pitchFamily="49" charset="0"/>
              </a:rPr>
              <a:t>F13();</a:t>
            </a:r>
          </a:p>
          <a:p>
            <a:endParaRPr lang="en-US" sz="1400" dirty="0">
              <a:latin typeface="Lucida Console" pitchFamily="49" charset="0"/>
            </a:endParaRPr>
          </a:p>
          <a:p>
            <a:r>
              <a:rPr lang="en-US" sz="1400" dirty="0" smtClean="0">
                <a:latin typeface="Lucida Console" pitchFamily="49" charset="0"/>
              </a:rPr>
              <a:t>__</a:t>
            </a:r>
            <a:r>
              <a:rPr lang="en-US" sz="1400" dirty="0" err="1" smtClean="0">
                <a:latin typeface="Lucida Console" pitchFamily="49" charset="0"/>
              </a:rPr>
              <a:t>drv_requiresIRQL</a:t>
            </a:r>
            <a:r>
              <a:rPr lang="en-US" sz="1400" dirty="0" smtClean="0">
                <a:latin typeface="Lucida Console" pitchFamily="49" charset="0"/>
              </a:rPr>
              <a:t>(PASSIVE_LEVEL)</a:t>
            </a:r>
          </a:p>
          <a:p>
            <a:r>
              <a:rPr lang="en-US" sz="1400" dirty="0" smtClean="0">
                <a:latin typeface="Lucida Console" pitchFamily="49" charset="0"/>
              </a:rPr>
              <a:t>F0();</a:t>
            </a:r>
          </a:p>
          <a:p>
            <a:endParaRPr lang="en-US" sz="1400" dirty="0">
              <a:latin typeface="Lucida Console" pitchFamily="49" charset="0"/>
            </a:endParaRPr>
          </a:p>
          <a:p>
            <a:r>
              <a:rPr lang="en-US" sz="1400" dirty="0">
                <a:latin typeface="Lucida Console" pitchFamily="49" charset="0"/>
              </a:rPr>
              <a:t>v</a:t>
            </a:r>
            <a:r>
              <a:rPr lang="en-US" sz="1400" dirty="0" smtClean="0">
                <a:latin typeface="Lucida Console" pitchFamily="49" charset="0"/>
              </a:rPr>
              <a:t>oid </a:t>
            </a:r>
            <a:r>
              <a:rPr lang="en-US" sz="1400" dirty="0">
                <a:latin typeface="Lucida Console" pitchFamily="49" charset="0"/>
              </a:rPr>
              <a:t>F</a:t>
            </a:r>
            <a:r>
              <a:rPr lang="en-US" sz="1400" dirty="0" smtClean="0">
                <a:latin typeface="Lucida Console" pitchFamily="49" charset="0"/>
              </a:rPr>
              <a:t>()</a:t>
            </a:r>
          </a:p>
          <a:p>
            <a:r>
              <a:rPr lang="en-US" sz="1400" dirty="0" smtClean="0">
                <a:latin typeface="Lucida Console" pitchFamily="49" charset="0"/>
              </a:rPr>
              <a:t>{</a:t>
            </a:r>
          </a:p>
          <a:p>
            <a:pPr lvl="1"/>
            <a:r>
              <a:rPr lang="en-US" sz="1400" dirty="0" smtClean="0">
                <a:latin typeface="Lucida Console" pitchFamily="49" charset="0"/>
              </a:rPr>
              <a:t>…</a:t>
            </a:r>
          </a:p>
          <a:p>
            <a:pPr lvl="1"/>
            <a:r>
              <a:rPr lang="en-US" sz="1400" dirty="0" smtClean="0">
                <a:latin typeface="Lucida Console" pitchFamily="49" charset="0"/>
              </a:rPr>
              <a:t>F13();</a:t>
            </a:r>
          </a:p>
          <a:p>
            <a:pPr lvl="1"/>
            <a:r>
              <a:rPr lang="en-US" sz="1400" dirty="0" smtClean="0">
                <a:latin typeface="Lucida Console" pitchFamily="49" charset="0"/>
              </a:rPr>
              <a:t>F0();</a:t>
            </a:r>
          </a:p>
          <a:p>
            <a:pPr lvl="1"/>
            <a:r>
              <a:rPr lang="en-US" sz="1400" dirty="0" smtClean="0">
                <a:latin typeface="Lucida Console" pitchFamily="49" charset="0"/>
              </a:rPr>
              <a:t>…</a:t>
            </a:r>
          </a:p>
          <a:p>
            <a:r>
              <a:rPr lang="en-US" sz="1400" dirty="0" smtClean="0">
                <a:latin typeface="Lucida Console" pitchFamily="49" charset="0"/>
              </a:rPr>
              <a:t>}</a:t>
            </a:r>
            <a:endParaRPr lang="en-US" sz="1400" dirty="0">
              <a:latin typeface="Lucida Console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4419600"/>
            <a:ext cx="73914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latin typeface="Segoe UI" pitchFamily="34" charset="0"/>
                <a:cs typeface="Segoe UI" pitchFamily="34" charset="0"/>
              </a:rPr>
              <a:t>PFD will report an error at the call to F0, although it could be the F13 call that’s wrong.</a:t>
            </a:r>
          </a:p>
          <a:p>
            <a:endParaRPr lang="en-US" sz="1700" dirty="0" smtClean="0">
              <a:latin typeface="Segoe UI" pitchFamily="34" charset="0"/>
              <a:cs typeface="Segoe U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700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sz="1700" dirty="0" smtClean="0">
                <a:latin typeface="Segoe UI" pitchFamily="34" charset="0"/>
                <a:cs typeface="Segoe UI" pitchFamily="34" charset="0"/>
              </a:rPr>
              <a:t>If the call to F13 is successful, then the call to F0 can’t be.</a:t>
            </a:r>
          </a:p>
          <a:p>
            <a:pPr>
              <a:buFont typeface="Arial" pitchFamily="34" charset="0"/>
              <a:buChar char="•"/>
            </a:pPr>
            <a:r>
              <a:rPr lang="en-US" sz="1700" dirty="0" smtClean="0">
                <a:latin typeface="Segoe UI" pitchFamily="34" charset="0"/>
                <a:cs typeface="Segoe UI" pitchFamily="34" charset="0"/>
              </a:rPr>
              <a:t> If the call to F0 is required, then F13 must be protected (or not used).</a:t>
            </a:r>
          </a:p>
          <a:p>
            <a:pPr>
              <a:buFont typeface="Arial" pitchFamily="34" charset="0"/>
              <a:buChar char="•"/>
            </a:pPr>
            <a:r>
              <a:rPr lang="en-US" sz="1700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sz="1700" dirty="0" smtClean="0">
                <a:latin typeface="Segoe UI" pitchFamily="34" charset="0"/>
                <a:cs typeface="Segoe UI" pitchFamily="34" charset="0"/>
              </a:rPr>
              <a:t>Usually F13 and F0 are far apart. PFD tries to find the “other one”.</a:t>
            </a:r>
          </a:p>
        </p:txBody>
      </p:sp>
      <p:sp>
        <p:nvSpPr>
          <p:cNvPr id="7" name="Rectangle 6"/>
          <p:cNvSpPr/>
          <p:nvPr/>
        </p:nvSpPr>
        <p:spPr>
          <a:xfrm>
            <a:off x="3581400" y="609600"/>
            <a:ext cx="17697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</a:rPr>
              <a:t>Example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295400"/>
            <a:ext cx="8001000" cy="375487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Lucida Console" pitchFamily="49" charset="0"/>
              </a:rPr>
              <a:t>__</a:t>
            </a:r>
            <a:r>
              <a:rPr lang="en-US" sz="1400" dirty="0" err="1" smtClean="0">
                <a:latin typeface="Lucida Console" pitchFamily="49" charset="0"/>
              </a:rPr>
              <a:t>drv_raisesIRQL</a:t>
            </a:r>
            <a:r>
              <a:rPr lang="en-US" sz="1400" dirty="0" smtClean="0">
                <a:latin typeface="Lucida Console" pitchFamily="49" charset="0"/>
              </a:rPr>
              <a:t>(APC_LEVEL) </a:t>
            </a:r>
          </a:p>
          <a:p>
            <a:r>
              <a:rPr lang="en-US" sz="1400" dirty="0" smtClean="0">
                <a:latin typeface="Lucida Console" pitchFamily="49" charset="0"/>
              </a:rPr>
              <a:t>__</a:t>
            </a:r>
            <a:r>
              <a:rPr lang="en-US" sz="1400" dirty="0" err="1" smtClean="0">
                <a:latin typeface="Lucida Console" pitchFamily="49" charset="0"/>
              </a:rPr>
              <a:t>drv_savesIRQL</a:t>
            </a:r>
            <a:r>
              <a:rPr lang="en-US" sz="1400" dirty="0" smtClean="0">
                <a:latin typeface="Lucida Console" pitchFamily="49" charset="0"/>
              </a:rPr>
              <a:t> </a:t>
            </a:r>
          </a:p>
          <a:p>
            <a:r>
              <a:rPr lang="en-US" sz="1400" dirty="0" err="1">
                <a:latin typeface="Lucida Console" pitchFamily="49" charset="0"/>
              </a:rPr>
              <a:t>i</a:t>
            </a:r>
            <a:r>
              <a:rPr lang="en-US" sz="1400" dirty="0" err="1" smtClean="0">
                <a:latin typeface="Lucida Console" pitchFamily="49" charset="0"/>
              </a:rPr>
              <a:t>nt</a:t>
            </a:r>
            <a:r>
              <a:rPr lang="en-US" sz="1400" dirty="0" smtClean="0">
                <a:latin typeface="Lucida Console" pitchFamily="49" charset="0"/>
              </a:rPr>
              <a:t> raise();</a:t>
            </a:r>
          </a:p>
          <a:p>
            <a:endParaRPr lang="en-US" sz="1400" dirty="0">
              <a:latin typeface="Lucida Console" pitchFamily="49" charset="0"/>
            </a:endParaRPr>
          </a:p>
          <a:p>
            <a:r>
              <a:rPr lang="en-US" sz="1400" dirty="0" smtClean="0">
                <a:latin typeface="Lucida Console" pitchFamily="49" charset="0"/>
              </a:rPr>
              <a:t>void lower (__</a:t>
            </a:r>
            <a:r>
              <a:rPr lang="en-US" sz="1400" dirty="0" err="1" smtClean="0">
                <a:latin typeface="Lucida Console" pitchFamily="49" charset="0"/>
              </a:rPr>
              <a:t>drv_restoresIRQL</a:t>
            </a:r>
            <a:r>
              <a:rPr lang="en-US" sz="1400" dirty="0" smtClean="0">
                <a:latin typeface="Lucida Console" pitchFamily="49" charset="0"/>
              </a:rPr>
              <a:t> </a:t>
            </a:r>
            <a:r>
              <a:rPr lang="en-US" sz="1400" dirty="0" err="1" smtClean="0">
                <a:latin typeface="Lucida Console" pitchFamily="49" charset="0"/>
              </a:rPr>
              <a:t>int</a:t>
            </a:r>
            <a:r>
              <a:rPr lang="en-US" sz="1400" dirty="0" smtClean="0">
                <a:latin typeface="Lucida Console" pitchFamily="49" charset="0"/>
              </a:rPr>
              <a:t> </a:t>
            </a:r>
            <a:r>
              <a:rPr lang="en-US" sz="1400" dirty="0" err="1" smtClean="0">
                <a:latin typeface="Lucida Console" pitchFamily="49" charset="0"/>
              </a:rPr>
              <a:t>i</a:t>
            </a:r>
            <a:r>
              <a:rPr lang="en-US" sz="1400" dirty="0" smtClean="0">
                <a:latin typeface="Lucida Console" pitchFamily="49" charset="0"/>
              </a:rPr>
              <a:t>);</a:t>
            </a:r>
          </a:p>
          <a:p>
            <a:endParaRPr lang="en-US" sz="1400" dirty="0" smtClean="0">
              <a:latin typeface="Lucida Console" pitchFamily="49" charset="0"/>
            </a:endParaRPr>
          </a:p>
          <a:p>
            <a:endParaRPr lang="en-US" sz="1400" dirty="0" smtClean="0">
              <a:latin typeface="Lucida Console" pitchFamily="49" charset="0"/>
            </a:endParaRPr>
          </a:p>
          <a:p>
            <a:r>
              <a:rPr lang="en-US" sz="1400" dirty="0" smtClean="0">
                <a:solidFill>
                  <a:schemeClr val="accent5"/>
                </a:solidFill>
                <a:latin typeface="Lucida Console" pitchFamily="49" charset="0"/>
              </a:rPr>
              <a:t>__</a:t>
            </a:r>
            <a:r>
              <a:rPr lang="en-US" sz="1400" dirty="0" err="1" smtClean="0">
                <a:solidFill>
                  <a:schemeClr val="accent5"/>
                </a:solidFill>
                <a:latin typeface="Lucida Console" pitchFamily="49" charset="0"/>
              </a:rPr>
              <a:t>drv_sameIRQL</a:t>
            </a:r>
            <a:endParaRPr lang="en-US" sz="1400" dirty="0">
              <a:solidFill>
                <a:schemeClr val="accent5"/>
              </a:solidFill>
              <a:latin typeface="Lucida Console" pitchFamily="49" charset="0"/>
            </a:endParaRPr>
          </a:p>
          <a:p>
            <a:r>
              <a:rPr lang="en-US" sz="1400" dirty="0">
                <a:latin typeface="Lucida Console" pitchFamily="49" charset="0"/>
              </a:rPr>
              <a:t>v</a:t>
            </a:r>
            <a:r>
              <a:rPr lang="en-US" sz="1400" dirty="0" smtClean="0">
                <a:latin typeface="Lucida Console" pitchFamily="49" charset="0"/>
              </a:rPr>
              <a:t>oid F()</a:t>
            </a:r>
          </a:p>
          <a:p>
            <a:r>
              <a:rPr lang="en-US" sz="1400" dirty="0" smtClean="0">
                <a:latin typeface="Lucida Console" pitchFamily="49" charset="0"/>
              </a:rPr>
              <a:t>{</a:t>
            </a:r>
          </a:p>
          <a:p>
            <a:pPr lvl="1"/>
            <a:r>
              <a:rPr lang="en-US" sz="1400" dirty="0" smtClean="0">
                <a:latin typeface="Lucida Console" pitchFamily="49" charset="0"/>
              </a:rPr>
              <a:t>…</a:t>
            </a:r>
          </a:p>
          <a:p>
            <a:pPr lvl="1"/>
            <a:r>
              <a:rPr lang="en-US" sz="1400" dirty="0">
                <a:latin typeface="Lucida Console" pitchFamily="49" charset="0"/>
              </a:rPr>
              <a:t>o</a:t>
            </a:r>
            <a:r>
              <a:rPr lang="en-US" sz="1400" dirty="0" smtClean="0">
                <a:latin typeface="Lucida Console" pitchFamily="49" charset="0"/>
              </a:rPr>
              <a:t>ld = raise();</a:t>
            </a:r>
          </a:p>
          <a:p>
            <a:pPr lvl="1"/>
            <a:r>
              <a:rPr lang="en-US" sz="1400" dirty="0" smtClean="0">
                <a:latin typeface="Lucida Console" pitchFamily="49" charset="0"/>
              </a:rPr>
              <a:t>F13();</a:t>
            </a:r>
          </a:p>
          <a:p>
            <a:pPr lvl="1"/>
            <a:r>
              <a:rPr lang="en-US" sz="1400" dirty="0">
                <a:latin typeface="Lucida Console" pitchFamily="49" charset="0"/>
              </a:rPr>
              <a:t>l</a:t>
            </a:r>
            <a:r>
              <a:rPr lang="en-US" sz="1400" dirty="0" smtClean="0">
                <a:latin typeface="Lucida Console" pitchFamily="49" charset="0"/>
              </a:rPr>
              <a:t>ower(old)</a:t>
            </a:r>
          </a:p>
          <a:p>
            <a:pPr lvl="1"/>
            <a:r>
              <a:rPr lang="en-US" sz="1400" dirty="0" smtClean="0">
                <a:latin typeface="Lucida Console" pitchFamily="49" charset="0"/>
              </a:rPr>
              <a:t>F0();</a:t>
            </a:r>
          </a:p>
          <a:p>
            <a:pPr lvl="1"/>
            <a:r>
              <a:rPr lang="en-US" sz="1400" dirty="0" smtClean="0">
                <a:latin typeface="Lucida Console" pitchFamily="49" charset="0"/>
              </a:rPr>
              <a:t>…</a:t>
            </a:r>
          </a:p>
          <a:p>
            <a:r>
              <a:rPr lang="en-US" sz="1400" dirty="0" smtClean="0">
                <a:latin typeface="Lucida Console" pitchFamily="49" charset="0"/>
              </a:rPr>
              <a:t>}</a:t>
            </a:r>
            <a:endParaRPr lang="en-US" sz="1400" dirty="0">
              <a:latin typeface="Lucida Console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55626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No error reported here: this is safe</a:t>
            </a:r>
            <a:r>
              <a:rPr lang="en-US" dirty="0" smtClean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581400" y="609600"/>
            <a:ext cx="17697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</a:rPr>
              <a:t>Example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295400"/>
            <a:ext cx="8001000" cy="375487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Lucida Console" pitchFamily="49" charset="0"/>
              </a:rPr>
              <a:t>__</a:t>
            </a:r>
            <a:r>
              <a:rPr lang="en-US" sz="1400" dirty="0" err="1" smtClean="0">
                <a:latin typeface="Lucida Console" pitchFamily="49" charset="0"/>
              </a:rPr>
              <a:t>drv_raisesIRQL</a:t>
            </a:r>
            <a:r>
              <a:rPr lang="en-US" sz="1400" dirty="0" smtClean="0">
                <a:latin typeface="Lucida Console" pitchFamily="49" charset="0"/>
              </a:rPr>
              <a:t>(APC_LEVEL) </a:t>
            </a:r>
          </a:p>
          <a:p>
            <a:r>
              <a:rPr lang="en-US" sz="1400" dirty="0" smtClean="0">
                <a:latin typeface="Lucida Console" pitchFamily="49" charset="0"/>
              </a:rPr>
              <a:t>__</a:t>
            </a:r>
            <a:r>
              <a:rPr lang="en-US" sz="1400" dirty="0" err="1" smtClean="0">
                <a:latin typeface="Lucida Console" pitchFamily="49" charset="0"/>
              </a:rPr>
              <a:t>drv_savesIRQL</a:t>
            </a:r>
            <a:r>
              <a:rPr lang="en-US" sz="1400" dirty="0" smtClean="0">
                <a:latin typeface="Lucida Console" pitchFamily="49" charset="0"/>
              </a:rPr>
              <a:t> </a:t>
            </a:r>
          </a:p>
          <a:p>
            <a:r>
              <a:rPr lang="en-US" sz="1400" dirty="0" err="1" smtClean="0">
                <a:latin typeface="Lucida Console" pitchFamily="49" charset="0"/>
              </a:rPr>
              <a:t>int</a:t>
            </a:r>
            <a:r>
              <a:rPr lang="en-US" sz="1400" dirty="0" smtClean="0">
                <a:latin typeface="Lucida Console" pitchFamily="49" charset="0"/>
              </a:rPr>
              <a:t> raise();</a:t>
            </a:r>
          </a:p>
          <a:p>
            <a:endParaRPr lang="en-US" sz="1400" dirty="0" smtClean="0">
              <a:latin typeface="Lucida Console" pitchFamily="49" charset="0"/>
            </a:endParaRPr>
          </a:p>
          <a:p>
            <a:r>
              <a:rPr lang="en-US" sz="1400" dirty="0" smtClean="0">
                <a:latin typeface="Lucida Console" pitchFamily="49" charset="0"/>
              </a:rPr>
              <a:t>void lower (__</a:t>
            </a:r>
            <a:r>
              <a:rPr lang="en-US" sz="1400" dirty="0" err="1" smtClean="0">
                <a:latin typeface="Lucida Console" pitchFamily="49" charset="0"/>
              </a:rPr>
              <a:t>drv_restoresIRQL</a:t>
            </a:r>
            <a:r>
              <a:rPr lang="en-US" sz="1400" dirty="0" smtClean="0">
                <a:latin typeface="Lucida Console" pitchFamily="49" charset="0"/>
              </a:rPr>
              <a:t> </a:t>
            </a:r>
            <a:r>
              <a:rPr lang="en-US" sz="1400" dirty="0" err="1" smtClean="0">
                <a:latin typeface="Lucida Console" pitchFamily="49" charset="0"/>
              </a:rPr>
              <a:t>int</a:t>
            </a:r>
            <a:r>
              <a:rPr lang="en-US" sz="1400" dirty="0" smtClean="0">
                <a:latin typeface="Lucida Console" pitchFamily="49" charset="0"/>
              </a:rPr>
              <a:t> </a:t>
            </a:r>
            <a:r>
              <a:rPr lang="en-US" sz="1400" dirty="0" err="1" smtClean="0">
                <a:latin typeface="Lucida Console" pitchFamily="49" charset="0"/>
              </a:rPr>
              <a:t>i</a:t>
            </a:r>
            <a:r>
              <a:rPr lang="en-US" sz="1400" dirty="0" smtClean="0">
                <a:latin typeface="Lucida Console" pitchFamily="49" charset="0"/>
              </a:rPr>
              <a:t>);</a:t>
            </a:r>
          </a:p>
          <a:p>
            <a:endParaRPr lang="en-US" sz="1400" dirty="0" smtClean="0">
              <a:latin typeface="Lucida Console" pitchFamily="49" charset="0"/>
            </a:endParaRPr>
          </a:p>
          <a:p>
            <a:r>
              <a:rPr lang="en-US" sz="1400" dirty="0" smtClean="0">
                <a:solidFill>
                  <a:schemeClr val="accent5"/>
                </a:solidFill>
                <a:latin typeface="Lucida Console" pitchFamily="49" charset="0"/>
              </a:rPr>
              <a:t>__</a:t>
            </a:r>
            <a:r>
              <a:rPr lang="en-US" sz="1400" dirty="0" err="1" smtClean="0">
                <a:solidFill>
                  <a:schemeClr val="accent5"/>
                </a:solidFill>
                <a:latin typeface="Lucida Console" pitchFamily="49" charset="0"/>
              </a:rPr>
              <a:t>drv_functionMaxIRQL</a:t>
            </a:r>
            <a:r>
              <a:rPr lang="en-US" sz="1400" dirty="0" smtClean="0">
                <a:solidFill>
                  <a:schemeClr val="accent5"/>
                </a:solidFill>
                <a:latin typeface="Lucida Console" pitchFamily="49" charset="0"/>
              </a:rPr>
              <a:t>(PASSIVE_LEVEL)</a:t>
            </a:r>
          </a:p>
          <a:p>
            <a:r>
              <a:rPr lang="en-US" sz="1400" dirty="0" smtClean="0">
                <a:latin typeface="Lucida Console" pitchFamily="49" charset="0"/>
              </a:rPr>
              <a:t>__</a:t>
            </a:r>
            <a:r>
              <a:rPr lang="en-US" sz="1400" dirty="0" err="1" smtClean="0">
                <a:latin typeface="Lucida Console" pitchFamily="49" charset="0"/>
              </a:rPr>
              <a:t>drv_sameIRQL</a:t>
            </a:r>
            <a:endParaRPr lang="en-US" sz="1400" dirty="0">
              <a:latin typeface="Lucida Console" pitchFamily="49" charset="0"/>
            </a:endParaRPr>
          </a:p>
          <a:p>
            <a:r>
              <a:rPr lang="en-US" sz="1400" dirty="0">
                <a:latin typeface="Lucida Console" pitchFamily="49" charset="0"/>
              </a:rPr>
              <a:t>v</a:t>
            </a:r>
            <a:r>
              <a:rPr lang="en-US" sz="1400" dirty="0" smtClean="0">
                <a:latin typeface="Lucida Console" pitchFamily="49" charset="0"/>
              </a:rPr>
              <a:t>oid F()</a:t>
            </a:r>
          </a:p>
          <a:p>
            <a:r>
              <a:rPr lang="en-US" sz="1400" dirty="0" smtClean="0">
                <a:latin typeface="Lucida Console" pitchFamily="49" charset="0"/>
              </a:rPr>
              <a:t>{</a:t>
            </a:r>
          </a:p>
          <a:p>
            <a:pPr lvl="1"/>
            <a:r>
              <a:rPr lang="en-US" sz="1400" dirty="0" smtClean="0">
                <a:latin typeface="Lucida Console" pitchFamily="49" charset="0"/>
              </a:rPr>
              <a:t>…</a:t>
            </a:r>
          </a:p>
          <a:p>
            <a:pPr lvl="1"/>
            <a:r>
              <a:rPr lang="en-US" sz="1400" dirty="0">
                <a:latin typeface="Lucida Console" pitchFamily="49" charset="0"/>
              </a:rPr>
              <a:t>o</a:t>
            </a:r>
            <a:r>
              <a:rPr lang="en-US" sz="1400" dirty="0" smtClean="0">
                <a:latin typeface="Lucida Console" pitchFamily="49" charset="0"/>
              </a:rPr>
              <a:t>ld = raise();</a:t>
            </a:r>
          </a:p>
          <a:p>
            <a:pPr lvl="1"/>
            <a:r>
              <a:rPr lang="en-US" sz="1400" dirty="0" smtClean="0">
                <a:latin typeface="Lucida Console" pitchFamily="49" charset="0"/>
              </a:rPr>
              <a:t>F13();</a:t>
            </a:r>
          </a:p>
          <a:p>
            <a:pPr lvl="1"/>
            <a:r>
              <a:rPr lang="en-US" sz="1400" dirty="0">
                <a:latin typeface="Lucida Console" pitchFamily="49" charset="0"/>
              </a:rPr>
              <a:t>l</a:t>
            </a:r>
            <a:r>
              <a:rPr lang="en-US" sz="1400" dirty="0" smtClean="0">
                <a:latin typeface="Lucida Console" pitchFamily="49" charset="0"/>
              </a:rPr>
              <a:t>ower(old)</a:t>
            </a:r>
          </a:p>
          <a:p>
            <a:pPr lvl="1"/>
            <a:r>
              <a:rPr lang="en-US" sz="1400" dirty="0" smtClean="0">
                <a:latin typeface="Lucida Console" pitchFamily="49" charset="0"/>
              </a:rPr>
              <a:t>F0();</a:t>
            </a:r>
          </a:p>
          <a:p>
            <a:pPr lvl="1"/>
            <a:r>
              <a:rPr lang="en-US" sz="1400" dirty="0" smtClean="0">
                <a:latin typeface="Lucida Console" pitchFamily="49" charset="0"/>
              </a:rPr>
              <a:t>…</a:t>
            </a:r>
          </a:p>
          <a:p>
            <a:r>
              <a:rPr lang="en-US" sz="1400" dirty="0" smtClean="0">
                <a:latin typeface="Lucida Console" pitchFamily="49" charset="0"/>
              </a:rPr>
              <a:t>}</a:t>
            </a:r>
            <a:endParaRPr lang="en-US" sz="1400" dirty="0">
              <a:latin typeface="Lucida Console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5334000"/>
            <a:ext cx="73914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Error reported: raise() raises to APC_LEVEL, but this function says that’s not OK.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581400" y="609600"/>
            <a:ext cx="17697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</a:rPr>
              <a:t>Example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295400"/>
            <a:ext cx="8001000" cy="375487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Lucida Console" pitchFamily="49" charset="0"/>
              </a:rPr>
              <a:t>__</a:t>
            </a:r>
            <a:r>
              <a:rPr lang="en-US" sz="1400" dirty="0" err="1" smtClean="0">
                <a:latin typeface="Lucida Console" pitchFamily="49" charset="0"/>
              </a:rPr>
              <a:t>drv_raisesIRQL</a:t>
            </a:r>
            <a:r>
              <a:rPr lang="en-US" sz="1400" dirty="0" smtClean="0">
                <a:latin typeface="Lucida Console" pitchFamily="49" charset="0"/>
              </a:rPr>
              <a:t>(APC_LEVEL) </a:t>
            </a:r>
          </a:p>
          <a:p>
            <a:r>
              <a:rPr lang="en-US" sz="1400" dirty="0" smtClean="0">
                <a:latin typeface="Lucida Console" pitchFamily="49" charset="0"/>
              </a:rPr>
              <a:t>__</a:t>
            </a:r>
            <a:r>
              <a:rPr lang="en-US" sz="1400" dirty="0" err="1" smtClean="0">
                <a:latin typeface="Lucida Console" pitchFamily="49" charset="0"/>
              </a:rPr>
              <a:t>drv_savesIRQL</a:t>
            </a:r>
            <a:r>
              <a:rPr lang="en-US" sz="1400" dirty="0" smtClean="0">
                <a:latin typeface="Lucida Console" pitchFamily="49" charset="0"/>
              </a:rPr>
              <a:t> </a:t>
            </a:r>
          </a:p>
          <a:p>
            <a:r>
              <a:rPr lang="en-US" sz="1400" dirty="0" err="1" smtClean="0">
                <a:latin typeface="Lucida Console" pitchFamily="49" charset="0"/>
              </a:rPr>
              <a:t>int</a:t>
            </a:r>
            <a:r>
              <a:rPr lang="en-US" sz="1400" dirty="0" smtClean="0">
                <a:latin typeface="Lucida Console" pitchFamily="49" charset="0"/>
              </a:rPr>
              <a:t> raise();</a:t>
            </a:r>
          </a:p>
          <a:p>
            <a:endParaRPr lang="en-US" sz="1400" dirty="0" smtClean="0">
              <a:latin typeface="Lucida Console" pitchFamily="49" charset="0"/>
            </a:endParaRPr>
          </a:p>
          <a:p>
            <a:r>
              <a:rPr lang="en-US" sz="1400" dirty="0" smtClean="0">
                <a:latin typeface="Lucida Console" pitchFamily="49" charset="0"/>
              </a:rPr>
              <a:t>void lower (__</a:t>
            </a:r>
            <a:r>
              <a:rPr lang="en-US" sz="1400" dirty="0" err="1" smtClean="0">
                <a:latin typeface="Lucida Console" pitchFamily="49" charset="0"/>
              </a:rPr>
              <a:t>drv_restoresIRQL</a:t>
            </a:r>
            <a:r>
              <a:rPr lang="en-US" sz="1400" dirty="0" smtClean="0">
                <a:latin typeface="Lucida Console" pitchFamily="49" charset="0"/>
              </a:rPr>
              <a:t> </a:t>
            </a:r>
            <a:r>
              <a:rPr lang="en-US" sz="1400" dirty="0" err="1" smtClean="0">
                <a:latin typeface="Lucida Console" pitchFamily="49" charset="0"/>
              </a:rPr>
              <a:t>int</a:t>
            </a:r>
            <a:r>
              <a:rPr lang="en-US" sz="1400" dirty="0" smtClean="0">
                <a:latin typeface="Lucida Console" pitchFamily="49" charset="0"/>
              </a:rPr>
              <a:t> </a:t>
            </a:r>
            <a:r>
              <a:rPr lang="en-US" sz="1400" dirty="0" err="1" smtClean="0">
                <a:latin typeface="Lucida Console" pitchFamily="49" charset="0"/>
              </a:rPr>
              <a:t>i</a:t>
            </a:r>
            <a:r>
              <a:rPr lang="en-US" sz="1400" dirty="0" smtClean="0">
                <a:latin typeface="Lucida Console" pitchFamily="49" charset="0"/>
              </a:rPr>
              <a:t>);</a:t>
            </a:r>
          </a:p>
          <a:p>
            <a:endParaRPr lang="en-US" sz="1400" dirty="0" smtClean="0">
              <a:latin typeface="Lucida Console" pitchFamily="49" charset="0"/>
            </a:endParaRPr>
          </a:p>
          <a:p>
            <a:r>
              <a:rPr lang="en-US" sz="1400" dirty="0" smtClean="0">
                <a:solidFill>
                  <a:schemeClr val="accent5"/>
                </a:solidFill>
                <a:latin typeface="Lucida Console" pitchFamily="49" charset="0"/>
              </a:rPr>
              <a:t>__</a:t>
            </a:r>
            <a:r>
              <a:rPr lang="en-US" sz="1400" dirty="0" err="1" smtClean="0">
                <a:solidFill>
                  <a:schemeClr val="accent5"/>
                </a:solidFill>
                <a:latin typeface="Lucida Console" pitchFamily="49" charset="0"/>
              </a:rPr>
              <a:t>drv_minIRQL</a:t>
            </a:r>
            <a:r>
              <a:rPr lang="en-US" sz="1400" dirty="0" smtClean="0">
                <a:solidFill>
                  <a:schemeClr val="accent5"/>
                </a:solidFill>
                <a:latin typeface="Lucida Console" pitchFamily="49" charset="0"/>
              </a:rPr>
              <a:t>(DISPATCH_LEVEL)</a:t>
            </a:r>
          </a:p>
          <a:p>
            <a:r>
              <a:rPr lang="en-US" sz="1400" dirty="0" smtClean="0">
                <a:latin typeface="Lucida Console" pitchFamily="49" charset="0"/>
              </a:rPr>
              <a:t>__</a:t>
            </a:r>
            <a:r>
              <a:rPr lang="en-US" sz="1400" dirty="0" err="1" smtClean="0">
                <a:latin typeface="Lucida Console" pitchFamily="49" charset="0"/>
              </a:rPr>
              <a:t>drv_sameIRQL</a:t>
            </a:r>
            <a:endParaRPr lang="en-US" sz="1400" dirty="0">
              <a:latin typeface="Lucida Console" pitchFamily="49" charset="0"/>
            </a:endParaRPr>
          </a:p>
          <a:p>
            <a:r>
              <a:rPr lang="en-US" sz="1400" dirty="0">
                <a:latin typeface="Lucida Console" pitchFamily="49" charset="0"/>
              </a:rPr>
              <a:t>v</a:t>
            </a:r>
            <a:r>
              <a:rPr lang="en-US" sz="1400" dirty="0" smtClean="0">
                <a:latin typeface="Lucida Console" pitchFamily="49" charset="0"/>
              </a:rPr>
              <a:t>oid F()</a:t>
            </a:r>
          </a:p>
          <a:p>
            <a:r>
              <a:rPr lang="en-US" sz="1400" dirty="0" smtClean="0">
                <a:latin typeface="Lucida Console" pitchFamily="49" charset="0"/>
              </a:rPr>
              <a:t>{</a:t>
            </a:r>
          </a:p>
          <a:p>
            <a:pPr lvl="1"/>
            <a:r>
              <a:rPr lang="en-US" sz="1400" dirty="0" smtClean="0">
                <a:latin typeface="Lucida Console" pitchFamily="49" charset="0"/>
              </a:rPr>
              <a:t>…</a:t>
            </a:r>
          </a:p>
          <a:p>
            <a:pPr lvl="1"/>
            <a:r>
              <a:rPr lang="en-US" sz="1400" dirty="0">
                <a:latin typeface="Lucida Console" pitchFamily="49" charset="0"/>
              </a:rPr>
              <a:t>o</a:t>
            </a:r>
            <a:r>
              <a:rPr lang="en-US" sz="1400" dirty="0" smtClean="0">
                <a:latin typeface="Lucida Console" pitchFamily="49" charset="0"/>
              </a:rPr>
              <a:t>ld = raise();</a:t>
            </a:r>
          </a:p>
          <a:p>
            <a:pPr lvl="1"/>
            <a:r>
              <a:rPr lang="en-US" sz="1400" dirty="0" smtClean="0">
                <a:latin typeface="Lucida Console" pitchFamily="49" charset="0"/>
              </a:rPr>
              <a:t>F13();</a:t>
            </a:r>
          </a:p>
          <a:p>
            <a:pPr lvl="1"/>
            <a:r>
              <a:rPr lang="en-US" sz="1400" dirty="0">
                <a:latin typeface="Lucida Console" pitchFamily="49" charset="0"/>
              </a:rPr>
              <a:t>l</a:t>
            </a:r>
            <a:r>
              <a:rPr lang="en-US" sz="1400" dirty="0" smtClean="0">
                <a:latin typeface="Lucida Console" pitchFamily="49" charset="0"/>
              </a:rPr>
              <a:t>ower(old)</a:t>
            </a:r>
          </a:p>
          <a:p>
            <a:pPr lvl="1"/>
            <a:endParaRPr lang="en-US" sz="1400" dirty="0" smtClean="0">
              <a:latin typeface="Lucida Console" pitchFamily="49" charset="0"/>
            </a:endParaRPr>
          </a:p>
          <a:p>
            <a:pPr lvl="1"/>
            <a:r>
              <a:rPr lang="en-US" sz="1400" dirty="0" smtClean="0">
                <a:latin typeface="Lucida Console" pitchFamily="49" charset="0"/>
              </a:rPr>
              <a:t>…</a:t>
            </a:r>
          </a:p>
          <a:p>
            <a:r>
              <a:rPr lang="en-US" sz="1400" dirty="0" smtClean="0">
                <a:latin typeface="Lucida Console" pitchFamily="49" charset="0"/>
              </a:rPr>
              <a:t>}</a:t>
            </a:r>
            <a:endParaRPr lang="en-US" sz="1400" dirty="0">
              <a:latin typeface="Lucida Console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5334000"/>
            <a:ext cx="7391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Error reported: we know we’re at DISPATCH (or higher).  We can’t </a:t>
            </a:r>
            <a:r>
              <a:rPr lang="en-US" sz="1700" i="1" dirty="0" smtClean="0"/>
              <a:t>raise</a:t>
            </a:r>
            <a:r>
              <a:rPr lang="en-US" sz="1700" dirty="0" smtClean="0"/>
              <a:t> to a lower level.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581400" y="609600"/>
            <a:ext cx="17697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</a:rPr>
              <a:t>Example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1"/>
            <a:ext cx="8380412" cy="11430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  <a:effectLst/>
              </a:rPr>
              <a:t>Problem</a:t>
            </a:r>
            <a:br>
              <a:rPr lang="en-US" sz="4400" dirty="0" smtClean="0">
                <a:solidFill>
                  <a:schemeClr val="tx1"/>
                </a:solidFill>
                <a:effectLst/>
              </a:rPr>
            </a:br>
            <a:r>
              <a:rPr lang="en-US" sz="2800" dirty="0" smtClean="0">
                <a:solidFill>
                  <a:schemeClr val="tx1"/>
                </a:solidFill>
                <a:effectLst/>
              </a:rPr>
              <a:t>‘Kinds’ of Code</a:t>
            </a:r>
            <a:endParaRPr lang="en-US" sz="4400" dirty="0">
              <a:solidFill>
                <a:schemeClr val="tx1"/>
              </a:solidFill>
              <a:effectLst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380412" cy="4737707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Segoe UI" pitchFamily="34" charset="0"/>
                <a:cs typeface="Segoe UI" pitchFamily="34" charset="0"/>
              </a:rPr>
              <a:t>Not all driver code is kernel mode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Segoe UI" pitchFamily="34" charset="0"/>
                <a:cs typeface="Segoe UI" pitchFamily="34" charset="0"/>
              </a:rPr>
              <a:t>Not all kernel code is driver code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Segoe UI" pitchFamily="34" charset="0"/>
                <a:cs typeface="Segoe UI" pitchFamily="34" charset="0"/>
              </a:rPr>
              <a:t>Choose the proper mode of analysis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latin typeface="Segoe UI" pitchFamily="34" charset="0"/>
                <a:cs typeface="Segoe UI" pitchFamily="34" charset="0"/>
              </a:rPr>
              <a:t>__</a:t>
            </a:r>
            <a:r>
              <a:rPr lang="en-US" sz="1800" b="1" dirty="0" err="1" smtClean="0">
                <a:latin typeface="Segoe UI" pitchFamily="34" charset="0"/>
                <a:cs typeface="Segoe UI" pitchFamily="34" charset="0"/>
              </a:rPr>
              <a:t>kernel_driver</a:t>
            </a:r>
            <a:r>
              <a:rPr lang="en-US" sz="1800" b="1" dirty="0" smtClean="0">
                <a:latin typeface="Segoe UI" pitchFamily="34" charset="0"/>
                <a:cs typeface="Segoe UI" pitchFamily="34" charset="0"/>
              </a:rPr>
              <a:t>;</a:t>
            </a:r>
            <a:r>
              <a:rPr lang="en-US" sz="1800" dirty="0" smtClean="0">
                <a:latin typeface="Segoe UI" pitchFamily="34" charset="0"/>
                <a:cs typeface="Segoe UI" pitchFamily="34" charset="0"/>
              </a:rPr>
              <a:t> For kernel-mode driver code. </a:t>
            </a:r>
            <a:br>
              <a:rPr lang="en-US" sz="1800" dirty="0" smtClean="0">
                <a:latin typeface="Segoe UI" pitchFamily="34" charset="0"/>
                <a:cs typeface="Segoe UI" pitchFamily="34" charset="0"/>
              </a:rPr>
            </a:br>
            <a:r>
              <a:rPr lang="en-US" sz="1800" dirty="0" smtClean="0">
                <a:latin typeface="Segoe UI" pitchFamily="34" charset="0"/>
                <a:cs typeface="Segoe UI" pitchFamily="34" charset="0"/>
              </a:rPr>
              <a:t>This is the default for </a:t>
            </a:r>
            <a:r>
              <a:rPr lang="en-US" sz="1800" dirty="0" err="1" smtClean="0">
                <a:latin typeface="Segoe UI" pitchFamily="34" charset="0"/>
                <a:cs typeface="Segoe UI" pitchFamily="34" charset="0"/>
              </a:rPr>
              <a:t>PRE</a:t>
            </a:r>
            <a:r>
              <a:rPr lang="en-US" sz="1800" i="1" dirty="0" err="1" smtClean="0">
                <a:latin typeface="Segoe UI" pitchFamily="34" charset="0"/>
                <a:cs typeface="Segoe UI" pitchFamily="34" charset="0"/>
              </a:rPr>
              <a:t>f</a:t>
            </a:r>
            <a:r>
              <a:rPr lang="en-US" sz="1800" dirty="0" err="1" smtClean="0">
                <a:latin typeface="Segoe UI" pitchFamily="34" charset="0"/>
                <a:cs typeface="Segoe UI" pitchFamily="34" charset="0"/>
              </a:rPr>
              <a:t>ast</a:t>
            </a:r>
            <a:r>
              <a:rPr lang="en-US" sz="1800" dirty="0" smtClean="0">
                <a:latin typeface="Segoe UI" pitchFamily="34" charset="0"/>
                <a:cs typeface="Segoe UI" pitchFamily="34" charset="0"/>
              </a:rPr>
              <a:t> for Drivers (PFD).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latin typeface="Segoe UI" pitchFamily="34" charset="0"/>
                <a:cs typeface="Segoe UI" pitchFamily="34" charset="0"/>
              </a:rPr>
              <a:t>__</a:t>
            </a:r>
            <a:r>
              <a:rPr lang="en-US" sz="1800" b="1" dirty="0" err="1" smtClean="0">
                <a:latin typeface="Segoe UI" pitchFamily="34" charset="0"/>
                <a:cs typeface="Segoe UI" pitchFamily="34" charset="0"/>
              </a:rPr>
              <a:t>kernel_code</a:t>
            </a:r>
            <a:r>
              <a:rPr lang="en-US" sz="1800" b="1" dirty="0" smtClean="0">
                <a:latin typeface="Segoe UI" pitchFamily="34" charset="0"/>
                <a:cs typeface="Segoe UI" pitchFamily="34" charset="0"/>
              </a:rPr>
              <a:t>;</a:t>
            </a:r>
            <a:r>
              <a:rPr lang="en-US" sz="1800" dirty="0" smtClean="0">
                <a:latin typeface="Segoe UI" pitchFamily="34" charset="0"/>
                <a:cs typeface="Segoe UI" pitchFamily="34" charset="0"/>
              </a:rPr>
              <a:t> For non-driver kernel-mode code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latin typeface="Segoe UI" pitchFamily="34" charset="0"/>
                <a:cs typeface="Segoe UI" pitchFamily="34" charset="0"/>
              </a:rPr>
              <a:t>__</a:t>
            </a:r>
            <a:r>
              <a:rPr lang="en-US" sz="1800" b="1" dirty="0" err="1" smtClean="0">
                <a:latin typeface="Segoe UI" pitchFamily="34" charset="0"/>
                <a:cs typeface="Segoe UI" pitchFamily="34" charset="0"/>
              </a:rPr>
              <a:t>user_driver</a:t>
            </a:r>
            <a:r>
              <a:rPr lang="en-US" sz="1800" b="1" dirty="0" smtClean="0">
                <a:latin typeface="Segoe UI" pitchFamily="34" charset="0"/>
                <a:cs typeface="Segoe UI" pitchFamily="34" charset="0"/>
              </a:rPr>
              <a:t>;</a:t>
            </a:r>
            <a:r>
              <a:rPr lang="en-US" sz="1800" dirty="0" smtClean="0">
                <a:latin typeface="Segoe UI" pitchFamily="34" charset="0"/>
                <a:cs typeface="Segoe UI" pitchFamily="34" charset="0"/>
              </a:rPr>
              <a:t> For user-mode driver code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latin typeface="Segoe UI" pitchFamily="34" charset="0"/>
                <a:cs typeface="Segoe UI" pitchFamily="34" charset="0"/>
              </a:rPr>
              <a:t>__</a:t>
            </a:r>
            <a:r>
              <a:rPr lang="en-US" sz="1800" b="1" dirty="0" err="1" smtClean="0">
                <a:latin typeface="Segoe UI" pitchFamily="34" charset="0"/>
                <a:cs typeface="Segoe UI" pitchFamily="34" charset="0"/>
              </a:rPr>
              <a:t>user_code</a:t>
            </a:r>
            <a:r>
              <a:rPr lang="en-US" sz="1800" b="1" dirty="0" smtClean="0">
                <a:latin typeface="Segoe UI" pitchFamily="34" charset="0"/>
                <a:cs typeface="Segoe UI" pitchFamily="34" charset="0"/>
              </a:rPr>
              <a:t>;</a:t>
            </a:r>
            <a:r>
              <a:rPr lang="en-US" sz="1800" dirty="0" smtClean="0">
                <a:latin typeface="Segoe UI" pitchFamily="34" charset="0"/>
                <a:cs typeface="Segoe UI" pitchFamily="34" charset="0"/>
              </a:rPr>
              <a:t> For non-driver user-mode code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Segoe UI" pitchFamily="34" charset="0"/>
                <a:cs typeface="Segoe UI" pitchFamily="34" charset="0"/>
              </a:rPr>
              <a:t>Place anywhere as a declaration after </a:t>
            </a:r>
            <a:r>
              <a:rPr lang="en-US" sz="2000" dirty="0" err="1" smtClean="0">
                <a:latin typeface="Segoe UI" pitchFamily="34" charset="0"/>
                <a:cs typeface="Segoe UI" pitchFamily="34" charset="0"/>
              </a:rPr>
              <a:t>driverspecs.h</a:t>
            </a:r>
            <a:r>
              <a:rPr lang="en-US" sz="2000" dirty="0" smtClean="0">
                <a:latin typeface="Segoe UI" pitchFamily="34" charset="0"/>
                <a:cs typeface="Segoe UI" pitchFamily="34" charset="0"/>
              </a:rPr>
              <a:t> (or </a:t>
            </a:r>
            <a:r>
              <a:rPr lang="en-US" sz="2000" dirty="0" err="1" smtClean="0">
                <a:latin typeface="Segoe UI" pitchFamily="34" charset="0"/>
                <a:cs typeface="Segoe UI" pitchFamily="34" charset="0"/>
              </a:rPr>
              <a:t>wdm.h</a:t>
            </a:r>
            <a:r>
              <a:rPr lang="en-US" sz="2000" dirty="0" smtClean="0">
                <a:latin typeface="Segoe UI" pitchFamily="34" charset="0"/>
                <a:cs typeface="Segoe UI" pitchFamily="34" charset="0"/>
              </a:rPr>
              <a:t>) is included</a:t>
            </a:r>
            <a:endParaRPr lang="en-US" sz="20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295400"/>
            <a:ext cx="8001000" cy="375487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5"/>
                </a:solidFill>
                <a:latin typeface="Lucida Console" pitchFamily="49" charset="0"/>
              </a:rPr>
              <a:t>__</a:t>
            </a:r>
            <a:r>
              <a:rPr lang="en-US" sz="1400" dirty="0" err="1" smtClean="0">
                <a:solidFill>
                  <a:schemeClr val="accent5"/>
                </a:solidFill>
                <a:latin typeface="Lucida Console" pitchFamily="49" charset="0"/>
              </a:rPr>
              <a:t>drv_functionMaxIRQL</a:t>
            </a:r>
            <a:r>
              <a:rPr lang="en-US" sz="1400" dirty="0" smtClean="0">
                <a:solidFill>
                  <a:schemeClr val="accent5"/>
                </a:solidFill>
                <a:latin typeface="Lucida Console" pitchFamily="49" charset="0"/>
              </a:rPr>
              <a:t>(APC_LEVEL)</a:t>
            </a:r>
          </a:p>
          <a:p>
            <a:r>
              <a:rPr lang="en-US" sz="1400" dirty="0" smtClean="0">
                <a:latin typeface="Lucida Console" pitchFamily="49" charset="0"/>
              </a:rPr>
              <a:t>__</a:t>
            </a:r>
            <a:r>
              <a:rPr lang="en-US" sz="1400" dirty="0" err="1" smtClean="0">
                <a:latin typeface="Lucida Console" pitchFamily="49" charset="0"/>
              </a:rPr>
              <a:t>drv_sameIRQL</a:t>
            </a:r>
            <a:endParaRPr lang="en-US" sz="1400" dirty="0">
              <a:latin typeface="Lucida Console" pitchFamily="49" charset="0"/>
            </a:endParaRPr>
          </a:p>
          <a:p>
            <a:r>
              <a:rPr lang="en-US" sz="1400" dirty="0">
                <a:latin typeface="Lucida Console" pitchFamily="49" charset="0"/>
              </a:rPr>
              <a:t>v</a:t>
            </a:r>
            <a:r>
              <a:rPr lang="en-US" sz="1400" dirty="0" smtClean="0">
                <a:latin typeface="Lucida Console" pitchFamily="49" charset="0"/>
              </a:rPr>
              <a:t>oid F()</a:t>
            </a:r>
          </a:p>
          <a:p>
            <a:r>
              <a:rPr lang="en-US" sz="1400" dirty="0" smtClean="0">
                <a:latin typeface="Lucida Console" pitchFamily="49" charset="0"/>
              </a:rPr>
              <a:t>{</a:t>
            </a:r>
          </a:p>
          <a:p>
            <a:pPr lvl="1"/>
            <a:r>
              <a:rPr lang="en-US" sz="1400" dirty="0" smtClean="0">
                <a:latin typeface="Lucida Console" pitchFamily="49" charset="0"/>
              </a:rPr>
              <a:t>…</a:t>
            </a:r>
          </a:p>
          <a:p>
            <a:pPr lvl="1"/>
            <a:r>
              <a:rPr lang="en-US" sz="1400" dirty="0">
                <a:latin typeface="Lucida Console" pitchFamily="49" charset="0"/>
              </a:rPr>
              <a:t>o</a:t>
            </a:r>
            <a:r>
              <a:rPr lang="en-US" sz="1400" dirty="0" smtClean="0">
                <a:latin typeface="Lucida Console" pitchFamily="49" charset="0"/>
              </a:rPr>
              <a:t>ld = raise();</a:t>
            </a:r>
          </a:p>
          <a:p>
            <a:pPr lvl="1"/>
            <a:r>
              <a:rPr lang="en-US" sz="1400" dirty="0" smtClean="0">
                <a:latin typeface="Lucida Console" pitchFamily="49" charset="0"/>
              </a:rPr>
              <a:t>F13();</a:t>
            </a:r>
          </a:p>
          <a:p>
            <a:pPr lvl="1"/>
            <a:r>
              <a:rPr lang="en-US" sz="1400" dirty="0">
                <a:latin typeface="Lucida Console" pitchFamily="49" charset="0"/>
              </a:rPr>
              <a:t>l</a:t>
            </a:r>
            <a:r>
              <a:rPr lang="en-US" sz="1400" dirty="0" smtClean="0">
                <a:latin typeface="Lucida Console" pitchFamily="49" charset="0"/>
              </a:rPr>
              <a:t>ower(old)</a:t>
            </a:r>
          </a:p>
          <a:p>
            <a:pPr lvl="1"/>
            <a:r>
              <a:rPr lang="en-US" sz="1400" dirty="0" smtClean="0">
                <a:latin typeface="Lucida Console" pitchFamily="49" charset="0"/>
              </a:rPr>
              <a:t>F0();</a:t>
            </a:r>
          </a:p>
          <a:p>
            <a:pPr lvl="1"/>
            <a:r>
              <a:rPr lang="en-US" sz="1400" dirty="0" smtClean="0">
                <a:latin typeface="Lucida Console" pitchFamily="49" charset="0"/>
              </a:rPr>
              <a:t>…</a:t>
            </a:r>
          </a:p>
          <a:p>
            <a:r>
              <a:rPr lang="en-US" sz="1400" dirty="0" smtClean="0">
                <a:latin typeface="Lucida Console" pitchFamily="49" charset="0"/>
              </a:rPr>
              <a:t>}</a:t>
            </a:r>
          </a:p>
          <a:p>
            <a:endParaRPr lang="en-US" sz="1400" dirty="0" smtClean="0">
              <a:latin typeface="Lucida Console" pitchFamily="49" charset="0"/>
            </a:endParaRPr>
          </a:p>
          <a:p>
            <a:r>
              <a:rPr lang="en-US" sz="1400" dirty="0" smtClean="0">
                <a:latin typeface="Lucida Console" pitchFamily="49" charset="0"/>
              </a:rPr>
              <a:t>__</a:t>
            </a:r>
            <a:r>
              <a:rPr lang="en-US" sz="1400" dirty="0" err="1" smtClean="0">
                <a:latin typeface="Lucida Console" pitchFamily="49" charset="0"/>
              </a:rPr>
              <a:t>drv_functionMaxIRQL</a:t>
            </a:r>
            <a:r>
              <a:rPr lang="en-US" sz="1400" dirty="0" smtClean="0">
                <a:latin typeface="Lucida Console" pitchFamily="49" charset="0"/>
              </a:rPr>
              <a:t>(PASSIVE_LEVEL)</a:t>
            </a:r>
            <a:endParaRPr lang="en-US" sz="1400" dirty="0">
              <a:latin typeface="Lucida Console" pitchFamily="49" charset="0"/>
            </a:endParaRPr>
          </a:p>
          <a:p>
            <a:r>
              <a:rPr lang="en-US" sz="1400" dirty="0" smtClean="0">
                <a:latin typeface="Lucida Console" pitchFamily="49" charset="0"/>
              </a:rPr>
              <a:t>void G()</a:t>
            </a:r>
          </a:p>
          <a:p>
            <a:r>
              <a:rPr lang="en-US" sz="1400" dirty="0" smtClean="0">
                <a:latin typeface="Lucida Console" pitchFamily="49" charset="0"/>
              </a:rPr>
              <a:t>{</a:t>
            </a:r>
          </a:p>
          <a:p>
            <a:r>
              <a:rPr lang="en-US" sz="1400" dirty="0">
                <a:latin typeface="Lucida Console" pitchFamily="49" charset="0"/>
              </a:rPr>
              <a:t>	</a:t>
            </a:r>
            <a:r>
              <a:rPr lang="en-US" sz="1400" dirty="0" smtClean="0">
                <a:latin typeface="Lucida Console" pitchFamily="49" charset="0"/>
              </a:rPr>
              <a:t>F();</a:t>
            </a:r>
          </a:p>
          <a:p>
            <a:r>
              <a:rPr lang="en-US" sz="1400" dirty="0" smtClean="0">
                <a:latin typeface="Lucida Console" pitchFamily="49" charset="0"/>
              </a:rPr>
              <a:t>}</a:t>
            </a:r>
            <a:endParaRPr lang="en-US" sz="1400" dirty="0">
              <a:latin typeface="Lucida Console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57150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Error reported in G(): G() should never raise above passive level.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581400" y="609600"/>
            <a:ext cx="17697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</a:rPr>
              <a:t>Example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380412" cy="11910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1"/>
                </a:solidFill>
              </a:rPr>
              <a:t>Callbacks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914400" y="1828800"/>
            <a:ext cx="8001000" cy="312420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1432" tIns="45717" rIns="91432" bIns="45717" anchor="ctr"/>
          <a:lstStyle/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 err="1" smtClean="0">
                <a:solidFill>
                  <a:schemeClr val="tx2"/>
                </a:solidFill>
                <a:latin typeface="Lucida Console" pitchFamily="49" charset="0"/>
              </a:rPr>
              <a:t>typedef</a:t>
            </a:r>
            <a:endParaRPr lang="en-US" sz="1400" dirty="0">
              <a:solidFill>
                <a:schemeClr val="tx2"/>
              </a:solidFill>
              <a:latin typeface="Lucida Console" pitchFamily="49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b="1" dirty="0" smtClean="0">
                <a:solidFill>
                  <a:schemeClr val="accent5"/>
                </a:solidFill>
                <a:latin typeface="Lucida Console" pitchFamily="49" charset="0"/>
              </a:rPr>
              <a:t>__</a:t>
            </a:r>
            <a:r>
              <a:rPr lang="en-US" sz="1400" b="1" dirty="0" err="1">
                <a:solidFill>
                  <a:schemeClr val="accent5"/>
                </a:solidFill>
                <a:latin typeface="Lucida Console" pitchFamily="49" charset="0"/>
              </a:rPr>
              <a:t>drv_sameIRQL</a:t>
            </a:r>
            <a:endParaRPr lang="en-US" sz="1400" b="1" dirty="0">
              <a:solidFill>
                <a:schemeClr val="accent5"/>
              </a:solidFill>
              <a:latin typeface="Lucida Console" pitchFamily="49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__</a:t>
            </a: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drv_clearDoInit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(yes)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__</a:t>
            </a: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drv_functionClass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(DRIVER_ADD_DEVICE)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NTSTATUS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DRIVER_ADD_DEVICE (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__in </a:t>
            </a: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struct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_DRIVER_OBJECT *</a:t>
            </a: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DriverObject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,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__in </a:t>
            </a: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struct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_DEVICE_OBJECT *</a:t>
            </a: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PhysicalDeviceObject</a:t>
            </a:r>
            <a:endParaRPr lang="en-US" sz="1400" dirty="0">
              <a:solidFill>
                <a:schemeClr val="tx2"/>
              </a:solidFill>
              <a:latin typeface="Lucida Console" pitchFamily="49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</a:t>
            </a:r>
            <a:r>
              <a:rPr lang="en-US" sz="1400" dirty="0" smtClean="0">
                <a:solidFill>
                  <a:schemeClr val="tx2"/>
                </a:solidFill>
                <a:latin typeface="Lucida Console" pitchFamily="49" charset="0"/>
              </a:rPr>
              <a:t>);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en-US" sz="1400" dirty="0">
              <a:solidFill>
                <a:schemeClr val="tx2"/>
              </a:solidFill>
              <a:latin typeface="Lucida Console" pitchFamily="49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typedef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DRIVER_ADD_DEVICE *PDRIVER_ADD_DEVICE;</a:t>
            </a: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990600" y="5257800"/>
            <a:ext cx="6934200" cy="52322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ln w="12700" cmpd="sng">
                  <a:noFill/>
                  <a:prstDash val="solid"/>
                  <a:miter lim="800000"/>
                </a:ln>
              </a:rPr>
              <a:t>Check for correct implementation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1905000"/>
          </a:xfrm>
        </p:spPr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sz="2600" dirty="0" smtClean="0"/>
              <a:t>__</a:t>
            </a:r>
            <a:r>
              <a:rPr lang="en-US" sz="2400" dirty="0" err="1" smtClean="0"/>
              <a:t>drv_inTry</a:t>
            </a:r>
            <a:endParaRPr lang="en-US" sz="2600" dirty="0" smtClean="0"/>
          </a:p>
          <a:p>
            <a:pPr lvl="1">
              <a:buFont typeface="Arial" pitchFamily="34" charset="0"/>
              <a:buChar char="•"/>
            </a:pPr>
            <a:r>
              <a:rPr lang="en-US" sz="2100" dirty="0" smtClean="0"/>
              <a:t>Code must be inside the body of a structured exception handler (SEH): try/except, try/finally.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__</a:t>
            </a:r>
            <a:r>
              <a:rPr lang="en-US" sz="2400" dirty="0" err="1" smtClean="0"/>
              <a:t>drv_notInTry</a:t>
            </a: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r>
              <a:rPr lang="en-US" sz="2100" dirty="0" smtClean="0"/>
              <a:t>Code cannot be inside a SEH body.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Transitive just like __</a:t>
            </a:r>
            <a:r>
              <a:rPr lang="en-US" sz="2400" dirty="0" err="1" smtClean="0"/>
              <a:t>drv_floatUsed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5791200" cy="990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0" dirty="0" smtClean="0"/>
              <a:t>__</a:t>
            </a:r>
            <a:r>
              <a:rPr lang="en-US" sz="4000" b="0" dirty="0" err="1" smtClean="0"/>
              <a:t>drv_inTry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sz="3100" b="0" dirty="0" smtClean="0"/>
              <a:t>Required Exception Handler</a:t>
            </a:r>
            <a:endParaRPr lang="en-US" sz="3100" b="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3657600"/>
            <a:ext cx="7924800" cy="249299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1"/>
                </a:solidFill>
                <a:latin typeface="Lucida Console" pitchFamily="49" charset="0"/>
              </a:rPr>
              <a:t>__</a:t>
            </a:r>
            <a:r>
              <a:rPr lang="en-US" sz="1200" dirty="0" err="1" smtClean="0">
                <a:solidFill>
                  <a:schemeClr val="accent1"/>
                </a:solidFill>
                <a:latin typeface="Lucida Console" pitchFamily="49" charset="0"/>
              </a:rPr>
              <a:t>drv_inTry</a:t>
            </a:r>
            <a:endParaRPr lang="en-US" sz="1200" dirty="0" smtClean="0">
              <a:solidFill>
                <a:schemeClr val="accent1"/>
              </a:solidFill>
              <a:latin typeface="Lucida Console" pitchFamily="49" charset="0"/>
            </a:endParaRPr>
          </a:p>
          <a:p>
            <a:r>
              <a:rPr lang="en-US" sz="1200" dirty="0" smtClean="0">
                <a:latin typeface="Lucida Console" pitchFamily="49" charset="0"/>
              </a:rPr>
              <a:t>__</a:t>
            </a:r>
            <a:r>
              <a:rPr lang="en-US" sz="1200" dirty="0" err="1" smtClean="0">
                <a:latin typeface="Lucida Console" pitchFamily="49" charset="0"/>
              </a:rPr>
              <a:t>drv_maxIRQL</a:t>
            </a:r>
            <a:r>
              <a:rPr lang="en-US" sz="1200" dirty="0" smtClean="0">
                <a:latin typeface="Lucida Console" pitchFamily="49" charset="0"/>
              </a:rPr>
              <a:t>(APC_LEVEL)</a:t>
            </a:r>
          </a:p>
          <a:p>
            <a:r>
              <a:rPr lang="en-US" sz="1200" dirty="0" smtClean="0">
                <a:latin typeface="Lucida Console" pitchFamily="49" charset="0"/>
              </a:rPr>
              <a:t>NTKERNELAPI</a:t>
            </a:r>
          </a:p>
          <a:p>
            <a:r>
              <a:rPr lang="en-US" sz="1200" dirty="0" smtClean="0">
                <a:latin typeface="Lucida Console" pitchFamily="49" charset="0"/>
              </a:rPr>
              <a:t>VOID</a:t>
            </a:r>
          </a:p>
          <a:p>
            <a:r>
              <a:rPr lang="en-US" sz="1200" dirty="0" smtClean="0">
                <a:latin typeface="Lucida Console" pitchFamily="49" charset="0"/>
              </a:rPr>
              <a:t>NTAPI</a:t>
            </a:r>
          </a:p>
          <a:p>
            <a:r>
              <a:rPr lang="en-US" sz="1200" dirty="0" err="1" smtClean="0">
                <a:latin typeface="Lucida Console" pitchFamily="49" charset="0"/>
              </a:rPr>
              <a:t>ProbeForRead</a:t>
            </a:r>
            <a:r>
              <a:rPr lang="en-US" sz="1200" dirty="0" smtClean="0">
                <a:latin typeface="Lucida Console" pitchFamily="49" charset="0"/>
              </a:rPr>
              <a:t> (</a:t>
            </a:r>
          </a:p>
          <a:p>
            <a:r>
              <a:rPr lang="en-US" sz="1200" dirty="0" smtClean="0">
                <a:latin typeface="Lucida Console" pitchFamily="49" charset="0"/>
              </a:rPr>
              <a:t>... </a:t>
            </a:r>
          </a:p>
          <a:p>
            <a:endParaRPr lang="en-US" sz="1200" dirty="0" smtClean="0">
              <a:latin typeface="Lucida Console" pitchFamily="49" charset="0"/>
            </a:endParaRPr>
          </a:p>
          <a:p>
            <a:r>
              <a:rPr lang="en-US" sz="1200" dirty="0" smtClean="0">
                <a:solidFill>
                  <a:schemeClr val="accent1"/>
                </a:solidFill>
                <a:latin typeface="Lucida Console" pitchFamily="49" charset="0"/>
              </a:rPr>
              <a:t>__</a:t>
            </a:r>
            <a:r>
              <a:rPr lang="en-US" sz="1200" dirty="0" err="1" smtClean="0">
                <a:solidFill>
                  <a:schemeClr val="accent1"/>
                </a:solidFill>
                <a:latin typeface="Lucida Console" pitchFamily="49" charset="0"/>
              </a:rPr>
              <a:t>drv_inTry</a:t>
            </a:r>
            <a:endParaRPr lang="en-US" sz="1200" dirty="0" smtClean="0">
              <a:solidFill>
                <a:schemeClr val="accent1"/>
              </a:solidFill>
              <a:latin typeface="Lucida Console" pitchFamily="49" charset="0"/>
            </a:endParaRPr>
          </a:p>
          <a:p>
            <a:r>
              <a:rPr lang="en-US" sz="1200" dirty="0" smtClean="0">
                <a:latin typeface="Lucida Console" pitchFamily="49" charset="0"/>
              </a:rPr>
              <a:t>void </a:t>
            </a:r>
            <a:r>
              <a:rPr lang="en-US" sz="1200" dirty="0" err="1" smtClean="0">
                <a:latin typeface="Lucida Console" pitchFamily="49" charset="0"/>
              </a:rPr>
              <a:t>ProbeDWORD</a:t>
            </a:r>
            <a:r>
              <a:rPr lang="en-US" sz="1200" dirty="0" smtClean="0">
                <a:latin typeface="Lucida Console" pitchFamily="49" charset="0"/>
              </a:rPr>
              <a:t>(void *p)</a:t>
            </a:r>
          </a:p>
          <a:p>
            <a:r>
              <a:rPr lang="en-US" sz="1200" dirty="0" smtClean="0">
                <a:latin typeface="Lucida Console" pitchFamily="49" charset="0"/>
              </a:rPr>
              <a:t>{</a:t>
            </a:r>
          </a:p>
          <a:p>
            <a:r>
              <a:rPr lang="en-US" sz="1200" dirty="0" smtClean="0">
                <a:latin typeface="Lucida Console" pitchFamily="49" charset="0"/>
              </a:rPr>
              <a:t>    </a:t>
            </a:r>
            <a:r>
              <a:rPr lang="en-US" sz="1200" dirty="0" err="1" smtClean="0">
                <a:latin typeface="Lucida Console" pitchFamily="49" charset="0"/>
              </a:rPr>
              <a:t>ProbeForRead</a:t>
            </a:r>
            <a:r>
              <a:rPr lang="en-US" sz="1200" dirty="0" smtClean="0">
                <a:latin typeface="Lucida Console" pitchFamily="49" charset="0"/>
              </a:rPr>
              <a:t>(p, 4, 4);</a:t>
            </a:r>
          </a:p>
          <a:p>
            <a:r>
              <a:rPr lang="en-US" sz="1200" dirty="0" smtClean="0">
                <a:latin typeface="Lucida Console" pitchFamily="49" charset="0"/>
              </a:rPr>
              <a:t>}</a:t>
            </a:r>
            <a:endParaRPr lang="en-US" sz="1200" dirty="0" smtClean="0">
              <a:solidFill>
                <a:schemeClr val="tx1"/>
              </a:solidFill>
              <a:latin typeface="Lucida Console" pitchFamily="49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380412" cy="1191095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effectLst/>
                <a:latin typeface="Segoe UI" pitchFamily="34" charset="0"/>
                <a:cs typeface="Segoe UI" pitchFamily="34" charset="0"/>
              </a:rPr>
              <a:t>Problem</a:t>
            </a:r>
            <a:r>
              <a:rPr lang="en-US" dirty="0" smtClean="0">
                <a:solidFill>
                  <a:schemeClr val="tx1"/>
                </a:solidFill>
                <a:effectLst/>
                <a:latin typeface="Segoe UI" pitchFamily="34" charset="0"/>
                <a:cs typeface="Segoe UI" pitchFamily="34" charset="0"/>
              </a:rPr>
              <a:t/>
            </a:r>
            <a:br>
              <a:rPr lang="en-US" dirty="0" smtClean="0">
                <a:solidFill>
                  <a:schemeClr val="tx1"/>
                </a:solidFill>
                <a:effectLst/>
                <a:latin typeface="Segoe UI" pitchFamily="34" charset="0"/>
                <a:cs typeface="Segoe UI" pitchFamily="34" charset="0"/>
              </a:rPr>
            </a:br>
            <a:r>
              <a:rPr lang="en-US" sz="3200" dirty="0" smtClean="0">
                <a:solidFill>
                  <a:schemeClr val="tx1"/>
                </a:solidFill>
                <a:effectLst/>
                <a:latin typeface="Segoe UI" pitchFamily="34" charset="0"/>
                <a:cs typeface="Segoe UI" pitchFamily="34" charset="0"/>
              </a:rPr>
              <a:t>Paged functions</a:t>
            </a:r>
            <a:endParaRPr lang="en-US" sz="3600" dirty="0">
              <a:solidFill>
                <a:schemeClr val="tx1"/>
              </a:solidFill>
              <a:effectLst/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380412" cy="4450449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Segoe UI" pitchFamily="34" charset="0"/>
                <a:cs typeface="Segoe UI" pitchFamily="34" charset="0"/>
              </a:rPr>
              <a:t>PAGED_CODE must be used with </a:t>
            </a:r>
            <a:br>
              <a:rPr lang="en-US" sz="2000" dirty="0" smtClean="0">
                <a:latin typeface="Segoe UI" pitchFamily="34" charset="0"/>
                <a:cs typeface="Segoe UI" pitchFamily="34" charset="0"/>
              </a:rPr>
            </a:br>
            <a:r>
              <a:rPr lang="en-US" sz="2000" dirty="0" smtClean="0">
                <a:latin typeface="Segoe UI" pitchFamily="34" charset="0"/>
                <a:cs typeface="Segoe UI" pitchFamily="34" charset="0"/>
              </a:rPr>
              <a:t>#</a:t>
            </a:r>
            <a:r>
              <a:rPr lang="en-US" sz="2000" dirty="0" err="1" smtClean="0">
                <a:latin typeface="Segoe UI" pitchFamily="34" charset="0"/>
                <a:cs typeface="Segoe UI" pitchFamily="34" charset="0"/>
              </a:rPr>
              <a:t>pragma</a:t>
            </a:r>
            <a:r>
              <a:rPr lang="en-US" sz="2000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en-US" sz="2000" dirty="0" err="1" smtClean="0">
                <a:latin typeface="Segoe UI" pitchFamily="34" charset="0"/>
                <a:cs typeface="Segoe UI" pitchFamily="34" charset="0"/>
              </a:rPr>
              <a:t>alloc_text</a:t>
            </a:r>
            <a:endParaRPr lang="en-US" sz="2000" dirty="0" smtClean="0">
              <a:latin typeface="Segoe UI" pitchFamily="34" charset="0"/>
              <a:cs typeface="Segoe UI" pitchFamily="34" charset="0"/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Segoe UI" pitchFamily="34" charset="0"/>
                <a:cs typeface="Segoe UI" pitchFamily="34" charset="0"/>
              </a:rPr>
              <a:t>Frequently one or the other is missed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Segoe UI" pitchFamily="34" charset="0"/>
                <a:cs typeface="Segoe UI" pitchFamily="34" charset="0"/>
              </a:rPr>
              <a:t>Not quite an annotation, but a lot like one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Segoe UI" pitchFamily="34" charset="0"/>
                <a:cs typeface="Segoe UI" pitchFamily="34" charset="0"/>
              </a:rPr>
              <a:t>Predates PFD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Segoe UI" pitchFamily="34" charset="0"/>
                <a:cs typeface="Segoe UI" pitchFamily="34" charset="0"/>
              </a:rPr>
              <a:t>Sets __</a:t>
            </a:r>
            <a:r>
              <a:rPr lang="en-US" sz="2000" dirty="0" err="1" smtClean="0">
                <a:latin typeface="Segoe UI" pitchFamily="34" charset="0"/>
                <a:cs typeface="Segoe UI" pitchFamily="34" charset="0"/>
              </a:rPr>
              <a:t>drv_maxFunctionIRQL</a:t>
            </a:r>
            <a:endParaRPr lang="en-US" sz="2000" dirty="0" smtClean="0">
              <a:latin typeface="Segoe UI" pitchFamily="34" charset="0"/>
              <a:cs typeface="Segoe UI" pitchFamily="34" charset="0"/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Segoe UI" pitchFamily="34" charset="0"/>
                <a:cs typeface="Segoe UI" pitchFamily="34" charset="0"/>
              </a:rPr>
              <a:t>PAGED_CODE_LOCKED needed in some special cases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Segoe UI" pitchFamily="34" charset="0"/>
                <a:cs typeface="Segoe UI" pitchFamily="34" charset="0"/>
              </a:rPr>
              <a:t>Works with (dynamic) Driver Verifier</a:t>
            </a:r>
            <a:endParaRPr lang="en-US" sz="20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380412" cy="1191095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effectLst/>
              </a:rPr>
              <a:t>Tip</a:t>
            </a:r>
            <a:r>
              <a:rPr lang="en-US" dirty="0" smtClean="0">
                <a:solidFill>
                  <a:schemeClr val="tx1"/>
                </a:solidFill>
                <a:effectLst/>
              </a:rPr>
              <a:t/>
            </a:r>
            <a:br>
              <a:rPr lang="en-US" dirty="0" smtClean="0">
                <a:solidFill>
                  <a:schemeClr val="tx1"/>
                </a:solidFill>
                <a:effectLst/>
              </a:rPr>
            </a:br>
            <a:r>
              <a:rPr lang="en-US" sz="3200" dirty="0" smtClean="0">
                <a:solidFill>
                  <a:schemeClr val="tx1"/>
                </a:solidFill>
                <a:effectLst/>
              </a:rPr>
              <a:t>Things to remember</a:t>
            </a:r>
            <a:endParaRPr lang="en-US" sz="3200" dirty="0">
              <a:solidFill>
                <a:schemeClr val="tx1"/>
              </a:solidFill>
              <a:effectLst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382000" cy="450069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Segoe UI" pitchFamily="34" charset="0"/>
                <a:cs typeface="Segoe UI" pitchFamily="34" charset="0"/>
              </a:rPr>
              <a:t>There’s more: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latin typeface="Segoe UI" pitchFamily="34" charset="0"/>
                <a:cs typeface="Segoe UI" pitchFamily="34" charset="0"/>
              </a:rPr>
              <a:t>Read the documents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latin typeface="Segoe UI" pitchFamily="34" charset="0"/>
                <a:cs typeface="Segoe UI" pitchFamily="34" charset="0"/>
              </a:rPr>
              <a:t>Read the documentation on warning messages as you get them.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Segoe UI" pitchFamily="34" charset="0"/>
                <a:cs typeface="Segoe UI" pitchFamily="34" charset="0"/>
              </a:rPr>
              <a:t>Always use the macros – that’s what will be supported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Segoe UI" pitchFamily="34" charset="0"/>
                <a:cs typeface="Segoe UI" pitchFamily="34" charset="0"/>
              </a:rPr>
              <a:t>Stick to the predefined macros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Segoe UI" pitchFamily="34" charset="0"/>
                <a:cs typeface="Segoe UI" pitchFamily="34" charset="0"/>
              </a:rPr>
              <a:t>Annotate for the success case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Segoe UI" pitchFamily="34" charset="0"/>
                <a:cs typeface="Segoe UI" pitchFamily="34" charset="0"/>
              </a:rPr>
              <a:t>Annotate to the design, not the implementation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Segoe UI" pitchFamily="34" charset="0"/>
                <a:cs typeface="Segoe UI" pitchFamily="34" charset="0"/>
              </a:rPr>
              <a:t>Look at issues by line number, not warning number.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Segoe UI" pitchFamily="34" charset="0"/>
                <a:cs typeface="Segoe UI" pitchFamily="34" charset="0"/>
              </a:rPr>
              <a:t>Start early</a:t>
            </a:r>
            <a:endParaRPr lang="en-US" sz="20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5791200" cy="762000"/>
          </a:xfrm>
        </p:spPr>
        <p:txBody>
          <a:bodyPr>
            <a:normAutofit/>
          </a:bodyPr>
          <a:lstStyle/>
          <a:p>
            <a:pPr algn="l"/>
            <a:r>
              <a:rPr lang="en-US" sz="3600" b="0" dirty="0" smtClean="0">
                <a:latin typeface="Segoe" pitchFamily="34" charset="0"/>
              </a:rPr>
              <a:t>Running PFD</a:t>
            </a:r>
            <a:endParaRPr lang="en-US" sz="3600" b="0" dirty="0">
              <a:latin typeface="Sego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7086600" cy="34290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Preferred: Microsoft Automated Code Review (OACR)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Runs automatically in the background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If needed: stand-alone </a:t>
            </a:r>
            <a:r>
              <a:rPr lang="en-US" dirty="0" err="1" smtClean="0"/>
              <a:t>PREfast</a:t>
            </a:r>
            <a:r>
              <a:rPr lang="en-US" dirty="0" smtClean="0"/>
              <a:t> command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Works from many environments besides the normal build environment.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Identical versions, but OACR has a richer filter capability, so some warnings may differ.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62000"/>
          </a:xfrm>
        </p:spPr>
        <p:txBody>
          <a:bodyPr>
            <a:normAutofit/>
          </a:bodyPr>
          <a:lstStyle/>
          <a:p>
            <a:r>
              <a:rPr sz="3600" smtClean="0">
                <a:solidFill>
                  <a:schemeClr val="tx1"/>
                </a:solidFill>
                <a:effectLst/>
              </a:rPr>
              <a:t>OACR Customization</a:t>
            </a:r>
            <a:endParaRPr lang="en-US" sz="36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524000"/>
            <a:ext cx="8380412" cy="45704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2900" dirty="0" smtClean="0">
                <a:latin typeface="Segoe UI" pitchFamily="34" charset="0"/>
                <a:cs typeface="Segoe UI" pitchFamily="34" charset="0"/>
              </a:rPr>
              <a:t>Add/modify</a:t>
            </a:r>
            <a:r>
              <a:rPr lang="en-US" dirty="0" smtClean="0"/>
              <a:t> %INIT%\oacruser.ini (pick one or make your own)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2057400"/>
            <a:ext cx="792480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Lucida Console" pitchFamily="49" charset="0"/>
              </a:rPr>
              <a:t>[defaults]</a:t>
            </a:r>
          </a:p>
          <a:p>
            <a:r>
              <a:rPr lang="en-US" sz="1200" dirty="0" smtClean="0">
                <a:latin typeface="Lucida Console" pitchFamily="49" charset="0"/>
              </a:rPr>
              <a:t>;All PFD rules</a:t>
            </a:r>
          </a:p>
          <a:p>
            <a:r>
              <a:rPr lang="en-US" sz="1200" dirty="0" err="1" smtClean="0">
                <a:latin typeface="Lucida Console" pitchFamily="49" charset="0"/>
              </a:rPr>
              <a:t>ErrorNumbers</a:t>
            </a:r>
            <a:r>
              <a:rPr lang="en-US" sz="1200" dirty="0" smtClean="0">
                <a:latin typeface="Lucida Console" pitchFamily="49" charset="0"/>
              </a:rPr>
              <a:t>=&lt;level0&gt;;&lt;level1&gt;;&lt;level2&gt;;&lt;level3_PFD_samples&gt;;&lt;level_4_PFD&gt;</a:t>
            </a:r>
            <a:endParaRPr lang="en-US" sz="1200" dirty="0" smtClean="0">
              <a:solidFill>
                <a:schemeClr val="tx1"/>
              </a:solidFill>
              <a:latin typeface="Lucida Console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3581400"/>
            <a:ext cx="792480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Lucida Console" pitchFamily="49" charset="0"/>
              </a:rPr>
              <a:t>[defaults]</a:t>
            </a:r>
          </a:p>
          <a:p>
            <a:r>
              <a:rPr lang="en-US" sz="1200" dirty="0" smtClean="0">
                <a:latin typeface="Lucida Console" pitchFamily="49" charset="0"/>
              </a:rPr>
              <a:t>;Specific ones</a:t>
            </a:r>
          </a:p>
          <a:p>
            <a:r>
              <a:rPr lang="en-US" sz="1200" dirty="0" err="1" smtClean="0">
                <a:latin typeface="Lucida Console" pitchFamily="49" charset="0"/>
              </a:rPr>
              <a:t>ErrorNumbers</a:t>
            </a:r>
            <a:r>
              <a:rPr lang="en-US" sz="1200" dirty="0" smtClean="0">
                <a:latin typeface="Lucida Console" pitchFamily="49" charset="0"/>
              </a:rPr>
              <a:t>=&lt;level0&gt;;&lt;level1&gt;;&lt;level2&gt;;281xx;281yy;…</a:t>
            </a:r>
            <a:endParaRPr lang="en-US" sz="1200" dirty="0" smtClean="0">
              <a:solidFill>
                <a:schemeClr val="tx1"/>
              </a:solidFill>
              <a:latin typeface="Lucida Console" pitchFamily="49" charset="0"/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 bwMode="auto">
          <a:xfrm>
            <a:off x="304800" y="4419600"/>
            <a:ext cx="8380412" cy="108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82573" marR="0" lvl="0" indent="-382573" algn="l" defTabSz="912777" rtl="0" eaLnBrk="1" fontAlgn="base" latinLnBrk="0" hangingPunct="1">
              <a:lnSpc>
                <a:spcPct val="90000"/>
              </a:lnSpc>
              <a:spcBef>
                <a:spcPts val="1167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Segoe UI" pitchFamily="34" charset="0"/>
                <a:cs typeface="Segoe UI" pitchFamily="34" charset="0"/>
              </a:rPr>
              <a:t>Don’t Forget:</a:t>
            </a:r>
          </a:p>
          <a:p>
            <a:pPr marL="704822" marR="0" lvl="1" indent="-317487" algn="l" defTabSz="912777" rtl="0" eaLnBrk="1" fontAlgn="base" latinLnBrk="0" hangingPunct="1">
              <a:lnSpc>
                <a:spcPct val="90000"/>
              </a:lnSpc>
              <a:spcBef>
                <a:spcPts val="1083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lang="en-US" kern="0" dirty="0" err="1" smtClean="0">
                <a:latin typeface="Segoe UI" pitchFamily="34" charset="0"/>
                <a:cs typeface="Segoe UI" pitchFamily="34" charset="0"/>
              </a:rPr>
              <a:t>oacr</a:t>
            </a:r>
            <a:r>
              <a:rPr lang="en-US" kern="0" dirty="0" smtClean="0">
                <a:latin typeface="Segoe UI" pitchFamily="34" charset="0"/>
                <a:cs typeface="Segoe UI" pitchFamily="34" charset="0"/>
              </a:rPr>
              <a:t> set all</a:t>
            </a:r>
          </a:p>
          <a:p>
            <a:pPr marL="247622" indent="-317487" defTabSz="912777" fontAlgn="base">
              <a:lnSpc>
                <a:spcPct val="90000"/>
              </a:lnSpc>
              <a:spcBef>
                <a:spcPts val="1083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2000" kern="0" dirty="0" smtClean="0"/>
              <a:t>OACR chalk talk later.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2819400"/>
            <a:ext cx="792480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Lucida Console" pitchFamily="49" charset="0"/>
              </a:rPr>
              <a:t>[defaults]</a:t>
            </a:r>
          </a:p>
          <a:p>
            <a:r>
              <a:rPr lang="en-US" sz="1200" dirty="0" smtClean="0">
                <a:latin typeface="Lucida Console" pitchFamily="49" charset="0"/>
              </a:rPr>
              <a:t>;All rules</a:t>
            </a:r>
          </a:p>
          <a:p>
            <a:r>
              <a:rPr lang="en-US" sz="1200" dirty="0" err="1" smtClean="0">
                <a:latin typeface="Lucida Console" pitchFamily="49" charset="0"/>
              </a:rPr>
              <a:t>ErrorNumbers</a:t>
            </a:r>
            <a:r>
              <a:rPr lang="en-US" sz="1200" dirty="0" smtClean="0">
                <a:latin typeface="Lucida Console" pitchFamily="49" charset="0"/>
              </a:rPr>
              <a:t>=&lt;all&gt;</a:t>
            </a:r>
            <a:endParaRPr lang="en-US" sz="1200" dirty="0" smtClean="0">
              <a:solidFill>
                <a:schemeClr val="tx1"/>
              </a:solidFill>
              <a:latin typeface="Lucida Console" pitchFamily="49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5791200" cy="762000"/>
          </a:xfrm>
        </p:spPr>
        <p:txBody>
          <a:bodyPr>
            <a:normAutofit/>
          </a:bodyPr>
          <a:lstStyle/>
          <a:p>
            <a:pPr algn="l"/>
            <a:r>
              <a:rPr lang="en-US" sz="3600" b="0" dirty="0" smtClean="0"/>
              <a:t>On Correctness</a:t>
            </a:r>
            <a:endParaRPr lang="en-US" sz="36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7086600" cy="2057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Annotations help with assuring correctness.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 a recent IEEE Computer article, the writer asserts that for “critical” code, the code should be “obviously correct”.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Modulo Hoare Expression proofs or equivalent.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Windows is critical for business infrastructure.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5791200" cy="762000"/>
          </a:xfrm>
        </p:spPr>
        <p:txBody>
          <a:bodyPr>
            <a:normAutofit/>
          </a:bodyPr>
          <a:lstStyle/>
          <a:p>
            <a:r>
              <a:rPr lang="en-US" sz="3600" b="0" dirty="0" smtClean="0"/>
              <a:t>On Correctness</a:t>
            </a:r>
            <a:endParaRPr lang="en-US" sz="36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7086600" cy="2057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Code which is not obviously correct…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     ---  is obviously not correct.</a:t>
            </a:r>
            <a:endParaRPr lang="en-US" sz="28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724400"/>
          </a:xfrm>
        </p:spPr>
        <p:txBody>
          <a:bodyPr>
            <a:noAutofit/>
          </a:bodyPr>
          <a:lstStyle/>
          <a:p>
            <a:pPr marL="287338" indent="-287338">
              <a:lnSpc>
                <a:spcPct val="70000"/>
              </a:lnSpc>
            </a:pPr>
            <a:r>
              <a:rPr lang="en-US" dirty="0" smtClean="0"/>
              <a:t>Web resources</a:t>
            </a:r>
          </a:p>
          <a:p>
            <a:pPr marL="687388" lvl="2" indent="-287338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WHDC Web site</a:t>
            </a:r>
          </a:p>
          <a:p>
            <a:pPr marL="1087438" lvl="2" indent="-287338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 err="1" smtClean="0"/>
              <a:t>PRE</a:t>
            </a:r>
            <a:r>
              <a:rPr lang="en-US" sz="1600" i="1" dirty="0" err="1" smtClean="0"/>
              <a:t>f</a:t>
            </a:r>
            <a:r>
              <a:rPr lang="en-US" sz="1600" dirty="0" err="1" smtClean="0"/>
              <a:t>ast</a:t>
            </a:r>
            <a:r>
              <a:rPr lang="en-US" sz="1600" dirty="0" smtClean="0"/>
              <a:t> step-by-step</a:t>
            </a:r>
            <a:br>
              <a:rPr lang="en-US" sz="1600" dirty="0" smtClean="0"/>
            </a:br>
            <a:r>
              <a:rPr lang="en-US" sz="1600" dirty="0" smtClean="0">
                <a:solidFill>
                  <a:schemeClr val="accent1"/>
                </a:solidFill>
                <a:hlinkClick r:id="rId3"/>
              </a:rPr>
              <a:t>http://www.microsoft.com/whdc/DevTools/tools/PREfast_steps.mspx</a:t>
            </a:r>
            <a:endParaRPr lang="en-US" sz="1600" dirty="0" smtClean="0">
              <a:solidFill>
                <a:schemeClr val="accent1"/>
              </a:solidFill>
            </a:endParaRPr>
          </a:p>
          <a:p>
            <a:pPr marL="1368425" lvl="3" indent="-223838">
              <a:lnSpc>
                <a:spcPct val="70000"/>
              </a:lnSpc>
            </a:pPr>
            <a:endParaRPr lang="en-US" sz="1000" dirty="0" smtClean="0">
              <a:solidFill>
                <a:schemeClr val="accent1"/>
              </a:solidFill>
            </a:endParaRPr>
          </a:p>
          <a:p>
            <a:pPr marL="1087438" lvl="2" indent="-287338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 err="1" smtClean="0"/>
              <a:t>PRE</a:t>
            </a:r>
            <a:r>
              <a:rPr lang="en-US" sz="1600" i="1" dirty="0" err="1" smtClean="0"/>
              <a:t>f</a:t>
            </a:r>
            <a:r>
              <a:rPr lang="en-US" sz="1600" dirty="0" err="1" smtClean="0"/>
              <a:t>ast</a:t>
            </a:r>
            <a:r>
              <a:rPr lang="en-US" sz="1600" dirty="0" smtClean="0"/>
              <a:t> annotations </a:t>
            </a:r>
            <a:br>
              <a:rPr lang="en-US" sz="1600" dirty="0" smtClean="0"/>
            </a:br>
            <a:r>
              <a:rPr lang="en-US" sz="1600" dirty="0" smtClean="0">
                <a:solidFill>
                  <a:schemeClr val="accent1"/>
                </a:solidFill>
                <a:hlinkClick r:id="rId4"/>
              </a:rPr>
              <a:t>http://www.microsoft.com/whdc/DevTools/tools/annotations.mspx</a:t>
            </a:r>
            <a:endParaRPr lang="en-US" sz="1600" dirty="0" smtClean="0">
              <a:solidFill>
                <a:schemeClr val="accent1"/>
              </a:solidFill>
            </a:endParaRPr>
          </a:p>
          <a:p>
            <a:pPr marL="1087438" lvl="2" indent="-287338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/>
              <a:t>How to Use Function </a:t>
            </a:r>
            <a:r>
              <a:rPr lang="en-US" sz="1600" dirty="0" err="1" smtClean="0"/>
              <a:t>typedefs</a:t>
            </a:r>
            <a:r>
              <a:rPr lang="en-US" sz="1600" dirty="0" smtClean="0"/>
              <a:t> in C++ Driver Code to Improve </a:t>
            </a:r>
            <a:r>
              <a:rPr lang="en-US" sz="1600" dirty="0" err="1" smtClean="0"/>
              <a:t>PREƒast</a:t>
            </a:r>
            <a:r>
              <a:rPr lang="en-US" sz="1600" dirty="0" smtClean="0"/>
              <a:t> Results</a:t>
            </a:r>
            <a:br>
              <a:rPr lang="en-US" sz="1600" dirty="0" smtClean="0"/>
            </a:br>
            <a:r>
              <a:rPr lang="en-US" sz="1600" u="sng" dirty="0" smtClean="0">
                <a:hlinkClick r:id="rId5"/>
              </a:rPr>
              <a:t>http://go.microsoft.com/fwlink/?LinkId=87238</a:t>
            </a:r>
            <a:endParaRPr lang="en-US" sz="1600" u="sng" dirty="0" smtClean="0"/>
          </a:p>
          <a:p>
            <a:pPr marL="687388" lvl="1" indent="-287338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Blog: </a:t>
            </a:r>
            <a:r>
              <a:rPr lang="en-US" u="sng" dirty="0" smtClean="0">
                <a:hlinkClick r:id="rId6"/>
              </a:rPr>
              <a:t>http://blogs.msdn.com/staticdrivertools/default.aspx</a:t>
            </a:r>
            <a:endParaRPr lang="en-US" dirty="0" smtClean="0"/>
          </a:p>
          <a:p>
            <a:pPr marL="687388" lvl="1" indent="-287338">
              <a:lnSpc>
                <a:spcPct val="70000"/>
              </a:lnSpc>
            </a:pPr>
            <a:r>
              <a:rPr lang="en-US" sz="1600" dirty="0" smtClean="0"/>
              <a:t>WDK documentation on MSDN</a:t>
            </a:r>
          </a:p>
          <a:p>
            <a:pPr marL="1087438" lvl="2" indent="-287338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 err="1" smtClean="0"/>
              <a:t>PRE</a:t>
            </a:r>
            <a:r>
              <a:rPr lang="en-US" sz="1600" i="1" dirty="0" err="1" smtClean="0"/>
              <a:t>f</a:t>
            </a:r>
            <a:r>
              <a:rPr lang="en-US" sz="1600" dirty="0" err="1" smtClean="0"/>
              <a:t>ast</a:t>
            </a:r>
            <a:r>
              <a:rPr lang="en-US" sz="1600" dirty="0" smtClean="0"/>
              <a:t> for Drivers</a:t>
            </a:r>
            <a:br>
              <a:rPr lang="en-US" sz="1600" dirty="0" smtClean="0"/>
            </a:br>
            <a:r>
              <a:rPr lang="en-US" sz="1600" dirty="0" smtClean="0">
                <a:hlinkClick r:id="rId7"/>
              </a:rPr>
              <a:t>h</a:t>
            </a:r>
            <a:r>
              <a:rPr lang="en-US" sz="1500" u="sng" dirty="0" smtClean="0">
                <a:solidFill>
                  <a:srgbClr val="0000FF"/>
                </a:solidFill>
                <a:hlinkClick r:id="rId7"/>
              </a:rPr>
              <a:t>ttp://msdn.microsoft.com/en-us/library/aa468782.aspx</a:t>
            </a:r>
            <a:endParaRPr lang="en-US" sz="1500" u="sng" dirty="0" smtClean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dirty="0" smtClean="0"/>
              <a:t>Chapter 23 in </a:t>
            </a:r>
            <a:r>
              <a:rPr lang="en-US" i="1" dirty="0" smtClean="0"/>
              <a:t>Developing Drivers with the Windows Driver Foundation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en-US" dirty="0" smtClean="0">
                <a:hlinkClick r:id="rId8"/>
              </a:rPr>
              <a:t>http://www.microsoft.com/MSPress/books/10512.aspx</a:t>
            </a:r>
            <a:endParaRPr lang="en-US" dirty="0" smtClean="0"/>
          </a:p>
          <a:p>
            <a:pPr marL="511175" lvl="1" indent="-223838">
              <a:lnSpc>
                <a:spcPct val="70000"/>
              </a:lnSpc>
              <a:buNone/>
            </a:pPr>
            <a:endParaRPr lang="en-US" sz="1400" dirty="0" smtClean="0">
              <a:solidFill>
                <a:schemeClr val="accent1"/>
              </a:solidFill>
            </a:endParaRPr>
          </a:p>
          <a:p>
            <a:pPr marL="287338" indent="-287338">
              <a:lnSpc>
                <a:spcPct val="70000"/>
              </a:lnSpc>
            </a:pPr>
            <a:r>
              <a:rPr lang="en-US" dirty="0" smtClean="0"/>
              <a:t>E-mail </a:t>
            </a:r>
            <a:r>
              <a:rPr lang="en-US" dirty="0" err="1" smtClean="0">
                <a:latin typeface="Segoe" pitchFamily="34" charset="0"/>
                <a:hlinkClick r:id="rId9"/>
              </a:rPr>
              <a:t>sdvpfdex</a:t>
            </a:r>
            <a:r>
              <a:rPr lang="en-US" dirty="0" smtClean="0">
                <a:latin typeface="Segoe" pitchFamily="34" charset="0"/>
                <a:hlinkClick r:id="rId9"/>
              </a:rPr>
              <a:t> @ microsoft.com</a:t>
            </a:r>
            <a:endParaRPr lang="en-US" dirty="0" smtClean="0">
              <a:latin typeface="Segoe" pitchFamily="34" charset="0"/>
            </a:endParaRPr>
          </a:p>
          <a:p>
            <a:pPr marL="287338" indent="-287338">
              <a:lnSpc>
                <a:spcPct val="70000"/>
              </a:lnSpc>
              <a:buNone/>
            </a:pPr>
            <a:endParaRPr lang="en-US" sz="1800" dirty="0" smtClean="0"/>
          </a:p>
          <a:p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609600"/>
            <a:ext cx="4648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ea typeface="+mj-ea"/>
                <a:cs typeface="Segoe UI" pitchFamily="34" charset="0"/>
              </a:rPr>
              <a:t>Additional Resources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itchFamily="34" charset="0"/>
              <a:ea typeface="+mj-ea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380412" cy="1142999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  <a:effectLst/>
              </a:rPr>
              <a:t>Problem</a:t>
            </a:r>
            <a:br>
              <a:rPr lang="en-US" sz="4400" dirty="0" smtClean="0">
                <a:solidFill>
                  <a:schemeClr val="tx1"/>
                </a:solidFill>
                <a:effectLst/>
              </a:rPr>
            </a:br>
            <a:r>
              <a:rPr lang="en-US" sz="2800" dirty="0" smtClean="0">
                <a:solidFill>
                  <a:schemeClr val="tx1"/>
                </a:solidFill>
                <a:effectLst/>
              </a:rPr>
              <a:t>Typos</a:t>
            </a:r>
            <a:endParaRPr lang="en-US" sz="4400" dirty="0">
              <a:solidFill>
                <a:schemeClr val="tx1"/>
              </a:solidFill>
              <a:effectLst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380412" cy="45720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Segoe UI" pitchFamily="34" charset="0"/>
                <a:cs typeface="Segoe UI" pitchFamily="34" charset="0"/>
              </a:rPr>
              <a:t>PFD can check for many simple but common errors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latin typeface="Segoe UI" pitchFamily="34" charset="0"/>
                <a:cs typeface="Segoe UI" pitchFamily="34" charset="0"/>
              </a:rPr>
              <a:t>Passing an incorrect </a:t>
            </a:r>
            <a:r>
              <a:rPr lang="en-US" sz="1800" dirty="0" err="1" smtClean="0">
                <a:latin typeface="Segoe UI" pitchFamily="34" charset="0"/>
                <a:cs typeface="Segoe UI" pitchFamily="34" charset="0"/>
              </a:rPr>
              <a:t>enum</a:t>
            </a:r>
            <a:r>
              <a:rPr lang="en-US" sz="1800" dirty="0" smtClean="0">
                <a:latin typeface="Segoe UI" pitchFamily="34" charset="0"/>
                <a:cs typeface="Segoe UI" pitchFamily="34" charset="0"/>
              </a:rPr>
              <a:t> value </a:t>
            </a:r>
          </a:p>
          <a:p>
            <a:pPr lvl="2">
              <a:buFont typeface="Arial" pitchFamily="34" charset="0"/>
              <a:buChar char="•"/>
            </a:pPr>
            <a:r>
              <a:rPr lang="en-US" sz="1600" dirty="0" smtClean="0">
                <a:latin typeface="Segoe UI" pitchFamily="34" charset="0"/>
                <a:cs typeface="Segoe UI" pitchFamily="34" charset="0"/>
              </a:rPr>
              <a:t>__</a:t>
            </a:r>
            <a:r>
              <a:rPr lang="en-US" sz="1600" dirty="0" err="1" smtClean="0">
                <a:latin typeface="Segoe UI" pitchFamily="34" charset="0"/>
                <a:cs typeface="Segoe UI" pitchFamily="34" charset="0"/>
              </a:rPr>
              <a:t>drv_strictType</a:t>
            </a:r>
            <a:r>
              <a:rPr lang="en-US" sz="1600" dirty="0" smtClean="0">
                <a:latin typeface="Segoe UI" pitchFamily="34" charset="0"/>
                <a:cs typeface="Segoe UI" pitchFamily="34" charset="0"/>
              </a:rPr>
              <a:t>, __</a:t>
            </a:r>
            <a:r>
              <a:rPr lang="en-US" sz="1600" dirty="0" err="1" smtClean="0">
                <a:latin typeface="Segoe UI" pitchFamily="34" charset="0"/>
                <a:cs typeface="Segoe UI" pitchFamily="34" charset="0"/>
              </a:rPr>
              <a:t>drv_strictTypeMatch</a:t>
            </a:r>
            <a:endParaRPr lang="en-US" sz="1600" dirty="0" smtClean="0">
              <a:latin typeface="Segoe UI" pitchFamily="34" charset="0"/>
              <a:cs typeface="Segoe U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latin typeface="Segoe UI" pitchFamily="34" charset="0"/>
                <a:cs typeface="Segoe UI" pitchFamily="34" charset="0"/>
              </a:rPr>
              <a:t>Passing an incorrect pointer to a PVOID</a:t>
            </a:r>
          </a:p>
          <a:p>
            <a:pPr lvl="2">
              <a:buFont typeface="Arial" pitchFamily="34" charset="0"/>
              <a:buChar char="•"/>
            </a:pPr>
            <a:r>
              <a:rPr lang="en-US" sz="1600" dirty="0" smtClean="0">
                <a:latin typeface="Segoe UI" pitchFamily="34" charset="0"/>
                <a:cs typeface="Segoe UI" pitchFamily="34" charset="0"/>
              </a:rPr>
              <a:t>__</a:t>
            </a:r>
            <a:r>
              <a:rPr lang="en-US" sz="1600" dirty="0" err="1" smtClean="0">
                <a:latin typeface="Segoe UI" pitchFamily="34" charset="0"/>
                <a:cs typeface="Segoe UI" pitchFamily="34" charset="0"/>
              </a:rPr>
              <a:t>drv_isObjectPointer</a:t>
            </a:r>
            <a:endParaRPr lang="en-US" sz="1600" dirty="0" smtClean="0">
              <a:latin typeface="Segoe UI" pitchFamily="34" charset="0"/>
              <a:cs typeface="Segoe U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latin typeface="Segoe UI" pitchFamily="34" charset="0"/>
                <a:cs typeface="Segoe UI" pitchFamily="34" charset="0"/>
              </a:rPr>
              <a:t>Constants where variables are needed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latin typeface="Segoe UI" pitchFamily="34" charset="0"/>
                <a:cs typeface="Segoe UI" pitchFamily="34" charset="0"/>
              </a:rPr>
              <a:t>Variables where constants are needed</a:t>
            </a:r>
          </a:p>
          <a:p>
            <a:pPr lvl="2">
              <a:buFont typeface="Arial" pitchFamily="34" charset="0"/>
              <a:buChar char="•"/>
            </a:pPr>
            <a:r>
              <a:rPr lang="en-US" sz="1600" dirty="0" smtClean="0">
                <a:latin typeface="Segoe UI" pitchFamily="34" charset="0"/>
                <a:cs typeface="Segoe UI" pitchFamily="34" charset="0"/>
              </a:rPr>
              <a:t>__</a:t>
            </a:r>
            <a:r>
              <a:rPr lang="en-US" sz="1600" dirty="0" err="1" smtClean="0">
                <a:latin typeface="Segoe UI" pitchFamily="34" charset="0"/>
                <a:cs typeface="Segoe UI" pitchFamily="34" charset="0"/>
              </a:rPr>
              <a:t>drv_constant</a:t>
            </a:r>
            <a:r>
              <a:rPr lang="en-US" sz="1600" dirty="0" smtClean="0">
                <a:latin typeface="Segoe UI" pitchFamily="34" charset="0"/>
                <a:cs typeface="Segoe UI" pitchFamily="34" charset="0"/>
              </a:rPr>
              <a:t>, __</a:t>
            </a:r>
            <a:r>
              <a:rPr lang="en-US" sz="1600" dirty="0" err="1" smtClean="0">
                <a:latin typeface="Segoe UI" pitchFamily="34" charset="0"/>
                <a:cs typeface="Segoe UI" pitchFamily="34" charset="0"/>
              </a:rPr>
              <a:t>drv_nonconstant</a:t>
            </a:r>
            <a:endParaRPr lang="en-US" sz="1600" dirty="0" smtClean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5791200" cy="762000"/>
          </a:xfrm>
        </p:spPr>
        <p:txBody>
          <a:bodyPr>
            <a:normAutofit/>
          </a:bodyPr>
          <a:lstStyle/>
          <a:p>
            <a:r>
              <a:rPr lang="en-US" sz="2800" b="0" dirty="0" smtClean="0">
                <a:latin typeface="Segoe" pitchFamily="34" charset="0"/>
              </a:rPr>
              <a:t>Related Sessions</a:t>
            </a:r>
            <a:endParaRPr lang="en-US" sz="2800" b="0" dirty="0">
              <a:latin typeface="Segoe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57200" y="1447800"/>
          <a:ext cx="8153400" cy="3346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53578"/>
                <a:gridCol w="1899822"/>
              </a:tblGrid>
              <a:tr h="28308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Session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Day</a:t>
                      </a:r>
                      <a:r>
                        <a:rPr lang="en-US" sz="1400" baseline="0" dirty="0" smtClean="0"/>
                        <a:t> / Time</a:t>
                      </a:r>
                      <a:endParaRPr lang="en-US" sz="1400" dirty="0"/>
                    </a:p>
                  </a:txBody>
                  <a:tcPr/>
                </a:tc>
              </a:tr>
              <a:tr h="283081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Using Static Analysis</a:t>
                      </a:r>
                      <a:r>
                        <a:rPr lang="en-US" sz="1400" baseline="0" dirty="0" smtClean="0"/>
                        <a:t> Tools When Developing Drivers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Mon. 8:30-9:30</a:t>
                      </a:r>
                    </a:p>
                  </a:txBody>
                  <a:tcPr/>
                </a:tc>
              </a:tr>
              <a:tr h="481238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Driver</a:t>
                      </a:r>
                      <a:r>
                        <a:rPr lang="en-US" sz="1400" baseline="0" dirty="0" smtClean="0"/>
                        <a:t> Annotations in Depth: Part 1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Mon. 1:30-2:30</a:t>
                      </a:r>
                    </a:p>
                  </a:txBody>
                  <a:tcPr/>
                </a:tc>
              </a:tr>
              <a:tr h="481238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Lab: </a:t>
                      </a:r>
                      <a:r>
                        <a:rPr lang="en-US" sz="1400" dirty="0" err="1" smtClean="0"/>
                        <a:t>PRE</a:t>
                      </a:r>
                      <a:r>
                        <a:rPr lang="en-US" sz="1400" i="1" dirty="0" err="1" smtClean="0"/>
                        <a:t>f</a:t>
                      </a:r>
                      <a:r>
                        <a:rPr lang="en-US" sz="1400" i="0" dirty="0" err="1" smtClean="0"/>
                        <a:t>ast</a:t>
                      </a:r>
                      <a:r>
                        <a:rPr lang="en-US" sz="1400" i="0" dirty="0" smtClean="0"/>
                        <a:t> for Drivers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Mon. 11-12 and </a:t>
                      </a:r>
                    </a:p>
                    <a:p>
                      <a:r>
                        <a:rPr lang="en-US" sz="1400" baseline="0" dirty="0" smtClean="0"/>
                        <a:t>Wed. 8:30-9:30</a:t>
                      </a:r>
                      <a:endParaRPr lang="en-US" sz="1400" dirty="0" smtClean="0"/>
                    </a:p>
                  </a:txBody>
                  <a:tcPr/>
                </a:tc>
              </a:tr>
              <a:tr h="481238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Lab: Static Driver Verifier for WDM, KMDF, and NDIS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Mon. 5:15-6:15 and</a:t>
                      </a:r>
                    </a:p>
                    <a:p>
                      <a:r>
                        <a:rPr lang="en-US" sz="1400" dirty="0" smtClean="0"/>
                        <a:t>Wed. 11-12</a:t>
                      </a:r>
                      <a:endParaRPr lang="en-US" sz="1400" dirty="0"/>
                    </a:p>
                  </a:txBody>
                  <a:tcPr/>
                </a:tc>
              </a:tr>
              <a:tr h="283081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Integrating </a:t>
                      </a:r>
                      <a:r>
                        <a:rPr lang="en-US" sz="1400" dirty="0" err="1" smtClean="0"/>
                        <a:t>PRE</a:t>
                      </a:r>
                      <a:r>
                        <a:rPr lang="en-US" sz="1400" i="1" dirty="0" err="1" smtClean="0"/>
                        <a:t>f</a:t>
                      </a:r>
                      <a:r>
                        <a:rPr lang="en-US" sz="1400" i="0" dirty="0" err="1" smtClean="0"/>
                        <a:t>ast</a:t>
                      </a:r>
                      <a:r>
                        <a:rPr lang="en-US" sz="1400" i="0" dirty="0" smtClean="0"/>
                        <a:t> into Your</a:t>
                      </a:r>
                      <a:r>
                        <a:rPr lang="en-US" sz="1400" i="0" baseline="0" dirty="0" smtClean="0"/>
                        <a:t> Build by Using Microsoft Auto Code Review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Tues. 4-5</a:t>
                      </a:r>
                      <a:endParaRPr lang="en-US" sz="1400" dirty="0"/>
                    </a:p>
                  </a:txBody>
                  <a:tcPr/>
                </a:tc>
              </a:tr>
              <a:tr h="283081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Using Static Driver Verifier to </a:t>
                      </a:r>
                      <a:r>
                        <a:rPr lang="en-US" sz="1400" smtClean="0"/>
                        <a:t>Analyze KMDF Drivers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Mon. 4-5</a:t>
                      </a:r>
                      <a:endParaRPr lang="en-US" sz="1400" dirty="0"/>
                    </a:p>
                  </a:txBody>
                  <a:tcPr/>
                </a:tc>
              </a:tr>
              <a:tr h="283081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Using Static Driver Verifier to Analyze NDIS Drivers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Tues. 9:45-10:45 </a:t>
                      </a:r>
                      <a:endParaRPr lang="en-US" sz="1400" dirty="0"/>
                    </a:p>
                  </a:txBody>
                  <a:tcPr/>
                </a:tc>
              </a:tr>
              <a:tr h="283081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Using Static Driver Verifier to Analyze Windows Driver</a:t>
                      </a:r>
                      <a:r>
                        <a:rPr lang="en-US" sz="1400" baseline="0" dirty="0" smtClean="0"/>
                        <a:t> Model </a:t>
                      </a:r>
                      <a:r>
                        <a:rPr lang="en-US" sz="1400" dirty="0" smtClean="0"/>
                        <a:t>Drivers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Wed. 9:45-10:45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7605" y="2354792"/>
            <a:ext cx="7692761" cy="761747"/>
          </a:xfrm>
        </p:spPr>
        <p:txBody>
          <a:bodyPr>
            <a:normAutofit fontScale="90000"/>
          </a:bodyPr>
          <a:lstStyle/>
          <a:p>
            <a:r>
              <a:rPr smtClean="0"/>
              <a:t>Questions?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380412" cy="9905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</a:t>
            </a:r>
            <a:br>
              <a:rPr lang="en-US" dirty="0" smtClean="0"/>
            </a:br>
            <a:r>
              <a:rPr lang="en-US" sz="3600" dirty="0" err="1" smtClean="0">
                <a:solidFill>
                  <a:schemeClr val="accent1"/>
                </a:solidFill>
              </a:rPr>
              <a:t>Enums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838200" y="1676400"/>
            <a:ext cx="7315200" cy="3668697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1432" tIns="45717" rIns="91432" bIns="45717" anchor="ctr"/>
          <a:lstStyle/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NTSTATUS </a:t>
            </a: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KeWaitForMultipleObjects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(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 __in ULONG  Count,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 __in PVOID  Object[],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 __in 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   </a:t>
            </a:r>
            <a:r>
              <a:rPr lang="en-US" sz="1400" b="1" dirty="0">
                <a:solidFill>
                  <a:schemeClr val="accent5"/>
                </a:solidFill>
                <a:latin typeface="Lucida Console" pitchFamily="49" charset="0"/>
              </a:rPr>
              <a:t>__</a:t>
            </a:r>
            <a:r>
              <a:rPr lang="en-US" sz="1400" b="1" dirty="0" err="1">
                <a:solidFill>
                  <a:schemeClr val="accent5"/>
                </a:solidFill>
                <a:latin typeface="Lucida Console" pitchFamily="49" charset="0"/>
              </a:rPr>
              <a:t>drv_strictTypeMatch</a:t>
            </a:r>
            <a:r>
              <a:rPr lang="en-US" sz="1400" b="1" dirty="0">
                <a:solidFill>
                  <a:schemeClr val="accent5"/>
                </a:solidFill>
                <a:latin typeface="Lucida Console" pitchFamily="49" charset="0"/>
              </a:rPr>
              <a:t>(__</a:t>
            </a:r>
            <a:r>
              <a:rPr lang="en-US" sz="1400" b="1" dirty="0" err="1">
                <a:solidFill>
                  <a:schemeClr val="accent5"/>
                </a:solidFill>
                <a:latin typeface="Lucida Console" pitchFamily="49" charset="0"/>
              </a:rPr>
              <a:t>drv_typeConst</a:t>
            </a:r>
            <a:r>
              <a:rPr lang="en-US" sz="1400" b="1" dirty="0">
                <a:solidFill>
                  <a:schemeClr val="accent5"/>
                </a:solidFill>
                <a:latin typeface="Lucida Console" pitchFamily="49" charset="0"/>
              </a:rPr>
              <a:t>) 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 WAIT_TYPE  </a:t>
            </a: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WaitType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,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 __in 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   </a:t>
            </a:r>
            <a:r>
              <a:rPr lang="en-US" sz="1400" b="1" dirty="0">
                <a:solidFill>
                  <a:schemeClr val="accent5"/>
                </a:solidFill>
                <a:latin typeface="Lucida Console" pitchFamily="49" charset="0"/>
              </a:rPr>
              <a:t>__</a:t>
            </a:r>
            <a:r>
              <a:rPr lang="en-US" sz="1400" b="1" dirty="0" err="1">
                <a:solidFill>
                  <a:schemeClr val="accent5"/>
                </a:solidFill>
                <a:latin typeface="Lucida Console" pitchFamily="49" charset="0"/>
              </a:rPr>
              <a:t>drv_strictTypeMatch</a:t>
            </a:r>
            <a:r>
              <a:rPr lang="en-US" sz="1400" b="1" dirty="0">
                <a:solidFill>
                  <a:schemeClr val="accent5"/>
                </a:solidFill>
                <a:latin typeface="Lucida Console" pitchFamily="49" charset="0"/>
              </a:rPr>
              <a:t>(__</a:t>
            </a:r>
            <a:r>
              <a:rPr lang="en-US" sz="1400" b="1" dirty="0" err="1">
                <a:solidFill>
                  <a:schemeClr val="accent5"/>
                </a:solidFill>
                <a:latin typeface="Lucida Console" pitchFamily="49" charset="0"/>
              </a:rPr>
              <a:t>drv_typeConst</a:t>
            </a:r>
            <a:r>
              <a:rPr lang="en-US" sz="1400" b="1" dirty="0">
                <a:solidFill>
                  <a:schemeClr val="accent5"/>
                </a:solidFill>
                <a:latin typeface="Lucida Console" pitchFamily="49" charset="0"/>
              </a:rPr>
              <a:t>)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 KWAIT_REASON  </a:t>
            </a: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WaitReason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,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 __in 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   </a:t>
            </a:r>
            <a:r>
              <a:rPr lang="en-US" sz="1400" b="1" dirty="0">
                <a:solidFill>
                  <a:schemeClr val="accent5"/>
                </a:solidFill>
                <a:latin typeface="Lucida Console" pitchFamily="49" charset="0"/>
              </a:rPr>
              <a:t>__</a:t>
            </a:r>
            <a:r>
              <a:rPr lang="en-US" sz="1400" b="1" dirty="0" err="1">
                <a:solidFill>
                  <a:schemeClr val="accent5"/>
                </a:solidFill>
                <a:latin typeface="Lucida Console" pitchFamily="49" charset="0"/>
              </a:rPr>
              <a:t>drv_strictType</a:t>
            </a:r>
            <a:r>
              <a:rPr lang="en-US" sz="1400" b="1" dirty="0">
                <a:solidFill>
                  <a:schemeClr val="accent5"/>
                </a:solidFill>
                <a:latin typeface="Lucida Console" pitchFamily="49" charset="0"/>
              </a:rPr>
              <a:t>(KPROCESSOR_MODE/</a:t>
            </a:r>
            <a:r>
              <a:rPr lang="en-US" sz="1400" b="1" dirty="0" err="1">
                <a:solidFill>
                  <a:schemeClr val="accent5"/>
                </a:solidFill>
                <a:latin typeface="Lucida Console" pitchFamily="49" charset="0"/>
              </a:rPr>
              <a:t>enum</a:t>
            </a:r>
            <a:r>
              <a:rPr lang="en-US" sz="1400" b="1" dirty="0">
                <a:solidFill>
                  <a:schemeClr val="accent5"/>
                </a:solidFill>
                <a:latin typeface="Lucida Console" pitchFamily="49" charset="0"/>
              </a:rPr>
              <a:t> _MODE,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b="1" dirty="0">
                <a:solidFill>
                  <a:schemeClr val="accent5"/>
                </a:solidFill>
                <a:latin typeface="Lucida Console" pitchFamily="49" charset="0"/>
              </a:rPr>
              <a:t>            __</a:t>
            </a:r>
            <a:r>
              <a:rPr lang="en-US" sz="1400" b="1" dirty="0" err="1">
                <a:solidFill>
                  <a:schemeClr val="accent5"/>
                </a:solidFill>
                <a:latin typeface="Lucida Console" pitchFamily="49" charset="0"/>
              </a:rPr>
              <a:t>drv_typeCond</a:t>
            </a:r>
            <a:r>
              <a:rPr lang="en-US" sz="1400" b="1" dirty="0">
                <a:solidFill>
                  <a:schemeClr val="accent5"/>
                </a:solidFill>
                <a:latin typeface="Lucida Console" pitchFamily="49" charset="0"/>
              </a:rPr>
              <a:t>)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 KPROCESSOR_MODE  </a:t>
            </a: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WaitMode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,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 __in BOOLEAN  </a:t>
            </a: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Alertable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,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 __</a:t>
            </a: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in_opt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PLARGE_INTEGER  Timeout,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 __</a:t>
            </a: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in_opt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PKWAIT_BLOCK  </a:t>
            </a: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WaitBlockArray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);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0" y="5486400"/>
            <a:ext cx="9144000" cy="46166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</a:rPr>
              <a:t>Never confuse </a:t>
            </a:r>
            <a:r>
              <a:rPr lang="en-US" sz="2400" b="1" dirty="0" err="1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</a:rPr>
              <a:t>WaitType</a:t>
            </a:r>
            <a:r>
              <a:rPr lang="en-US" sz="2400" b="1" dirty="0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</a:rPr>
              <a:t>, </a:t>
            </a:r>
            <a:r>
              <a:rPr lang="en-US" sz="2400" b="1" dirty="0" err="1" smtClean="0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</a:rPr>
              <a:t>WaitReason</a:t>
            </a:r>
            <a:r>
              <a:rPr lang="en-US" sz="2400" b="1" dirty="0" smtClean="0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</a:rPr>
              <a:t>, </a:t>
            </a:r>
            <a:r>
              <a:rPr lang="en-US" sz="2400" b="1" dirty="0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</a:rPr>
              <a:t>and </a:t>
            </a:r>
            <a:r>
              <a:rPr lang="en-US" sz="2400" b="1" dirty="0" err="1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</a:rPr>
              <a:t>WaitMode</a:t>
            </a:r>
            <a:r>
              <a:rPr lang="en-US" sz="2400" b="1" dirty="0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</a:rPr>
              <a:t> again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4795693" y="6373813"/>
            <a:ext cx="270164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/>
              <a:t>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1"/>
            <a:ext cx="8380412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1"/>
                </a:solidFill>
              </a:rPr>
              <a:t>Pointers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762000" y="1676400"/>
            <a:ext cx="7620000" cy="2990049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1432" tIns="45717" rIns="91432" bIns="45717" anchor="ctr"/>
          <a:lstStyle/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NTSTATUS 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</a:t>
            </a: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KeWaitForSingleObject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(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__in </a:t>
            </a:r>
            <a:r>
              <a:rPr lang="en-US" sz="1400" b="1" dirty="0">
                <a:solidFill>
                  <a:schemeClr val="accent5"/>
                </a:solidFill>
                <a:latin typeface="Lucida Console" pitchFamily="49" charset="0"/>
              </a:rPr>
              <a:t>__</a:t>
            </a:r>
            <a:r>
              <a:rPr lang="en-US" sz="1400" b="1" dirty="0" err="1">
                <a:solidFill>
                  <a:schemeClr val="accent5"/>
                </a:solidFill>
                <a:latin typeface="Lucida Console" pitchFamily="49" charset="0"/>
              </a:rPr>
              <a:t>drv_isObjectPointer</a:t>
            </a:r>
            <a:r>
              <a:rPr lang="en-US" sz="1400" b="1" dirty="0">
                <a:solidFill>
                  <a:schemeClr val="tx2"/>
                </a:solidFill>
                <a:latin typeface="Lucida Console" pitchFamily="49" charset="0"/>
              </a:rPr>
              <a:t> 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PVOID Object,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__in 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   __</a:t>
            </a: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drv_strictTypeMatch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(__</a:t>
            </a: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drv_typeConst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)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KWAIT_REASON  </a:t>
            </a: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WaitReason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,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__in 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  __</a:t>
            </a: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drv_strictType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(KPROCESSOR_MODE/</a:t>
            </a: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enum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_MODE,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  __</a:t>
            </a: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drv_typeCond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)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KPROCESSOR_MODE  </a:t>
            </a: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WaitMode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,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__in BOOLEAN  </a:t>
            </a: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Alertable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,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__</a:t>
            </a: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in_opt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PLARGE_INTEGER Timeout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);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914400" y="5105400"/>
            <a:ext cx="7315200" cy="52322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</a:rPr>
              <a:t>Never pass &amp;p when you meant p </a:t>
            </a:r>
            <a:r>
              <a:rPr lang="en-US" sz="2800" b="1" dirty="0" smtClean="0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</a:rPr>
              <a:t>again</a:t>
            </a:r>
            <a:endParaRPr lang="en-US" sz="2800" b="1" dirty="0">
              <a:ln w="12700" cmpd="sng">
                <a:solidFill>
                  <a:srgbClr val="FFFFFF"/>
                </a:solidFill>
                <a:prstDash val="solid"/>
                <a:miter lim="800000"/>
              </a:ln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1"/>
            <a:ext cx="8380412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Examples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1"/>
                </a:solidFill>
              </a:rPr>
              <a:t>Constants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762000" y="1676400"/>
            <a:ext cx="7620000" cy="1544548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1432" tIns="45717" rIns="91432" bIns="45717" anchor="ctr"/>
          <a:lstStyle/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UCHAR 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READ_PORT_UCHAR(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__in </a:t>
            </a:r>
            <a:r>
              <a:rPr lang="en-US" sz="1400" b="1" dirty="0">
                <a:solidFill>
                  <a:schemeClr val="accent5"/>
                </a:solidFill>
                <a:latin typeface="Lucida Console" pitchFamily="49" charset="0"/>
              </a:rPr>
              <a:t>__</a:t>
            </a:r>
            <a:r>
              <a:rPr lang="en-US" sz="1400" b="1" dirty="0" err="1">
                <a:solidFill>
                  <a:schemeClr val="accent5"/>
                </a:solidFill>
                <a:latin typeface="Lucida Console" pitchFamily="49" charset="0"/>
              </a:rPr>
              <a:t>drv_nonConstant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PUCHAR </a:t>
            </a:r>
            <a:r>
              <a:rPr lang="en-US" sz="1400" dirty="0" smtClean="0">
                <a:solidFill>
                  <a:schemeClr val="tx2"/>
                </a:solidFill>
                <a:latin typeface="Lucida Console" pitchFamily="49" charset="0"/>
              </a:rPr>
              <a:t>Port</a:t>
            </a:r>
            <a:endParaRPr lang="en-US" sz="1400" dirty="0">
              <a:solidFill>
                <a:schemeClr val="tx2"/>
              </a:solidFill>
              <a:latin typeface="Lucida Console" pitchFamily="49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);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762000" y="3688972"/>
            <a:ext cx="7620000" cy="1873628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1432" tIns="45717" rIns="91432" bIns="45717" anchor="ctr"/>
          <a:lstStyle/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LONG 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</a:t>
            </a:r>
            <a:r>
              <a:rPr lang="en-US" sz="1400" dirty="0" err="1">
                <a:solidFill>
                  <a:schemeClr val="tx2"/>
                </a:solidFill>
                <a:latin typeface="Lucida Console" pitchFamily="49" charset="0"/>
              </a:rPr>
              <a:t>KeSetEvent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(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__in PRKEVENT </a:t>
            </a:r>
            <a:r>
              <a:rPr lang="en-US" sz="1400" dirty="0" smtClean="0">
                <a:solidFill>
                  <a:schemeClr val="tx2"/>
                </a:solidFill>
                <a:latin typeface="Lucida Console" pitchFamily="49" charset="0"/>
              </a:rPr>
              <a:t>Event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,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__in KPRIORITY </a:t>
            </a:r>
            <a:r>
              <a:rPr lang="en-US" sz="1400" dirty="0" smtClean="0">
                <a:solidFill>
                  <a:schemeClr val="tx2"/>
                </a:solidFill>
                <a:latin typeface="Lucida Console" pitchFamily="49" charset="0"/>
              </a:rPr>
              <a:t>Increment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,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__in </a:t>
            </a:r>
            <a:r>
              <a:rPr lang="en-US" sz="1400" b="1" dirty="0">
                <a:solidFill>
                  <a:schemeClr val="accent5"/>
                </a:solidFill>
                <a:latin typeface="Lucida Console" pitchFamily="49" charset="0"/>
              </a:rPr>
              <a:t>__</a:t>
            </a:r>
            <a:r>
              <a:rPr lang="en-US" sz="1400" b="1" dirty="0" err="1">
                <a:solidFill>
                  <a:schemeClr val="accent5"/>
                </a:solidFill>
                <a:latin typeface="Lucida Console" pitchFamily="49" charset="0"/>
              </a:rPr>
              <a:t>drv_constant</a:t>
            </a:r>
            <a:r>
              <a:rPr lang="en-US" sz="1400" dirty="0">
                <a:solidFill>
                  <a:schemeClr val="accent5"/>
                </a:solidFill>
                <a:latin typeface="Lucida Console" pitchFamily="49" charset="0"/>
              </a:rPr>
              <a:t> </a:t>
            </a: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BOOLEAN </a:t>
            </a:r>
            <a:r>
              <a:rPr lang="en-US" sz="1400" dirty="0" smtClean="0">
                <a:solidFill>
                  <a:schemeClr val="tx2"/>
                </a:solidFill>
                <a:latin typeface="Lucida Console" pitchFamily="49" charset="0"/>
              </a:rPr>
              <a:t>Wait</a:t>
            </a:r>
            <a:endParaRPr lang="en-US" sz="1400" dirty="0">
              <a:solidFill>
                <a:schemeClr val="tx2"/>
              </a:solidFill>
              <a:latin typeface="Lucida Console" pitchFamily="49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2"/>
                </a:solidFill>
                <a:latin typeface="Lucida Console" pitchFamily="49" charset="0"/>
              </a:rPr>
              <a:t>    );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1676400" y="5638800"/>
            <a:ext cx="5715000" cy="52322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</a:rPr>
              <a:t>Avoid unjustified </a:t>
            </a:r>
            <a:r>
              <a:rPr lang="en-US" sz="2800" b="1" dirty="0" smtClean="0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</a:rPr>
              <a:t>assumptions</a:t>
            </a:r>
            <a:endParaRPr lang="en-US" sz="2800" b="1" dirty="0">
              <a:ln w="12700" cmpd="sng">
                <a:solidFill>
                  <a:srgbClr val="FFFFFF"/>
                </a:solidFill>
                <a:prstDash val="solid"/>
                <a:miter lim="800000"/>
              </a:ln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5791200" cy="9906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Working smarter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7086600" cy="30480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PFD can check for known errors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__</a:t>
            </a:r>
            <a:r>
              <a:rPr lang="en-US" dirty="0" err="1" smtClean="0"/>
              <a:t>drv_reportError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Some combination of parameters and state isn’t a good idea.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__</a:t>
            </a:r>
            <a:r>
              <a:rPr lang="en-US" dirty="0" err="1" smtClean="0"/>
              <a:t>drv_preferredFunction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There’s a better way.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2309</Words>
  <Application>Microsoft Office PowerPoint</Application>
  <PresentationFormat>On-screen Show (4:3)</PresentationFormat>
  <Paragraphs>609</Paragraphs>
  <Slides>51</Slides>
  <Notes>51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Slide 1</vt:lpstr>
      <vt:lpstr>Driver Annotations in Depth Part II</vt:lpstr>
      <vt:lpstr>Driver Annotations</vt:lpstr>
      <vt:lpstr>Problem ‘Kinds’ of Code</vt:lpstr>
      <vt:lpstr>Problem Typos</vt:lpstr>
      <vt:lpstr>Example Enums</vt:lpstr>
      <vt:lpstr>Example Pointers</vt:lpstr>
      <vt:lpstr>Examples Constants</vt:lpstr>
      <vt:lpstr>Working smarter</vt:lpstr>
      <vt:lpstr>Example Checking for errors</vt:lpstr>
      <vt:lpstr>Example Preferred Function</vt:lpstr>
      <vt:lpstr>Problem Floating point</vt:lpstr>
      <vt:lpstr>Example Floating point</vt:lpstr>
      <vt:lpstr>Example Floating point</vt:lpstr>
      <vt:lpstr>Example Floating point</vt:lpstr>
      <vt:lpstr>Tip Transitivity</vt:lpstr>
      <vt:lpstr>Problem Memory leaks</vt:lpstr>
      <vt:lpstr>Memory Leaks Acquire/Release</vt:lpstr>
      <vt:lpstr>Memory Leaks Requirements</vt:lpstr>
      <vt:lpstr>Memory Leaks “Possibly Leaking” messages</vt:lpstr>
      <vt:lpstr>Example Memory allocation</vt:lpstr>
      <vt:lpstr>Example Aliasing memory</vt:lpstr>
      <vt:lpstr>Example Freeing memory</vt:lpstr>
      <vt:lpstr>Problem Leaked locks (or other resources)</vt:lpstr>
      <vt:lpstr>Resources Acquire/Release</vt:lpstr>
      <vt:lpstr>Resources Holding</vt:lpstr>
      <vt:lpstr>Resources Specializations</vt:lpstr>
      <vt:lpstr>Example Acquire/Release</vt:lpstr>
      <vt:lpstr>Example Must/Never Hold</vt:lpstr>
      <vt:lpstr>Example Spin lock wrapper</vt:lpstr>
      <vt:lpstr>Problem Wrong IRQL</vt:lpstr>
      <vt:lpstr>IRQLs</vt:lpstr>
      <vt:lpstr>Function changes the IRQL</vt:lpstr>
      <vt:lpstr>Required IRQLs</vt:lpstr>
      <vt:lpstr>Saving</vt:lpstr>
      <vt:lpstr>Slide 36</vt:lpstr>
      <vt:lpstr>Slide 37</vt:lpstr>
      <vt:lpstr>Slide 38</vt:lpstr>
      <vt:lpstr>Slide 39</vt:lpstr>
      <vt:lpstr>Slide 40</vt:lpstr>
      <vt:lpstr>Example Callbacks</vt:lpstr>
      <vt:lpstr>__drv_inTry Required Exception Handler</vt:lpstr>
      <vt:lpstr>Problem Paged functions</vt:lpstr>
      <vt:lpstr>Tip Things to remember</vt:lpstr>
      <vt:lpstr>Running PFD</vt:lpstr>
      <vt:lpstr>OACR Customization</vt:lpstr>
      <vt:lpstr>On Correctness</vt:lpstr>
      <vt:lpstr>On Correctness</vt:lpstr>
      <vt:lpstr>Slide 49</vt:lpstr>
      <vt:lpstr>Related Sessions</vt:lpstr>
      <vt:lpstr>Questions?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2009-06-11T21:48:31Z</dcterms:created>
  <dcterms:modified xsi:type="dcterms:W3CDTF">2009-06-11T21:48:42Z</dcterms:modified>
</cp:coreProperties>
</file>